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slideMasters/slideMaster36.xml" ContentType="application/vnd.openxmlformats-officedocument.presentationml.slideMaster+xml"/>
  <Override PartName="/ppt/slides/slide36.xml" ContentType="application/vnd.openxmlformats-officedocument.presentationml.slide+xml"/>
  <Override PartName="/ppt/slideMasters/slideMaster37.xml" ContentType="application/vnd.openxmlformats-officedocument.presentationml.slideMaster+xml"/>
  <Override PartName="/ppt/slides/slide37.xml" ContentType="application/vnd.openxmlformats-officedocument.presentationml.slide+xml"/>
  <Override PartName="/ppt/slideMasters/slideMaster38.xml" ContentType="application/vnd.openxmlformats-officedocument.presentationml.slideMaster+xml"/>
  <Override PartName="/ppt/slides/slide38.xml" ContentType="application/vnd.openxmlformats-officedocument.presentationml.slide+xml"/>
  <Override PartName="/ppt/slideMasters/slideMaster39.xml" ContentType="application/vnd.openxmlformats-officedocument.presentationml.slideMaster+xml"/>
  <Override PartName="/ppt/slides/slide39.xml" ContentType="application/vnd.openxmlformats-officedocument.presentationml.slide+xml"/>
  <Override PartName="/ppt/slideMasters/slideMaster40.xml" ContentType="application/vnd.openxmlformats-officedocument.presentationml.slideMaster+xml"/>
  <Override PartName="/ppt/slides/slide40.xml" ContentType="application/vnd.openxmlformats-officedocument.presentationml.slide+xml"/>
  <Override PartName="/ppt/slideMasters/slideMaster41.xml" ContentType="application/vnd.openxmlformats-officedocument.presentationml.slideMaster+xml"/>
  <Override PartName="/ppt/slides/slide41.xml" ContentType="application/vnd.openxmlformats-officedocument.presentationml.slide+xml"/>
  <Override PartName="/ppt/slideMasters/slideMaster42.xml" ContentType="application/vnd.openxmlformats-officedocument.presentationml.slideMaster+xml"/>
  <Override PartName="/ppt/slides/slide42.xml" ContentType="application/vnd.openxmlformats-officedocument.presentationml.slide+xml"/>
  <Override PartName="/ppt/slideMasters/slideMaster43.xml" ContentType="application/vnd.openxmlformats-officedocument.presentationml.slideMaster+xml"/>
  <Override PartName="/ppt/slides/slide43.xml" ContentType="application/vnd.openxmlformats-officedocument.presentationml.slide+xml"/>
  <Override PartName="/ppt/slideMasters/slideMaster44.xml" ContentType="application/vnd.openxmlformats-officedocument.presentationml.slideMaster+xml"/>
  <Override PartName="/ppt/slides/slide44.xml" ContentType="application/vnd.openxmlformats-officedocument.presentationml.slide+xml"/>
  <Override PartName="/ppt/slideMasters/slideMaster45.xml" ContentType="application/vnd.openxmlformats-officedocument.presentationml.slideMaster+xml"/>
  <Override PartName="/ppt/slides/slide45.xml" ContentType="application/vnd.openxmlformats-officedocument.presentationml.slide+xml"/>
  <Override PartName="/ppt/slideMasters/slideMaster46.xml" ContentType="application/vnd.openxmlformats-officedocument.presentationml.slideMaster+xml"/>
  <Override PartName="/ppt/slides/slide46.xml" ContentType="application/vnd.openxmlformats-officedocument.presentationml.slide+xml"/>
  <Override PartName="/ppt/slideMasters/slideMaster47.xml" ContentType="application/vnd.openxmlformats-officedocument.presentationml.slideMaster+xml"/>
  <Override PartName="/ppt/slides/slide47.xml" ContentType="application/vnd.openxmlformats-officedocument.presentationml.slide+xml"/>
  <Override PartName="/ppt/slideMasters/slideMaster48.xml" ContentType="application/vnd.openxmlformats-officedocument.presentationml.slideMaster+xml"/>
  <Override PartName="/ppt/slides/slide48.xml" ContentType="application/vnd.openxmlformats-officedocument.presentationml.slide+xml"/>
  <Override PartName="/ppt/slideMasters/slideMaster49.xml" ContentType="application/vnd.openxmlformats-officedocument.presentationml.slideMaster+xml"/>
  <Override PartName="/ppt/slides/slide49.xml" ContentType="application/vnd.openxmlformats-officedocument.presentationml.slide+xml"/>
  <Override PartName="/ppt/slideMasters/slideMaster50.xml" ContentType="application/vnd.openxmlformats-officedocument.presentationml.slideMaster+xml"/>
  <Override PartName="/ppt/slides/slide50.xml" ContentType="application/vnd.openxmlformats-officedocument.presentationml.slide+xml"/>
  <Override PartName="/ppt/slideMasters/slideMaster51.xml" ContentType="application/vnd.openxmlformats-officedocument.presentationml.slideMaster+xml"/>
  <Override PartName="/ppt/slides/slide51.xml" ContentType="application/vnd.openxmlformats-officedocument.presentationml.slide+xml"/>
  <Override PartName="/ppt/slideMasters/slideMaster52.xml" ContentType="application/vnd.openxmlformats-officedocument.presentationml.slideMaster+xml"/>
  <Override PartName="/ppt/slides/slide52.xml" ContentType="application/vnd.openxmlformats-officedocument.presentationml.slide+xml"/>
  <Override PartName="/ppt/slideMasters/slideMaster53.xml" ContentType="application/vnd.openxmlformats-officedocument.presentationml.slideMaster+xml"/>
  <Override PartName="/ppt/slides/slide53.xml" ContentType="application/vnd.openxmlformats-officedocument.presentationml.slide+xml"/>
  <Override PartName="/ppt/slideMasters/slideMaster54.xml" ContentType="application/vnd.openxmlformats-officedocument.presentationml.slideMaster+xml"/>
  <Override PartName="/ppt/slides/slide54.xml" ContentType="application/vnd.openxmlformats-officedocument.presentationml.slide+xml"/>
  <Override PartName="/ppt/slideMasters/slideMaster55.xml" ContentType="application/vnd.openxmlformats-officedocument.presentationml.slideMaster+xml"/>
  <Override PartName="/ppt/slides/slide55.xml" ContentType="application/vnd.openxmlformats-officedocument.presentationml.slide+xml"/>
  <Override PartName="/ppt/slideMasters/slideMaster56.xml" ContentType="application/vnd.openxmlformats-officedocument.presentationml.slideMaster+xml"/>
  <Override PartName="/ppt/slides/slide56.xml" ContentType="application/vnd.openxmlformats-officedocument.presentationml.slide+xml"/>
  <Override PartName="/ppt/slideMasters/slideMaster57.xml" ContentType="application/vnd.openxmlformats-officedocument.presentationml.slideMaster+xml"/>
  <Override PartName="/ppt/slides/slide57.xml" ContentType="application/vnd.openxmlformats-officedocument.presentationml.slide+xml"/>
  <Override PartName="/ppt/slideMasters/slideMaster58.xml" ContentType="application/vnd.openxmlformats-officedocument.presentationml.slideMaster+xml"/>
  <Override PartName="/ppt/slides/slide58.xml" ContentType="application/vnd.openxmlformats-officedocument.presentationml.slide+xml"/>
  <Override PartName="/ppt/slideMasters/slideMaster59.xml" ContentType="application/vnd.openxmlformats-officedocument.presentationml.slideMaster+xml"/>
  <Override PartName="/ppt/slides/slide59.xml" ContentType="application/vnd.openxmlformats-officedocument.presentationml.slide+xml"/>
  <Override PartName="/ppt/slideMasters/slideMaster60.xml" ContentType="application/vnd.openxmlformats-officedocument.presentationml.slideMaster+xml"/>
  <Override PartName="/ppt/slides/slide60.xml" ContentType="application/vnd.openxmlformats-officedocument.presentationml.slide+xml"/>
  <Override PartName="/ppt/slideMasters/slideMaster61.xml" ContentType="application/vnd.openxmlformats-officedocument.presentationml.slideMaster+xml"/>
  <Override PartName="/ppt/slides/slide61.xml" ContentType="application/vnd.openxmlformats-officedocument.presentationml.slide+xml"/>
  <Override PartName="/ppt/slideMasters/slideMaster62.xml" ContentType="application/vnd.openxmlformats-officedocument.presentationml.slideMaster+xml"/>
  <Override PartName="/ppt/slides/slide62.xml" ContentType="application/vnd.openxmlformats-officedocument.presentationml.slide+xml"/>
  <Override PartName="/ppt/slideMasters/slideMaster63.xml" ContentType="application/vnd.openxmlformats-officedocument.presentationml.slideMaster+xml"/>
  <Override PartName="/ppt/slides/slide63.xml" ContentType="application/vnd.openxmlformats-officedocument.presentationml.slide+xml"/>
  <Override PartName="/ppt/slideMasters/slideMaster64.xml" ContentType="application/vnd.openxmlformats-officedocument.presentationml.slideMaster+xml"/>
  <Override PartName="/ppt/slides/slide64.xml" ContentType="application/vnd.openxmlformats-officedocument.presentationml.slide+xml"/>
  <Override PartName="/ppt/slideMasters/slideMaster65.xml" ContentType="application/vnd.openxmlformats-officedocument.presentationml.slideMaster+xml"/>
  <Override PartName="/ppt/slides/slide65.xml" ContentType="application/vnd.openxmlformats-officedocument.presentationml.slide+xml"/>
  <Override PartName="/ppt/slideMasters/slideMaster66.xml" ContentType="application/vnd.openxmlformats-officedocument.presentationml.slideMaster+xml"/>
  <Override PartName="/ppt/slides/slide66.xml" ContentType="application/vnd.openxmlformats-officedocument.presentationml.slide+xml"/>
  <Override PartName="/ppt/slideMasters/slideMaster67.xml" ContentType="application/vnd.openxmlformats-officedocument.presentationml.slideMaster+xml"/>
  <Override PartName="/ppt/slides/slide67.xml" ContentType="application/vnd.openxmlformats-officedocument.presentationml.slide+xml"/>
  <Override PartName="/ppt/slideMasters/slideMaster68.xml" ContentType="application/vnd.openxmlformats-officedocument.presentationml.slideMaster+xml"/>
  <Override PartName="/ppt/slides/slide68.xml" ContentType="application/vnd.openxmlformats-officedocument.presentationml.slide+xml"/>
  <Override PartName="/ppt/slideMasters/slideMaster69.xml" ContentType="application/vnd.openxmlformats-officedocument.presentationml.slideMaster+xml"/>
  <Override PartName="/ppt/slides/slide69.xml" ContentType="application/vnd.openxmlformats-officedocument.presentationml.slide+xml"/>
  <Override PartName="/ppt/slideMasters/slideMaster70.xml" ContentType="application/vnd.openxmlformats-officedocument.presentationml.slideMaster+xml"/>
  <Override PartName="/ppt/slides/slide70.xml" ContentType="application/vnd.openxmlformats-officedocument.presentationml.slide+xml"/>
  <Override PartName="/ppt/slideMasters/slideMaster71.xml" ContentType="application/vnd.openxmlformats-officedocument.presentationml.slideMaster+xml"/>
  <Override PartName="/ppt/slides/slide71.xml" ContentType="application/vnd.openxmlformats-officedocument.presentationml.slide+xml"/>
  <Override PartName="/ppt/slideMasters/slideMaster72.xml" ContentType="application/vnd.openxmlformats-officedocument.presentationml.slideMaster+xml"/>
  <Override PartName="/ppt/slides/slide72.xml" ContentType="application/vnd.openxmlformats-officedocument.presentationml.slide+xml"/>
  <Override PartName="/ppt/slideMasters/slideMaster73.xml" ContentType="application/vnd.openxmlformats-officedocument.presentationml.slideMaster+xml"/>
  <Override PartName="/ppt/slides/slide73.xml" ContentType="application/vnd.openxmlformats-officedocument.presentationml.slide+xml"/>
  <Override PartName="/ppt/slideMasters/slideMaster74.xml" ContentType="application/vnd.openxmlformats-officedocument.presentationml.slideMaster+xml"/>
  <Override PartName="/ppt/slides/slide74.xml" ContentType="application/vnd.openxmlformats-officedocument.presentationml.slide+xml"/>
  <Override PartName="/ppt/slideMasters/slideMaster75.xml" ContentType="application/vnd.openxmlformats-officedocument.presentationml.slideMaster+xml"/>
  <Override PartName="/ppt/slides/slide75.xml" ContentType="application/vnd.openxmlformats-officedocument.presentationml.slide+xml"/>
  <Override PartName="/ppt/slideMasters/slideMaster76.xml" ContentType="application/vnd.openxmlformats-officedocument.presentationml.slideMaster+xml"/>
  <Override PartName="/ppt/slides/slide76.xml" ContentType="application/vnd.openxmlformats-officedocument.presentationml.slide+xml"/>
  <Override PartName="/ppt/slideMasters/slideMaster77.xml" ContentType="application/vnd.openxmlformats-officedocument.presentationml.slideMaster+xml"/>
  <Override PartName="/ppt/slides/slide77.xml" ContentType="application/vnd.openxmlformats-officedocument.presentationml.slide+xml"/>
  <Override PartName="/ppt/slideMasters/slideMaster78.xml" ContentType="application/vnd.openxmlformats-officedocument.presentationml.slideMaster+xml"/>
  <Override PartName="/ppt/slides/slide78.xml" ContentType="application/vnd.openxmlformats-officedocument.presentationml.slide+xml"/>
  <Override PartName="/ppt/slideMasters/slideMaster79.xml" ContentType="application/vnd.openxmlformats-officedocument.presentationml.slideMaster+xml"/>
  <Override PartName="/ppt/slides/slide79.xml" ContentType="application/vnd.openxmlformats-officedocument.presentationml.slide+xml"/>
  <Override PartName="/ppt/slideMasters/slideMaster80.xml" ContentType="application/vnd.openxmlformats-officedocument.presentationml.slideMaster+xml"/>
  <Override PartName="/ppt/slides/slide80.xml" ContentType="application/vnd.openxmlformats-officedocument.presentationml.slide+xml"/>
  <Override PartName="/ppt/slideMasters/slideMaster81.xml" ContentType="application/vnd.openxmlformats-officedocument.presentationml.slideMaster+xml"/>
  <Override PartName="/ppt/slides/slide81.xml" ContentType="application/vnd.openxmlformats-officedocument.presentationml.slide+xml"/>
  <Override PartName="/ppt/slideMasters/slideMaster82.xml" ContentType="application/vnd.openxmlformats-officedocument.presentationml.slideMaster+xml"/>
  <Override PartName="/ppt/slides/slide82.xml" ContentType="application/vnd.openxmlformats-officedocument.presentationml.slide+xml"/>
  <Override PartName="/ppt/slideMasters/slideMaster83.xml" ContentType="application/vnd.openxmlformats-officedocument.presentationml.slideMaster+xml"/>
  <Override PartName="/ppt/slides/slide83.xml" ContentType="application/vnd.openxmlformats-officedocument.presentationml.slide+xml"/>
  <Override PartName="/ppt/slideMasters/slideMaster84.xml" ContentType="application/vnd.openxmlformats-officedocument.presentationml.slideMaster+xml"/>
  <Override PartName="/ppt/slides/slide84.xml" ContentType="application/vnd.openxmlformats-officedocument.presentationml.slide+xml"/>
  <Override PartName="/ppt/slideMasters/slideMaster85.xml" ContentType="application/vnd.openxmlformats-officedocument.presentationml.slideMaster+xml"/>
  <Override PartName="/ppt/slides/slide85.xml" ContentType="application/vnd.openxmlformats-officedocument.presentationml.slide+xml"/>
  <Override PartName="/ppt/slideMasters/slideMaster86.xml" ContentType="application/vnd.openxmlformats-officedocument.presentationml.slideMaster+xml"/>
  <Override PartName="/ppt/slides/slide86.xml" ContentType="application/vnd.openxmlformats-officedocument.presentationml.slide+xml"/>
  <Override PartName="/ppt/slideMasters/slideMaster87.xml" ContentType="application/vnd.openxmlformats-officedocument.presentationml.slideMaster+xml"/>
  <Override PartName="/ppt/slides/slide87.xml" ContentType="application/vnd.openxmlformats-officedocument.presentationml.slide+xml"/>
  <Override PartName="/ppt/slideMasters/slideMaster88.xml" ContentType="application/vnd.openxmlformats-officedocument.presentationml.slideMaster+xml"/>
  <Override PartName="/ppt/slides/slide88.xml" ContentType="application/vnd.openxmlformats-officedocument.presentationml.slide+xml"/>
  <Override PartName="/ppt/slideMasters/slideMaster89.xml" ContentType="application/vnd.openxmlformats-officedocument.presentationml.slideMaster+xml"/>
  <Override PartName="/ppt/slides/slide89.xml" ContentType="application/vnd.openxmlformats-officedocument.presentationml.slide+xml"/>
  <Override PartName="/ppt/slideMasters/slideMaster90.xml" ContentType="application/vnd.openxmlformats-officedocument.presentationml.slideMaster+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notesMasterIdLst>
    <p:notesMasterId r:id="rId9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s>
</file>

<file path=ppt/notesMasters/_rels/notesMaster1.xml.rels><?xml version="1.0" encoding="UTF-8"?><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2.png"/><Relationship Id="rId5" Type="http://schemas.openxmlformats.org/officeDocument/2006/relationships/image" Target="../media/image-12-5.png"/><Relationship Id="rId6" Type="http://schemas.openxmlformats.org/officeDocument/2006/relationships/image" Target="../media/image-12-1.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21.xml.rels><?xml version="1.0" encoding="UTF-8"?><Relationships xmlns="http://schemas.openxmlformats.org/package/2006/relationships"><Relationship Id="rId1" Type="http://schemas.openxmlformats.org/officeDocument/2006/relationships/image" Target="../media/image-21-1.png"/><Relationship Id="rId2" Type="http://schemas.openxmlformats.org/officeDocument/2006/relationships/slideLayout" Target="../slideLayouts/slideLayout1.xml"/><Relationship Id="rId3" Type="http://schemas.openxmlformats.org/officeDocument/2006/relationships/notesSlide" Target="../notesSlides/notesSlide21.xml"/></Relationships>
</file>

<file path=ppt/slides/_rels/slide2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Relationships xmlns="http://schemas.openxmlformats.org/package/2006/relationships"><Relationship Id="rId1" Type="http://schemas.openxmlformats.org/officeDocument/2006/relationships/image" Target="../media/image-23-1.png"/><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4.xml.rels><?xml version="1.0" encoding="UTF-8"?><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slideLayout" Target="../slideLayouts/slideLayout1.xml"/><Relationship Id="rId4" Type="http://schemas.openxmlformats.org/officeDocument/2006/relationships/notesSlide" Target="../notesSlides/notesSlide24.xml"/></Relationships>
</file>

<file path=ppt/slides/_rels/slide25.xml.rels><?xml version="1.0" encoding="UTF-8"?><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png"/><Relationship Id="rId3" Type="http://schemas.openxmlformats.org/officeDocument/2006/relationships/image" Target="../media/image-25-3.png"/><Relationship Id="rId4" Type="http://schemas.openxmlformats.org/officeDocument/2006/relationships/image" Target="../media/image-25-4.png"/><Relationship Id="rId5" Type="http://schemas.openxmlformats.org/officeDocument/2006/relationships/image" Target="../media/image-25-5.png"/><Relationship Id="rId6" Type="http://schemas.openxmlformats.org/officeDocument/2006/relationships/slideLayout" Target="../slideLayouts/slideLayout1.xml"/><Relationship Id="rId7" Type="http://schemas.openxmlformats.org/officeDocument/2006/relationships/notesSlide" Target="../notesSlides/notesSlide25.xml"/></Relationships>
</file>

<file path=ppt/slides/_rels/slide26.xml.rels><?xml version="1.0" encoding="UTF-8"?><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png"/><Relationship Id="rId3" Type="http://schemas.openxmlformats.org/officeDocument/2006/relationships/image" Target="../media/image-26-3.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2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png"/><Relationship Id="rId3" Type="http://schemas.openxmlformats.org/officeDocument/2006/relationships/image" Target="../media/image-28-3.png"/><Relationship Id="rId4" Type="http://schemas.openxmlformats.org/officeDocument/2006/relationships/image" Target="../media/image-28-4.png"/><Relationship Id="rId5" Type="http://schemas.openxmlformats.org/officeDocument/2006/relationships/image" Target="../media/image-28-5.png"/><Relationship Id="rId6" Type="http://schemas.openxmlformats.org/officeDocument/2006/relationships/slideLayout" Target="../slideLayouts/slideLayout1.xml"/><Relationship Id="rId7" Type="http://schemas.openxmlformats.org/officeDocument/2006/relationships/notesSlide" Target="../notesSlides/notesSlide28.xml"/></Relationships>
</file>

<file path=ppt/slides/_rels/slide2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30.xml.rels><?xml version="1.0" encoding="UTF-8"?><Relationships xmlns="http://schemas.openxmlformats.org/package/2006/relationships"><Relationship Id="rId1" Type="http://schemas.openxmlformats.org/officeDocument/2006/relationships/image" Target="../media/image-30-1.png"/><Relationship Id="rId2" Type="http://schemas.openxmlformats.org/officeDocument/2006/relationships/image" Target="../media/image-30-2.png"/><Relationship Id="rId3" Type="http://schemas.openxmlformats.org/officeDocument/2006/relationships/image" Target="../media/image-30-3.png"/><Relationship Id="rId4" Type="http://schemas.openxmlformats.org/officeDocument/2006/relationships/image" Target="../media/image-30-4.png"/><Relationship Id="rId5" Type="http://schemas.openxmlformats.org/officeDocument/2006/relationships/image" Target="../media/image-30-5.png"/><Relationship Id="rId6" Type="http://schemas.openxmlformats.org/officeDocument/2006/relationships/image" Target="../media/image-30-6.png"/><Relationship Id="rId7" Type="http://schemas.openxmlformats.org/officeDocument/2006/relationships/slideLayout" Target="../slideLayouts/slideLayout1.xml"/><Relationship Id="rId8" Type="http://schemas.openxmlformats.org/officeDocument/2006/relationships/notesSlide" Target="../notesSlides/notesSlide30.xml"/></Relationships>
</file>

<file path=ppt/slides/_rels/slide3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Relationships xmlns="http://schemas.openxmlformats.org/package/2006/relationships"><Relationship Id="rId1" Type="http://schemas.openxmlformats.org/officeDocument/2006/relationships/image" Target="../media/image-32-1.png"/><Relationship Id="rId2" Type="http://schemas.openxmlformats.org/officeDocument/2006/relationships/image" Target="../media/image-32-2.png"/><Relationship Id="rId3" Type="http://schemas.openxmlformats.org/officeDocument/2006/relationships/image" Target="../media/image-32-3.png"/><Relationship Id="rId4" Type="http://schemas.openxmlformats.org/officeDocument/2006/relationships/image" Target="../media/image-32-4.png"/><Relationship Id="rId5" Type="http://schemas.openxmlformats.org/officeDocument/2006/relationships/slideLayout" Target="../slideLayouts/slideLayout1.xml"/><Relationship Id="rId6" Type="http://schemas.openxmlformats.org/officeDocument/2006/relationships/notesSlide" Target="../notesSlides/notesSlide32.xml"/></Relationships>
</file>

<file path=ppt/slides/_rels/slide33.xml.rels><?xml version="1.0" encoding="UTF-8"?><Relationships xmlns="http://schemas.openxmlformats.org/package/2006/relationships"><Relationship Id="rId1" Type="http://schemas.openxmlformats.org/officeDocument/2006/relationships/image" Target="../media/image-33-1.png"/><Relationship Id="rId2" Type="http://schemas.openxmlformats.org/officeDocument/2006/relationships/image" Target="../media/image-33-1.png"/><Relationship Id="rId3" Type="http://schemas.openxmlformats.org/officeDocument/2006/relationships/image" Target="../media/image-33-1.png"/><Relationship Id="rId4" Type="http://schemas.openxmlformats.org/officeDocument/2006/relationships/image" Target="../media/image-33-1.png"/><Relationship Id="rId5" Type="http://schemas.openxmlformats.org/officeDocument/2006/relationships/slideLayout" Target="../slideLayouts/slideLayout1.xml"/><Relationship Id="rId6" Type="http://schemas.openxmlformats.org/officeDocument/2006/relationships/notesSlide" Target="../notesSlides/notesSlide33.xml"/></Relationships>
</file>

<file path=ppt/slides/_rels/slide34.xml.rels><?xml version="1.0" encoding="UTF-8"?><Relationships xmlns="http://schemas.openxmlformats.org/package/2006/relationships"><Relationship Id="rId1" Type="http://schemas.openxmlformats.org/officeDocument/2006/relationships/image" Target="../media/image-34-1.png"/><Relationship Id="rId2" Type="http://schemas.openxmlformats.org/officeDocument/2006/relationships/image" Target="../media/image-34-2.png"/><Relationship Id="rId3" Type="http://schemas.openxmlformats.org/officeDocument/2006/relationships/image" Target="../media/image-34-3.png"/><Relationship Id="rId4" Type="http://schemas.openxmlformats.org/officeDocument/2006/relationships/image" Target="../media/image-34-3.png"/><Relationship Id="rId5" Type="http://schemas.openxmlformats.org/officeDocument/2006/relationships/image" Target="../media/image-34-3.png"/><Relationship Id="rId6" Type="http://schemas.openxmlformats.org/officeDocument/2006/relationships/slideLayout" Target="../slideLayouts/slideLayout1.xml"/><Relationship Id="rId7" Type="http://schemas.openxmlformats.org/officeDocument/2006/relationships/notesSlide" Target="../notesSlides/notesSlide34.xml"/></Relationships>
</file>

<file path=ppt/slides/_rels/slide35.xml.rels><?xml version="1.0" encoding="UTF-8"?><Relationships xmlns="http://schemas.openxmlformats.org/package/2006/relationships"><Relationship Id="rId1" Type="http://schemas.openxmlformats.org/officeDocument/2006/relationships/image" Target="../media/image-35-1.png"/><Relationship Id="rId2" Type="http://schemas.openxmlformats.org/officeDocument/2006/relationships/image" Target="../media/image-35-2.png"/><Relationship Id="rId3" Type="http://schemas.openxmlformats.org/officeDocument/2006/relationships/image" Target="../media/image-35-3.png"/><Relationship Id="rId4" Type="http://schemas.openxmlformats.org/officeDocument/2006/relationships/image" Target="../media/image-35-4.png"/><Relationship Id="rId5" Type="http://schemas.openxmlformats.org/officeDocument/2006/relationships/slideLayout" Target="../slideLayouts/slideLayout1.xml"/><Relationship Id="rId6" Type="http://schemas.openxmlformats.org/officeDocument/2006/relationships/notesSlide" Target="../notesSlides/notesSlide35.xml"/></Relationships>
</file>

<file path=ppt/slides/_rels/slide3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Relationships xmlns="http://schemas.openxmlformats.org/package/2006/relationships"><Relationship Id="rId1" Type="http://schemas.openxmlformats.org/officeDocument/2006/relationships/image" Target="../media/image-37-1.png"/><Relationship Id="rId2" Type="http://schemas.openxmlformats.org/officeDocument/2006/relationships/image" Target="../media/image-37-1.png"/><Relationship Id="rId3" Type="http://schemas.openxmlformats.org/officeDocument/2006/relationships/image" Target="../media/image-37-1.png"/><Relationship Id="rId4" Type="http://schemas.openxmlformats.org/officeDocument/2006/relationships/image" Target="../media/image-37-4.png"/><Relationship Id="rId5" Type="http://schemas.openxmlformats.org/officeDocument/2006/relationships/image" Target="../media/image-37-5.png"/><Relationship Id="rId6" Type="http://schemas.openxmlformats.org/officeDocument/2006/relationships/image" Target="../media/image-37-5.png"/><Relationship Id="rId7" Type="http://schemas.openxmlformats.org/officeDocument/2006/relationships/slideLayout" Target="../slideLayouts/slideLayout1.xml"/><Relationship Id="rId8" Type="http://schemas.openxmlformats.org/officeDocument/2006/relationships/notesSlide" Target="../notesSlides/notesSlide37.xml"/></Relationships>
</file>

<file path=ppt/slides/_rels/slide38.xml.rels><?xml version="1.0" encoding="UTF-8"?><Relationships xmlns="http://schemas.openxmlformats.org/package/2006/relationships"><Relationship Id="rId1" Type="http://schemas.openxmlformats.org/officeDocument/2006/relationships/image" Target="../media/image-38-1.png"/><Relationship Id="rId2" Type="http://schemas.openxmlformats.org/officeDocument/2006/relationships/image" Target="../media/image-38-2.png"/><Relationship Id="rId3" Type="http://schemas.openxmlformats.org/officeDocument/2006/relationships/slideLayout" Target="../slideLayouts/slideLayout1.xml"/><Relationship Id="rId4" Type="http://schemas.openxmlformats.org/officeDocument/2006/relationships/notesSlide" Target="../notesSlides/notesSlide38.xml"/></Relationships>
</file>

<file path=ppt/slides/_rels/slide39.xml.rels><?xml version="1.0" encoding="UTF-8"?><Relationships xmlns="http://schemas.openxmlformats.org/package/2006/relationships"><Relationship Id="rId1" Type="http://schemas.openxmlformats.org/officeDocument/2006/relationships/image" Target="../media/image-39-1.png"/><Relationship Id="rId2" Type="http://schemas.openxmlformats.org/officeDocument/2006/relationships/image" Target="../media/image-39-2.png"/><Relationship Id="rId3" Type="http://schemas.openxmlformats.org/officeDocument/2006/relationships/image" Target="../media/image-39-3.png"/><Relationship Id="rId4" Type="http://schemas.openxmlformats.org/officeDocument/2006/relationships/image" Target="../media/image-39-4.png"/><Relationship Id="rId5" Type="http://schemas.openxmlformats.org/officeDocument/2006/relationships/slideLayout" Target="../slideLayouts/slideLayout1.xml"/><Relationship Id="rId6" Type="http://schemas.openxmlformats.org/officeDocument/2006/relationships/notesSlide" Target="../notesSlides/notesSlide39.xml"/></Relationships>
</file>

<file path=ppt/slides/_rels/slide4.xml.rels><?xml version="1.0" encoding="UTF-8"?><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40.xml.rels><?xml version="1.0" encoding="UTF-8"?><Relationships xmlns="http://schemas.openxmlformats.org/package/2006/relationships"><Relationship Id="rId1" Type="http://schemas.openxmlformats.org/officeDocument/2006/relationships/image" Target="../media/image-40-1.png"/><Relationship Id="rId2" Type="http://schemas.openxmlformats.org/officeDocument/2006/relationships/image" Target="../media/image-40-2.png"/><Relationship Id="rId3" Type="http://schemas.openxmlformats.org/officeDocument/2006/relationships/slideLayout" Target="../slideLayouts/slideLayout1.xml"/><Relationship Id="rId4" Type="http://schemas.openxmlformats.org/officeDocument/2006/relationships/notesSlide" Target="../notesSlides/notesSlide40.xml"/></Relationships>
</file>

<file path=ppt/slides/_rels/slide41.xml.rels><?xml version="1.0" encoding="UTF-8"?><Relationships xmlns="http://schemas.openxmlformats.org/package/2006/relationships"><Relationship Id="rId1" Type="http://schemas.openxmlformats.org/officeDocument/2006/relationships/image" Target="../media/image-41-1.png"/><Relationship Id="rId2" Type="http://schemas.openxmlformats.org/officeDocument/2006/relationships/image" Target="../media/image-41-2.png"/><Relationship Id="rId3" Type="http://schemas.openxmlformats.org/officeDocument/2006/relationships/image" Target="../media/image-41-3.png"/><Relationship Id="rId4" Type="http://schemas.openxmlformats.org/officeDocument/2006/relationships/image" Target="../media/image-41-4.png"/><Relationship Id="rId5" Type="http://schemas.openxmlformats.org/officeDocument/2006/relationships/image" Target="../media/image-41-5.png"/><Relationship Id="rId6" Type="http://schemas.openxmlformats.org/officeDocument/2006/relationships/slideLayout" Target="../slideLayouts/slideLayout1.xml"/><Relationship Id="rId7" Type="http://schemas.openxmlformats.org/officeDocument/2006/relationships/notesSlide" Target="../notesSlides/notesSlide41.xml"/></Relationships>
</file>

<file path=ppt/slides/_rels/slide42.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Relationships xmlns="http://schemas.openxmlformats.org/package/2006/relationships"><Relationship Id="rId1" Type="http://schemas.openxmlformats.org/officeDocument/2006/relationships/image" Target="../media/image-43-1.png"/><Relationship Id="rId2" Type="http://schemas.openxmlformats.org/officeDocument/2006/relationships/image" Target="../media/image-43-2.png"/><Relationship Id="rId3" Type="http://schemas.openxmlformats.org/officeDocument/2006/relationships/image" Target="../media/image-43-3.png"/><Relationship Id="rId4" Type="http://schemas.openxmlformats.org/officeDocument/2006/relationships/slideLayout" Target="../slideLayouts/slideLayout1.xml"/><Relationship Id="rId5" Type="http://schemas.openxmlformats.org/officeDocument/2006/relationships/notesSlide" Target="../notesSlides/notesSlide43.xml"/></Relationships>
</file>

<file path=ppt/slides/_rels/slide44.xml.rels><?xml version="1.0" encoding="UTF-8"?><Relationships xmlns="http://schemas.openxmlformats.org/package/2006/relationships"><Relationship Id="rId1" Type="http://schemas.openxmlformats.org/officeDocument/2006/relationships/image" Target="../media/image-44-1.png"/><Relationship Id="rId2" Type="http://schemas.openxmlformats.org/officeDocument/2006/relationships/image" Target="../media/image-44-2.png"/><Relationship Id="rId3" Type="http://schemas.openxmlformats.org/officeDocument/2006/relationships/image" Target="../media/image-44-3.png"/><Relationship Id="rId4" Type="http://schemas.openxmlformats.org/officeDocument/2006/relationships/slideLayout" Target="../slideLayouts/slideLayout1.xml"/><Relationship Id="rId5" Type="http://schemas.openxmlformats.org/officeDocument/2006/relationships/notesSlide" Target="../notesSlides/notesSlide44.xml"/></Relationships>
</file>

<file path=ppt/slides/_rels/slide4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Relationships xmlns="http://schemas.openxmlformats.org/package/2006/relationships"><Relationship Id="rId1" Type="http://schemas.openxmlformats.org/officeDocument/2006/relationships/image" Target="../media/image-47-1.png"/><Relationship Id="rId2" Type="http://schemas.openxmlformats.org/officeDocument/2006/relationships/image" Target="../media/image-47-2.png"/><Relationship Id="rId3" Type="http://schemas.openxmlformats.org/officeDocument/2006/relationships/image" Target="../media/image-47-3.png"/><Relationship Id="rId4" Type="http://schemas.openxmlformats.org/officeDocument/2006/relationships/image" Target="../media/image-47-4.png"/><Relationship Id="rId5" Type="http://schemas.openxmlformats.org/officeDocument/2006/relationships/slideLayout" Target="../slideLayouts/slideLayout1.xml"/><Relationship Id="rId6" Type="http://schemas.openxmlformats.org/officeDocument/2006/relationships/notesSlide" Target="../notesSlides/notesSlide47.xml"/></Relationships>
</file>

<file path=ppt/slides/_rels/slide48.xml.rels><?xml version="1.0" encoding="UTF-8"?><Relationships xmlns="http://schemas.openxmlformats.org/package/2006/relationships"><Relationship Id="rId1" Type="http://schemas.openxmlformats.org/officeDocument/2006/relationships/image" Target="../media/image-48-1.png"/><Relationship Id="rId2" Type="http://schemas.openxmlformats.org/officeDocument/2006/relationships/slideLayout" Target="../slideLayouts/slideLayout1.xml"/><Relationship Id="rId3" Type="http://schemas.openxmlformats.org/officeDocument/2006/relationships/notesSlide" Target="../notesSlides/notesSlide48.xml"/></Relationships>
</file>

<file path=ppt/slides/_rels/slide4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50.xml.rels><?xml version="1.0" encoding="UTF-8"?><Relationships xmlns="http://schemas.openxmlformats.org/package/2006/relationships"><Relationship Id="rId1" Type="http://schemas.openxmlformats.org/officeDocument/2006/relationships/image" Target="../media/image-50-1.png"/><Relationship Id="rId2" Type="http://schemas.openxmlformats.org/officeDocument/2006/relationships/image" Target="../media/image-50-2.png"/><Relationship Id="rId3" Type="http://schemas.openxmlformats.org/officeDocument/2006/relationships/image" Target="../media/image-50-3.png"/><Relationship Id="rId4" Type="http://schemas.openxmlformats.org/officeDocument/2006/relationships/image" Target="../media/image-50-4.png"/><Relationship Id="rId5" Type="http://schemas.openxmlformats.org/officeDocument/2006/relationships/image" Target="../media/image-50-5.png"/><Relationship Id="rId6" Type="http://schemas.openxmlformats.org/officeDocument/2006/relationships/slideLayout" Target="../slideLayouts/slideLayout1.xml"/><Relationship Id="rId7" Type="http://schemas.openxmlformats.org/officeDocument/2006/relationships/notesSlide" Target="../notesSlides/notesSlide50.xml"/></Relationships>
</file>

<file path=ppt/slides/_rels/slide51.xml.rels><?xml version="1.0" encoding="UTF-8"?><Relationships xmlns="http://schemas.openxmlformats.org/package/2006/relationships"><Relationship Id="rId1" Type="http://schemas.openxmlformats.org/officeDocument/2006/relationships/image" Target="../media/image-51-1.png"/><Relationship Id="rId2" Type="http://schemas.openxmlformats.org/officeDocument/2006/relationships/image" Target="../media/image-51-2.png"/><Relationship Id="rId3" Type="http://schemas.openxmlformats.org/officeDocument/2006/relationships/image" Target="../media/image-51-3.png"/><Relationship Id="rId4" Type="http://schemas.openxmlformats.org/officeDocument/2006/relationships/image" Target="../media/image-51-4.png"/><Relationship Id="rId5" Type="http://schemas.openxmlformats.org/officeDocument/2006/relationships/image" Target="../media/image-51-5.png"/><Relationship Id="rId6" Type="http://schemas.openxmlformats.org/officeDocument/2006/relationships/image" Target="../media/image-51-6.png"/><Relationship Id="rId7" Type="http://schemas.openxmlformats.org/officeDocument/2006/relationships/slideLayout" Target="../slideLayouts/slideLayout1.xml"/><Relationship Id="rId8" Type="http://schemas.openxmlformats.org/officeDocument/2006/relationships/notesSlide" Target="../notesSlides/notesSlide51.xml"/></Relationships>
</file>

<file path=ppt/slides/_rels/slide52.xml.rels><?xml version="1.0" encoding="UTF-8"?><Relationships xmlns="http://schemas.openxmlformats.org/package/2006/relationships"><Relationship Id="rId1" Type="http://schemas.openxmlformats.org/officeDocument/2006/relationships/image" Target="../media/image-52-1.png"/><Relationship Id="rId2" Type="http://schemas.openxmlformats.org/officeDocument/2006/relationships/image" Target="../media/image-52-2.png"/><Relationship Id="rId3" Type="http://schemas.openxmlformats.org/officeDocument/2006/relationships/image" Target="../media/image-52-3.png"/><Relationship Id="rId4" Type="http://schemas.openxmlformats.org/officeDocument/2006/relationships/image" Target="../media/image-52-4.png"/><Relationship Id="rId5" Type="http://schemas.openxmlformats.org/officeDocument/2006/relationships/slideLayout" Target="../slideLayouts/slideLayout1.xml"/><Relationship Id="rId6" Type="http://schemas.openxmlformats.org/officeDocument/2006/relationships/notesSlide" Target="../notesSlides/notesSlide52.xml"/></Relationships>
</file>

<file path=ppt/slides/_rels/slide53.xml.rels><?xml version="1.0" encoding="UTF-8"?><Relationships xmlns="http://schemas.openxmlformats.org/package/2006/relationships"><Relationship Id="rId1" Type="http://schemas.openxmlformats.org/officeDocument/2006/relationships/image" Target="../media/image-53-1.png"/><Relationship Id="rId2" Type="http://schemas.openxmlformats.org/officeDocument/2006/relationships/image" Target="../media/image-53-2.png"/><Relationship Id="rId3" Type="http://schemas.openxmlformats.org/officeDocument/2006/relationships/slideLayout" Target="../slideLayouts/slideLayout1.xml"/><Relationship Id="rId4" Type="http://schemas.openxmlformats.org/officeDocument/2006/relationships/notesSlide" Target="../notesSlides/notesSlide53.xml"/></Relationships>
</file>

<file path=ppt/slides/_rels/slide54.xml.rels><?xml version="1.0" encoding="UTF-8"?><Relationships xmlns="http://schemas.openxmlformats.org/package/2006/relationships"><Relationship Id="rId1" Type="http://schemas.openxmlformats.org/officeDocument/2006/relationships/image" Target="../media/image-54-1.png"/><Relationship Id="rId2" Type="http://schemas.openxmlformats.org/officeDocument/2006/relationships/image" Target="../media/image-54-2.png"/><Relationship Id="rId3" Type="http://schemas.openxmlformats.org/officeDocument/2006/relationships/image" Target="../media/image-54-3.png"/><Relationship Id="rId4" Type="http://schemas.openxmlformats.org/officeDocument/2006/relationships/slideLayout" Target="../slideLayouts/slideLayout1.xml"/><Relationship Id="rId5" Type="http://schemas.openxmlformats.org/officeDocument/2006/relationships/notesSlide" Target="../notesSlides/notesSlide54.xml"/></Relationships>
</file>

<file path=ppt/slides/_rels/slide55.xml.rels><?xml version="1.0" encoding="UTF-8"?><Relationships xmlns="http://schemas.openxmlformats.org/package/2006/relationships"><Relationship Id="rId1" Type="http://schemas.openxmlformats.org/officeDocument/2006/relationships/image" Target="../media/image-55-1.png"/><Relationship Id="rId2" Type="http://schemas.openxmlformats.org/officeDocument/2006/relationships/image" Target="../media/image-55-2.png"/><Relationship Id="rId3" Type="http://schemas.openxmlformats.org/officeDocument/2006/relationships/image" Target="../media/image-55-3.png"/><Relationship Id="rId4" Type="http://schemas.openxmlformats.org/officeDocument/2006/relationships/image" Target="../media/image-55-4.png"/><Relationship Id="rId5" Type="http://schemas.openxmlformats.org/officeDocument/2006/relationships/image" Target="../media/image-55-5.png"/><Relationship Id="rId6" Type="http://schemas.openxmlformats.org/officeDocument/2006/relationships/image" Target="../media/image-55-6.png"/><Relationship Id="rId7" Type="http://schemas.openxmlformats.org/officeDocument/2006/relationships/image" Target="../media/image-55-7.png"/><Relationship Id="rId8" Type="http://schemas.openxmlformats.org/officeDocument/2006/relationships/image" Target="../media/image-55-8.png"/><Relationship Id="rId9" Type="http://schemas.openxmlformats.org/officeDocument/2006/relationships/image" Target="../media/image-55-9.png"/><Relationship Id="rId10" Type="http://schemas.openxmlformats.org/officeDocument/2006/relationships/slideLayout" Target="../slideLayouts/slideLayout1.xml"/><Relationship Id="rId11" Type="http://schemas.openxmlformats.org/officeDocument/2006/relationships/notesSlide" Target="../notesSlides/notesSlide55.xml"/></Relationships>
</file>

<file path=ppt/slides/_rels/slide56.xml.rels><?xml version="1.0" encoding="UTF-8"?><Relationships xmlns="http://schemas.openxmlformats.org/package/2006/relationships"><Relationship Id="rId1" Type="http://schemas.openxmlformats.org/officeDocument/2006/relationships/image" Target="../media/image-56-1.png"/><Relationship Id="rId2" Type="http://schemas.openxmlformats.org/officeDocument/2006/relationships/image" Target="../media/image-56-2.png"/><Relationship Id="rId3" Type="http://schemas.openxmlformats.org/officeDocument/2006/relationships/image" Target="../media/image-56-3.png"/><Relationship Id="rId4" Type="http://schemas.openxmlformats.org/officeDocument/2006/relationships/image" Target="../media/image-56-4.png"/><Relationship Id="rId5" Type="http://schemas.openxmlformats.org/officeDocument/2006/relationships/image" Target="../media/image-56-5.png"/><Relationship Id="rId6" Type="http://schemas.openxmlformats.org/officeDocument/2006/relationships/image" Target="../media/image-56-6.png"/><Relationship Id="rId7" Type="http://schemas.openxmlformats.org/officeDocument/2006/relationships/image" Target="../media/image-56-7.png"/><Relationship Id="rId8" Type="http://schemas.openxmlformats.org/officeDocument/2006/relationships/slideLayout" Target="../slideLayouts/slideLayout1.xml"/><Relationship Id="rId9" Type="http://schemas.openxmlformats.org/officeDocument/2006/relationships/notesSlide" Target="../notesSlides/notesSlide56.xml"/></Relationships>
</file>

<file path=ppt/slides/_rels/slide5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Relationships xmlns="http://schemas.openxmlformats.org/package/2006/relationships"><Relationship Id="rId1" Type="http://schemas.openxmlformats.org/officeDocument/2006/relationships/image" Target="../media/image-59-1.png"/><Relationship Id="rId2" Type="http://schemas.openxmlformats.org/officeDocument/2006/relationships/image" Target="../media/image-59-2.png"/><Relationship Id="rId3" Type="http://schemas.openxmlformats.org/officeDocument/2006/relationships/image" Target="../media/image-59-3.png"/><Relationship Id="rId4" Type="http://schemas.openxmlformats.org/officeDocument/2006/relationships/image" Target="../media/image-59-4.png"/><Relationship Id="rId5" Type="http://schemas.openxmlformats.org/officeDocument/2006/relationships/slideLayout" Target="../slideLayouts/slideLayout1.xml"/><Relationship Id="rId6" Type="http://schemas.openxmlformats.org/officeDocument/2006/relationships/notesSlide" Target="../notesSlides/notesSlide59.xml"/></Relationships>
</file>

<file path=ppt/slides/_rels/slide6.xml.rels><?xml version="1.0" encoding="UTF-8"?><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60.xml.rels><?xml version="1.0" encoding="UTF-8"?><Relationships xmlns="http://schemas.openxmlformats.org/package/2006/relationships"><Relationship Id="rId1" Type="http://schemas.openxmlformats.org/officeDocument/2006/relationships/image" Target="../media/image-60-1.png"/><Relationship Id="rId2" Type="http://schemas.openxmlformats.org/officeDocument/2006/relationships/image" Target="../media/image-60-2.png"/><Relationship Id="rId3" Type="http://schemas.openxmlformats.org/officeDocument/2006/relationships/image" Target="../media/image-60-3.png"/><Relationship Id="rId4" Type="http://schemas.openxmlformats.org/officeDocument/2006/relationships/image" Target="../media/image-60-4.png"/><Relationship Id="rId5" Type="http://schemas.openxmlformats.org/officeDocument/2006/relationships/slideLayout" Target="../slideLayouts/slideLayout1.xml"/><Relationship Id="rId6" Type="http://schemas.openxmlformats.org/officeDocument/2006/relationships/notesSlide" Target="../notesSlides/notesSlide60.xml"/></Relationships>
</file>

<file path=ppt/slides/_rels/slide61.xml.rels><?xml version="1.0" encoding="UTF-8"?><Relationships xmlns="http://schemas.openxmlformats.org/package/2006/relationships"><Relationship Id="rId1" Type="http://schemas.openxmlformats.org/officeDocument/2006/relationships/image" Target="../media/image-61-1.png"/><Relationship Id="rId2" Type="http://schemas.openxmlformats.org/officeDocument/2006/relationships/slideLayout" Target="../slideLayouts/slideLayout1.xml"/><Relationship Id="rId3" Type="http://schemas.openxmlformats.org/officeDocument/2006/relationships/notesSlide" Target="../notesSlides/notesSlide61.xml"/></Relationships>
</file>

<file path=ppt/slides/_rels/slide62.xml.rels><?xml version="1.0" encoding="UTF-8"?><Relationships xmlns="http://schemas.openxmlformats.org/package/2006/relationships"><Relationship Id="rId1" Type="http://schemas.openxmlformats.org/officeDocument/2006/relationships/image" Target="../media/image-62-1.png"/><Relationship Id="rId2" Type="http://schemas.openxmlformats.org/officeDocument/2006/relationships/image" Target="../media/image-62-2.png"/><Relationship Id="rId3" Type="http://schemas.openxmlformats.org/officeDocument/2006/relationships/slideLayout" Target="../slideLayouts/slideLayout1.xml"/><Relationship Id="rId4" Type="http://schemas.openxmlformats.org/officeDocument/2006/relationships/notesSlide" Target="../notesSlides/notesSlide62.xml"/></Relationships>
</file>

<file path=ppt/slides/_rels/slide63.xml.rels><?xml version="1.0" encoding="UTF-8"?><Relationships xmlns="http://schemas.openxmlformats.org/package/2006/relationships"><Relationship Id="rId1" Type="http://schemas.openxmlformats.org/officeDocument/2006/relationships/image" Target="../media/image-63-1.png"/><Relationship Id="rId2" Type="http://schemas.openxmlformats.org/officeDocument/2006/relationships/image" Target="../media/image-63-2.png"/><Relationship Id="rId3" Type="http://schemas.openxmlformats.org/officeDocument/2006/relationships/image" Target="../media/image-63-3.png"/><Relationship Id="rId4" Type="http://schemas.openxmlformats.org/officeDocument/2006/relationships/slideLayout" Target="../slideLayouts/slideLayout1.xml"/><Relationship Id="rId5" Type="http://schemas.openxmlformats.org/officeDocument/2006/relationships/notesSlide" Target="../notesSlides/notesSlide63.xml"/></Relationships>
</file>

<file path=ppt/slides/_rels/slide64.xml.rels><?xml version="1.0" encoding="UTF-8"?><Relationships xmlns="http://schemas.openxmlformats.org/package/2006/relationships"><Relationship Id="rId1" Type="http://schemas.openxmlformats.org/officeDocument/2006/relationships/image" Target="../media/image-64-1.png"/><Relationship Id="rId2" Type="http://schemas.openxmlformats.org/officeDocument/2006/relationships/image" Target="../media/image-64-2.png"/><Relationship Id="rId3" Type="http://schemas.openxmlformats.org/officeDocument/2006/relationships/image" Target="../media/image-64-3.png"/><Relationship Id="rId4" Type="http://schemas.openxmlformats.org/officeDocument/2006/relationships/image" Target="../media/image-64-4.png"/><Relationship Id="rId5" Type="http://schemas.openxmlformats.org/officeDocument/2006/relationships/slideLayout" Target="../slideLayouts/slideLayout1.xml"/><Relationship Id="rId6" Type="http://schemas.openxmlformats.org/officeDocument/2006/relationships/notesSlide" Target="../notesSlides/notesSlide64.xml"/></Relationships>
</file>

<file path=ppt/slides/_rels/slide65.xml.rels><?xml version="1.0" encoding="UTF-8"?><Relationships xmlns="http://schemas.openxmlformats.org/package/2006/relationships"><Relationship Id="rId1" Type="http://schemas.openxmlformats.org/officeDocument/2006/relationships/image" Target="../media/image-65-1.png"/><Relationship Id="rId2" Type="http://schemas.openxmlformats.org/officeDocument/2006/relationships/image" Target="../media/image-65-2.png"/><Relationship Id="rId3" Type="http://schemas.openxmlformats.org/officeDocument/2006/relationships/image" Target="../media/image-65-3.png"/><Relationship Id="rId4" Type="http://schemas.openxmlformats.org/officeDocument/2006/relationships/slideLayout" Target="../slideLayouts/slideLayout1.xml"/><Relationship Id="rId5" Type="http://schemas.openxmlformats.org/officeDocument/2006/relationships/notesSlide" Target="../notesSlides/notesSlide65.xml"/></Relationships>
</file>

<file path=ppt/slides/_rels/slide66.xml.rels><?xml version="1.0" encoding="UTF-8"?><Relationships xmlns="http://schemas.openxmlformats.org/package/2006/relationships"><Relationship Id="rId1" Type="http://schemas.openxmlformats.org/officeDocument/2006/relationships/image" Target="../media/image-66-1.png"/><Relationship Id="rId2" Type="http://schemas.openxmlformats.org/officeDocument/2006/relationships/image" Target="../media/image-66-2.png"/><Relationship Id="rId3" Type="http://schemas.openxmlformats.org/officeDocument/2006/relationships/image" Target="../media/image-66-2.png"/><Relationship Id="rId4" Type="http://schemas.openxmlformats.org/officeDocument/2006/relationships/image" Target="../media/image-66-2.png"/><Relationship Id="rId5" Type="http://schemas.openxmlformats.org/officeDocument/2006/relationships/image" Target="../media/image-66-5.png"/><Relationship Id="rId6" Type="http://schemas.openxmlformats.org/officeDocument/2006/relationships/image" Target="../media/image-66-5.png"/><Relationship Id="rId7" Type="http://schemas.openxmlformats.org/officeDocument/2006/relationships/image" Target="../media/image-66-5.png"/><Relationship Id="rId8" Type="http://schemas.openxmlformats.org/officeDocument/2006/relationships/slideLayout" Target="../slideLayouts/slideLayout1.xml"/><Relationship Id="rId9" Type="http://schemas.openxmlformats.org/officeDocument/2006/relationships/notesSlide" Target="../notesSlides/notesSlide66.xml"/></Relationships>
</file>

<file path=ppt/slides/_rels/slide6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Relationships xmlns="http://schemas.openxmlformats.org/package/2006/relationships"><Relationship Id="rId1" Type="http://schemas.openxmlformats.org/officeDocument/2006/relationships/image" Target="../media/image-69-1.png"/><Relationship Id="rId2" Type="http://schemas.openxmlformats.org/officeDocument/2006/relationships/image" Target="../media/image-69-2.png"/><Relationship Id="rId3" Type="http://schemas.openxmlformats.org/officeDocument/2006/relationships/image" Target="../media/image-69-3.png"/><Relationship Id="rId4" Type="http://schemas.openxmlformats.org/officeDocument/2006/relationships/slideLayout" Target="../slideLayouts/slideLayout1.xml"/><Relationship Id="rId5" Type="http://schemas.openxmlformats.org/officeDocument/2006/relationships/notesSlide" Target="../notesSlides/notesSlide69.xml"/></Relationships>
</file>

<file path=ppt/slides/_rels/slide7.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Relationships xmlns="http://schemas.openxmlformats.org/package/2006/relationships"><Relationship Id="rId1" Type="http://schemas.openxmlformats.org/officeDocument/2006/relationships/image" Target="../media/image-70-1.png"/><Relationship Id="rId2" Type="http://schemas.openxmlformats.org/officeDocument/2006/relationships/image" Target="../media/image-70-2.png"/><Relationship Id="rId3" Type="http://schemas.openxmlformats.org/officeDocument/2006/relationships/image" Target="../media/image-70-3.png"/><Relationship Id="rId4" Type="http://schemas.openxmlformats.org/officeDocument/2006/relationships/slideLayout" Target="../slideLayouts/slideLayout1.xml"/><Relationship Id="rId5" Type="http://schemas.openxmlformats.org/officeDocument/2006/relationships/notesSlide" Target="../notesSlides/notesSlide70.xml"/></Relationships>
</file>

<file path=ppt/slides/_rels/slide71.xml.rels><?xml version="1.0" encoding="UTF-8"?><Relationships xmlns="http://schemas.openxmlformats.org/package/2006/relationships"><Relationship Id="rId1" Type="http://schemas.openxmlformats.org/officeDocument/2006/relationships/image" Target="../media/image-71-1.png"/><Relationship Id="rId2" Type="http://schemas.openxmlformats.org/officeDocument/2006/relationships/image" Target="../media/image-71-2.png"/><Relationship Id="rId3" Type="http://schemas.openxmlformats.org/officeDocument/2006/relationships/image" Target="../media/image-71-3.png"/><Relationship Id="rId4" Type="http://schemas.openxmlformats.org/officeDocument/2006/relationships/image" Target="../media/image-71-4.png"/><Relationship Id="rId5" Type="http://schemas.openxmlformats.org/officeDocument/2006/relationships/slideLayout" Target="../slideLayouts/slideLayout1.xml"/><Relationship Id="rId6" Type="http://schemas.openxmlformats.org/officeDocument/2006/relationships/notesSlide" Target="../notesSlides/notesSlide71.xml"/></Relationships>
</file>

<file path=ppt/slides/_rels/slide72.xml.rels><?xml version="1.0" encoding="UTF-8"?><Relationships xmlns="http://schemas.openxmlformats.org/package/2006/relationships"><Relationship Id="rId1" Type="http://schemas.openxmlformats.org/officeDocument/2006/relationships/image" Target="../media/image-72-1.png"/><Relationship Id="rId2" Type="http://schemas.openxmlformats.org/officeDocument/2006/relationships/image" Target="../media/image-72-2.png"/><Relationship Id="rId3" Type="http://schemas.openxmlformats.org/officeDocument/2006/relationships/image" Target="../media/image-72-3.png"/><Relationship Id="rId4" Type="http://schemas.openxmlformats.org/officeDocument/2006/relationships/image" Target="../media/image-72-4.png"/><Relationship Id="rId5" Type="http://schemas.openxmlformats.org/officeDocument/2006/relationships/image" Target="../media/image-72-5.png"/><Relationship Id="rId6" Type="http://schemas.openxmlformats.org/officeDocument/2006/relationships/slideLayout" Target="../slideLayouts/slideLayout1.xml"/><Relationship Id="rId7" Type="http://schemas.openxmlformats.org/officeDocument/2006/relationships/notesSlide" Target="../notesSlides/notesSlide72.xml"/></Relationships>
</file>

<file path=ppt/slides/_rels/slide73.xml.rels><?xml version="1.0" encoding="UTF-8"?><Relationships xmlns="http://schemas.openxmlformats.org/package/2006/relationships"><Relationship Id="rId1" Type="http://schemas.openxmlformats.org/officeDocument/2006/relationships/image" Target="../media/image-73-1.png"/><Relationship Id="rId2" Type="http://schemas.openxmlformats.org/officeDocument/2006/relationships/image" Target="../media/image-73-2.png"/><Relationship Id="rId3" Type="http://schemas.openxmlformats.org/officeDocument/2006/relationships/image" Target="../media/image-73-3.png"/><Relationship Id="rId4" Type="http://schemas.openxmlformats.org/officeDocument/2006/relationships/image" Target="../media/image-73-4.png"/><Relationship Id="rId5" Type="http://schemas.openxmlformats.org/officeDocument/2006/relationships/slideLayout" Target="../slideLayouts/slideLayout1.xml"/><Relationship Id="rId6" Type="http://schemas.openxmlformats.org/officeDocument/2006/relationships/notesSlide" Target="../notesSlides/notesSlide73.xml"/></Relationships>
</file>

<file path=ppt/slides/_rels/slide74.xml.rels><?xml version="1.0" encoding="UTF-8"?><Relationships xmlns="http://schemas.openxmlformats.org/package/2006/relationships"><Relationship Id="rId1" Type="http://schemas.openxmlformats.org/officeDocument/2006/relationships/image" Target="../media/image-74-1.png"/><Relationship Id="rId2" Type="http://schemas.openxmlformats.org/officeDocument/2006/relationships/image" Target="../media/image-74-2.png"/><Relationship Id="rId3" Type="http://schemas.openxmlformats.org/officeDocument/2006/relationships/image" Target="../media/image-74-3.png"/><Relationship Id="rId4" Type="http://schemas.openxmlformats.org/officeDocument/2006/relationships/image" Target="../media/image-74-2.png"/><Relationship Id="rId5" Type="http://schemas.openxmlformats.org/officeDocument/2006/relationships/image" Target="../media/image-74-5.png"/><Relationship Id="rId6" Type="http://schemas.openxmlformats.org/officeDocument/2006/relationships/image" Target="../media/image-74-2.png"/><Relationship Id="rId7" Type="http://schemas.openxmlformats.org/officeDocument/2006/relationships/image" Target="../media/image-74-7.png"/><Relationship Id="rId8" Type="http://schemas.openxmlformats.org/officeDocument/2006/relationships/image" Target="../media/image-74-8.png"/><Relationship Id="rId9" Type="http://schemas.openxmlformats.org/officeDocument/2006/relationships/slideLayout" Target="../slideLayouts/slideLayout1.xml"/><Relationship Id="rId10" Type="http://schemas.openxmlformats.org/officeDocument/2006/relationships/notesSlide" Target="../notesSlides/notesSlide74.xml"/></Relationships>
</file>

<file path=ppt/slides/_rels/slide75.xml.rels><?xml version="1.0" encoding="UTF-8"?><Relationships xmlns="http://schemas.openxmlformats.org/package/2006/relationships"><Relationship Id="rId1" Type="http://schemas.openxmlformats.org/officeDocument/2006/relationships/image" Target="../media/image-75-1.png"/><Relationship Id="rId2" Type="http://schemas.openxmlformats.org/officeDocument/2006/relationships/image" Target="../media/image-75-2.png"/><Relationship Id="rId3" Type="http://schemas.openxmlformats.org/officeDocument/2006/relationships/slideLayout" Target="../slideLayouts/slideLayout1.xml"/><Relationship Id="rId4" Type="http://schemas.openxmlformats.org/officeDocument/2006/relationships/notesSlide" Target="../notesSlides/notesSlide75.xml"/></Relationships>
</file>

<file path=ppt/slides/_rels/slide76.xml.rels><?xml version="1.0" encoding="UTF-8"?><Relationships xmlns="http://schemas.openxmlformats.org/package/2006/relationships"><Relationship Id="rId1" Type="http://schemas.openxmlformats.org/officeDocument/2006/relationships/image" Target="../media/image-76-1.png"/><Relationship Id="rId2" Type="http://schemas.openxmlformats.org/officeDocument/2006/relationships/image" Target="../media/image-76-2.png"/><Relationship Id="rId3" Type="http://schemas.openxmlformats.org/officeDocument/2006/relationships/image" Target="../media/image-76-3.png"/><Relationship Id="rId4" Type="http://schemas.openxmlformats.org/officeDocument/2006/relationships/image" Target="../media/image-76-4.png"/><Relationship Id="rId5" Type="http://schemas.openxmlformats.org/officeDocument/2006/relationships/image" Target="../media/image-76-5.png"/><Relationship Id="rId6" Type="http://schemas.openxmlformats.org/officeDocument/2006/relationships/image" Target="../media/image-76-6.png"/><Relationship Id="rId7" Type="http://schemas.openxmlformats.org/officeDocument/2006/relationships/image" Target="../media/image-76-7.png"/><Relationship Id="rId8" Type="http://schemas.openxmlformats.org/officeDocument/2006/relationships/image" Target="../media/image-76-6.png"/><Relationship Id="rId9" Type="http://schemas.openxmlformats.org/officeDocument/2006/relationships/image" Target="../media/image-76-9.png"/><Relationship Id="rId10" Type="http://schemas.openxmlformats.org/officeDocument/2006/relationships/image" Target="../media/image-76-6.png"/><Relationship Id="rId11" Type="http://schemas.openxmlformats.org/officeDocument/2006/relationships/image" Target="../media/image-76-11.png"/><Relationship Id="rId12" Type="http://schemas.openxmlformats.org/officeDocument/2006/relationships/slideLayout" Target="../slideLayouts/slideLayout1.xml"/><Relationship Id="rId13" Type="http://schemas.openxmlformats.org/officeDocument/2006/relationships/notesSlide" Target="../notesSlides/notesSlide76.xml"/></Relationships>
</file>

<file path=ppt/slides/_rels/slide77.xml.rels><?xml version="1.0" encoding="UTF-8"?><Relationships xmlns="http://schemas.openxmlformats.org/package/2006/relationships"><Relationship Id="rId1" Type="http://schemas.openxmlformats.org/officeDocument/2006/relationships/image" Target="../media/image-77-1.png"/><Relationship Id="rId2" Type="http://schemas.openxmlformats.org/officeDocument/2006/relationships/image" Target="../media/image-77-2.png"/><Relationship Id="rId3" Type="http://schemas.openxmlformats.org/officeDocument/2006/relationships/image" Target="../media/image-77-3.png"/><Relationship Id="rId4" Type="http://schemas.openxmlformats.org/officeDocument/2006/relationships/image" Target="../media/image-77-4.png"/><Relationship Id="rId5" Type="http://schemas.openxmlformats.org/officeDocument/2006/relationships/image" Target="../media/image-77-5.png"/><Relationship Id="rId6" Type="http://schemas.openxmlformats.org/officeDocument/2006/relationships/slideLayout" Target="../slideLayouts/slideLayout1.xml"/><Relationship Id="rId7" Type="http://schemas.openxmlformats.org/officeDocument/2006/relationships/notesSlide" Target="../notesSlides/notesSlide77.xml"/></Relationships>
</file>

<file path=ppt/slides/_rels/slide78.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80.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Relationships xmlns="http://schemas.openxmlformats.org/package/2006/relationships"><Relationship Id="rId1" Type="http://schemas.openxmlformats.org/officeDocument/2006/relationships/image" Target="../media/image-82-1.png"/><Relationship Id="rId2" Type="http://schemas.openxmlformats.org/officeDocument/2006/relationships/image" Target="../media/image-82-1.png"/><Relationship Id="rId3" Type="http://schemas.openxmlformats.org/officeDocument/2006/relationships/image" Target="../media/image-82-1.png"/><Relationship Id="rId4" Type="http://schemas.openxmlformats.org/officeDocument/2006/relationships/image" Target="../media/image-82-1.png"/><Relationship Id="rId5" Type="http://schemas.openxmlformats.org/officeDocument/2006/relationships/slideLayout" Target="../slideLayouts/slideLayout1.xml"/><Relationship Id="rId6" Type="http://schemas.openxmlformats.org/officeDocument/2006/relationships/notesSlide" Target="../notesSlides/notesSlide82.xml"/></Relationships>
</file>

<file path=ppt/slides/_rels/slide83.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Relationships xmlns="http://schemas.openxmlformats.org/package/2006/relationships"><Relationship Id="rId1" Type="http://schemas.openxmlformats.org/officeDocument/2006/relationships/image" Target="../media/image-84-1.png"/><Relationship Id="rId2" Type="http://schemas.openxmlformats.org/officeDocument/2006/relationships/image" Target="../media/image-84-2.png"/><Relationship Id="rId3" Type="http://schemas.openxmlformats.org/officeDocument/2006/relationships/image" Target="../media/image-84-3.png"/><Relationship Id="rId4" Type="http://schemas.openxmlformats.org/officeDocument/2006/relationships/image" Target="../media/image-84-4.png"/><Relationship Id="rId5" Type="http://schemas.openxmlformats.org/officeDocument/2006/relationships/slideLayout" Target="../slideLayouts/slideLayout1.xml"/><Relationship Id="rId6" Type="http://schemas.openxmlformats.org/officeDocument/2006/relationships/notesSlide" Target="../notesSlides/notesSlide84.xml"/></Relationships>
</file>

<file path=ppt/slides/_rels/slide85.xml.rels><?xml version="1.0" encoding="UTF-8"?><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Relationships xmlns="http://schemas.openxmlformats.org/package/2006/relationships"><Relationship Id="rId1" Type="http://schemas.openxmlformats.org/officeDocument/2006/relationships/image" Target="../media/image-86-1.png"/><Relationship Id="rId2" Type="http://schemas.openxmlformats.org/officeDocument/2006/relationships/image" Target="../media/image-86-2.png"/><Relationship Id="rId3" Type="http://schemas.openxmlformats.org/officeDocument/2006/relationships/image" Target="../media/image-86-3.png"/><Relationship Id="rId4" Type="http://schemas.openxmlformats.org/officeDocument/2006/relationships/image" Target="../media/image-86-4.png"/><Relationship Id="rId5" Type="http://schemas.openxmlformats.org/officeDocument/2006/relationships/image" Target="../media/image-86-5.png"/><Relationship Id="rId6" Type="http://schemas.openxmlformats.org/officeDocument/2006/relationships/image" Target="../media/image-86-6.png"/><Relationship Id="rId7" Type="http://schemas.openxmlformats.org/officeDocument/2006/relationships/image" Target="../media/image-86-7.png"/><Relationship Id="rId8" Type="http://schemas.openxmlformats.org/officeDocument/2006/relationships/image" Target="../media/image-86-8.png"/><Relationship Id="rId9" Type="http://schemas.openxmlformats.org/officeDocument/2006/relationships/image" Target="../media/image-86-9.png"/><Relationship Id="rId10" Type="http://schemas.openxmlformats.org/officeDocument/2006/relationships/image" Target="../media/image-86-10.png"/><Relationship Id="rId11" Type="http://schemas.openxmlformats.org/officeDocument/2006/relationships/slideLayout" Target="../slideLayouts/slideLayout1.xml"/><Relationship Id="rId12" Type="http://schemas.openxmlformats.org/officeDocument/2006/relationships/notesSlide" Target="../notesSlides/notesSlide86.xml"/></Relationships>
</file>

<file path=ppt/slides/_rels/slide87.xml.rels><?xml version="1.0" encoding="UTF-8"?><Relationships xmlns="http://schemas.openxmlformats.org/package/2006/relationships"><Relationship Id="rId1" Type="http://schemas.openxmlformats.org/officeDocument/2006/relationships/image" Target="../media/image-87-1.png"/><Relationship Id="rId2" Type="http://schemas.openxmlformats.org/officeDocument/2006/relationships/image" Target="../media/image-87-2.png"/><Relationship Id="rId3" Type="http://schemas.openxmlformats.org/officeDocument/2006/relationships/image" Target="../media/image-87-3.png"/><Relationship Id="rId4" Type="http://schemas.openxmlformats.org/officeDocument/2006/relationships/image" Target="../media/image-87-4.png"/><Relationship Id="rId5" Type="http://schemas.openxmlformats.org/officeDocument/2006/relationships/image" Target="../media/image-87-5.png"/><Relationship Id="rId6" Type="http://schemas.openxmlformats.org/officeDocument/2006/relationships/image" Target="../media/image-87-6.png"/><Relationship Id="rId7" Type="http://schemas.openxmlformats.org/officeDocument/2006/relationships/slideLayout" Target="../slideLayouts/slideLayout1.xml"/><Relationship Id="rId8" Type="http://schemas.openxmlformats.org/officeDocument/2006/relationships/notesSlide" Target="../notesSlides/notesSlide87.xml"/></Relationships>
</file>

<file path=ppt/slides/_rels/slide88.xml.rels><?xml version="1.0" encoding="UTF-8"?><Relationships xmlns="http://schemas.openxmlformats.org/package/2006/relationships"><Relationship Id="rId1" Type="http://schemas.openxmlformats.org/officeDocument/2006/relationships/image" Target="../media/image-88-1.png"/><Relationship Id="rId2" Type="http://schemas.openxmlformats.org/officeDocument/2006/relationships/image" Target="../media/image-88-2.png"/><Relationship Id="rId3" Type="http://schemas.openxmlformats.org/officeDocument/2006/relationships/image" Target="../media/image-88-3.png"/><Relationship Id="rId4" Type="http://schemas.openxmlformats.org/officeDocument/2006/relationships/slideLayout" Target="../slideLayouts/slideLayout1.xml"/><Relationship Id="rId5" Type="http://schemas.openxmlformats.org/officeDocument/2006/relationships/notesSlide" Target="../notesSlides/notesSlide88.xml"/></Relationships>
</file>

<file path=ppt/slides/_rels/slide89.xml.rels><?xml version="1.0" encoding="UTF-8"?><Relationships xmlns="http://schemas.openxmlformats.org/package/2006/relationships"><Relationship Id="rId1" Type="http://schemas.openxmlformats.org/officeDocument/2006/relationships/image" Target="../media/image-89-1.png"/><Relationship Id="rId2" Type="http://schemas.openxmlformats.org/officeDocument/2006/relationships/image" Target="../media/image-89-2.png"/><Relationship Id="rId3" Type="http://schemas.openxmlformats.org/officeDocument/2006/relationships/image" Target="../media/image-89-3.png"/><Relationship Id="rId4" Type="http://schemas.openxmlformats.org/officeDocument/2006/relationships/image" Target="../media/image-89-4.png"/><Relationship Id="rId5" Type="http://schemas.openxmlformats.org/officeDocument/2006/relationships/image" Target="../media/image-89-5.png"/><Relationship Id="rId6" Type="http://schemas.openxmlformats.org/officeDocument/2006/relationships/image" Target="../media/image-89-6.png"/><Relationship Id="rId7" Type="http://schemas.openxmlformats.org/officeDocument/2006/relationships/slideLayout" Target="../slideLayouts/slideLayout1.xml"/><Relationship Id="rId8" Type="http://schemas.openxmlformats.org/officeDocument/2006/relationships/notesSlide" Target="../notesSlides/notesSlide89.xml"/></Relationships>
</file>

<file path=ppt/slides/_rels/slide9.xml.rels><?xml version="1.0" encoding="UTF-8"?><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_rels/slide90.xml.rels><?xml version="1.0" encoding="UTF-8"?><Relationships xmlns="http://schemas.openxmlformats.org/package/2006/relationships"><Relationship Id="rId1" Type="http://schemas.openxmlformats.org/officeDocument/2006/relationships/image" Target="../media/image-90-1.png"/><Relationship Id="rId2" Type="http://schemas.openxmlformats.org/officeDocument/2006/relationships/image" Target="../media/image-90-2.png"/><Relationship Id="rId3" Type="http://schemas.openxmlformats.org/officeDocument/2006/relationships/slideLayout" Target="../slideLayouts/slideLayout1.xml"/><Relationship Id="rId4"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784080" y="-731520"/>
            <a:ext cx="2011680" cy="2011680"/>
          </a:xfrm>
          <a:prstGeom prst="rect">
            <a:avLst/>
          </a:prstGeom>
          <a:solidFill>
            <a:srgbClr val="00338D"/>
          </a:solidFill>
          <a:ln/>
        </p:spPr>
      </p:sp>
      <p:sp>
        <p:nvSpPr>
          <p:cNvPr id="3" name="Shape 1"/>
          <p:cNvSpPr/>
          <p:nvPr/>
        </p:nvSpPr>
        <p:spPr>
          <a:xfrm>
            <a:off x="10972800" y="914400"/>
            <a:ext cx="1463040" cy="1463040"/>
          </a:xfrm>
          <a:prstGeom prst="rect">
            <a:avLst/>
          </a:prstGeom>
          <a:solidFill>
            <a:srgbClr val="005EB8"/>
          </a:solidFill>
          <a:ln/>
        </p:spPr>
      </p:sp>
      <p:sp>
        <p:nvSpPr>
          <p:cNvPr id="4" name="Shape 2"/>
          <p:cNvSpPr/>
          <p:nvPr/>
        </p:nvSpPr>
        <p:spPr>
          <a:xfrm>
            <a:off x="10424160" y="5394960"/>
            <a:ext cx="2377440" cy="2377440"/>
          </a:xfrm>
          <a:prstGeom prst="rect">
            <a:avLst/>
          </a:prstGeom>
          <a:solidFill>
            <a:srgbClr val="00338D"/>
          </a:solidFill>
          <a:ln/>
        </p:spPr>
      </p:sp>
      <p:sp>
        <p:nvSpPr>
          <p:cNvPr id="5" name="Shape 3"/>
          <p:cNvSpPr/>
          <p:nvPr/>
        </p:nvSpPr>
        <p:spPr>
          <a:xfrm>
            <a:off x="-640080" y="5486400"/>
            <a:ext cx="2194560" cy="2194560"/>
          </a:xfrm>
          <a:prstGeom prst="rect">
            <a:avLst/>
          </a:prstGeom>
          <a:solidFill>
            <a:srgbClr val="1E8449"/>
          </a:solidFill>
          <a:ln/>
        </p:spPr>
      </p:sp>
      <p:sp>
        <p:nvSpPr>
          <p:cNvPr id="6" name="Shape 4"/>
          <p:cNvSpPr/>
          <p:nvPr/>
        </p:nvSpPr>
        <p:spPr>
          <a:xfrm>
            <a:off x="0" y="-822960"/>
            <a:ext cx="1554480" cy="1554480"/>
          </a:xfrm>
          <a:prstGeom prst="rect">
            <a:avLst/>
          </a:prstGeom>
          <a:solidFill>
            <a:srgbClr val="005EB8"/>
          </a:solidFill>
          <a:ln/>
        </p:spPr>
      </p:sp>
      <p:sp>
        <p:nvSpPr>
          <p:cNvPr id="7" name="Shape 5"/>
          <p:cNvSpPr/>
          <p:nvPr/>
        </p:nvSpPr>
        <p:spPr>
          <a:xfrm>
            <a:off x="548640" y="566928"/>
            <a:ext cx="2697480" cy="1627632"/>
          </a:xfrm>
          <a:prstGeom prst="rect">
            <a:avLst/>
          </a:prstGeom>
          <a:solidFill>
            <a:srgbClr val="FFFFFF"/>
          </a:solidFill>
          <a:ln/>
          <a:effectLst>
            <a:outerShdw sx="100000" sy="100000" kx="0" ky="0" algn="bl" rotWithShape="0" blurRad="88900" dist="38100" dir="5400000">
              <a:srgbClr val="8696B5">
                <a:alpha val="22000"/>
              </a:srgbClr>
            </a:outerShdw>
          </a:effectLst>
        </p:spPr>
      </p:sp>
      <p:pic>
        <p:nvPicPr>
          <p:cNvPr id="8" name="Image 0" descr="/home/claude/cac_deck/assets/cncc_logo.png"/>
          <p:cNvPicPr>
            <a:picLocks noChangeAspect="1"/>
          </p:cNvPicPr>
          <p:nvPr/>
        </p:nvPicPr>
        <p:blipFill>
          <a:blip r:embed="rId1"/>
          <a:srcRect l="0" r="0" t="0" b="0"/>
          <a:stretch/>
        </p:blipFill>
        <p:spPr>
          <a:xfrm>
            <a:off x="694944" y="713232"/>
            <a:ext cx="2404872" cy="1335024"/>
          </a:xfrm>
          <a:prstGeom prst="rect">
            <a:avLst/>
          </a:prstGeom>
        </p:spPr>
      </p:pic>
      <p:sp>
        <p:nvSpPr>
          <p:cNvPr id="9" name="Text 6"/>
          <p:cNvSpPr/>
          <p:nvPr/>
        </p:nvSpPr>
        <p:spPr>
          <a:xfrm>
            <a:off x="3520440" y="713232"/>
            <a:ext cx="8229600" cy="274320"/>
          </a:xfrm>
          <a:prstGeom prst="rect">
            <a:avLst/>
          </a:prstGeom>
          <a:noFill/>
          <a:ln/>
        </p:spPr>
        <p:txBody>
          <a:bodyPr wrap="square" rtlCol="0" anchor="ctr"/>
          <a:lstStyle/>
          <a:p>
            <a:pPr indent="0" marL="0">
              <a:buNone/>
            </a:pPr>
            <a:r>
              <a:rPr lang="en-US" sz="1100" b="1" spc="100" kern="0" dirty="0">
                <a:solidFill>
                  <a:srgbClr val="0091DA"/>
                </a:solidFill>
                <a:latin typeface="Arial" pitchFamily="34" charset="0"/>
                <a:ea typeface="Arial" pitchFamily="34" charset="-122"/>
                <a:cs typeface="Arial" pitchFamily="34" charset="-120"/>
              </a:rPr>
              <a:t>RÉPUBLIQUE ALGÉRIENNE DÉMOCRATIQUE ET POPULAIRE</a:t>
            </a:r>
            <a:endParaRPr lang="en-US" sz="1100" dirty="0"/>
          </a:p>
        </p:txBody>
      </p:sp>
      <p:sp>
        <p:nvSpPr>
          <p:cNvPr id="10" name="Text 7"/>
          <p:cNvSpPr/>
          <p:nvPr/>
        </p:nvSpPr>
        <p:spPr>
          <a:xfrm>
            <a:off x="3520440" y="1024128"/>
            <a:ext cx="8229600" cy="274320"/>
          </a:xfrm>
          <a:prstGeom prst="rect">
            <a:avLst/>
          </a:prstGeom>
          <a:noFill/>
          <a:ln/>
        </p:spPr>
        <p:txBody>
          <a:bodyPr wrap="square" rtlCol="0" anchor="ctr"/>
          <a:lstStyle/>
          <a:p>
            <a:pPr indent="0" marL="0">
              <a:buNone/>
            </a:pPr>
            <a:r>
              <a:rPr lang="en-US" sz="1300" dirty="0">
                <a:solidFill>
                  <a:srgbClr val="C9D6EE"/>
                </a:solidFill>
                <a:latin typeface="Calibri" pitchFamily="34" charset="0"/>
                <a:ea typeface="Calibri" pitchFamily="34" charset="-122"/>
                <a:cs typeface="Calibri" pitchFamily="34" charset="-120"/>
              </a:rPr>
              <a:t>Chambre Nationale des Commissaires aux Comptes</a:t>
            </a:r>
            <a:endParaRPr lang="en-US" sz="1300" dirty="0"/>
          </a:p>
        </p:txBody>
      </p:sp>
      <p:sp>
        <p:nvSpPr>
          <p:cNvPr id="11" name="Text 8"/>
          <p:cNvSpPr/>
          <p:nvPr/>
        </p:nvSpPr>
        <p:spPr>
          <a:xfrm>
            <a:off x="3520440" y="1371600"/>
            <a:ext cx="8229600" cy="274320"/>
          </a:xfrm>
          <a:prstGeom prst="rect">
            <a:avLst/>
          </a:prstGeom>
          <a:noFill/>
          <a:ln/>
        </p:spPr>
        <p:txBody>
          <a:bodyPr wrap="square" rtlCol="0" anchor="ctr"/>
          <a:lstStyle/>
          <a:p>
            <a:pPr indent="0" marL="0">
              <a:buNone/>
            </a:pPr>
            <a:r>
              <a:rPr lang="en-US" sz="1200" i="1" dirty="0">
                <a:solidFill>
                  <a:srgbClr val="8FA4C8"/>
                </a:solidFill>
                <a:latin typeface="Calibri" pitchFamily="34" charset="0"/>
                <a:ea typeface="Calibri" pitchFamily="34" charset="-122"/>
                <a:cs typeface="Calibri" pitchFamily="34" charset="-120"/>
              </a:rPr>
              <a:t>Programme de formation continue — 42 heures</a:t>
            </a:r>
            <a:endParaRPr lang="en-US" sz="1200" dirty="0"/>
          </a:p>
        </p:txBody>
      </p:sp>
      <p:sp>
        <p:nvSpPr>
          <p:cNvPr id="12" name="Text 9"/>
          <p:cNvSpPr/>
          <p:nvPr/>
        </p:nvSpPr>
        <p:spPr>
          <a:xfrm>
            <a:off x="548640" y="2697480"/>
            <a:ext cx="5486400" cy="640080"/>
          </a:xfrm>
          <a:prstGeom prst="rect">
            <a:avLst/>
          </a:prstGeom>
          <a:noFill/>
          <a:ln/>
        </p:spPr>
        <p:txBody>
          <a:bodyPr wrap="square" rtlCol="0" anchor="ctr"/>
          <a:lstStyle/>
          <a:p>
            <a:pPr indent="0" marL="0">
              <a:buNone/>
            </a:pPr>
            <a:r>
              <a:rPr lang="en-US" sz="2200" b="1" spc="600" kern="0" dirty="0">
                <a:solidFill>
                  <a:srgbClr val="0091DA"/>
                </a:solidFill>
                <a:latin typeface="Arial" pitchFamily="34" charset="0"/>
                <a:ea typeface="Arial" pitchFamily="34" charset="-122"/>
                <a:cs typeface="Arial" pitchFamily="34" charset="-120"/>
              </a:rPr>
              <a:t>JOUR 2</a:t>
            </a:r>
            <a:endParaRPr lang="en-US" sz="2200" dirty="0"/>
          </a:p>
        </p:txBody>
      </p:sp>
      <p:sp>
        <p:nvSpPr>
          <p:cNvPr id="13" name="Text 10"/>
          <p:cNvSpPr/>
          <p:nvPr/>
        </p:nvSpPr>
        <p:spPr>
          <a:xfrm>
            <a:off x="548640" y="3200400"/>
            <a:ext cx="11064240" cy="1554480"/>
          </a:xfrm>
          <a:prstGeom prst="rect">
            <a:avLst/>
          </a:prstGeom>
          <a:noFill/>
          <a:ln/>
        </p:spPr>
        <p:txBody>
          <a:bodyPr wrap="square" rtlCol="0" anchor="ctr"/>
          <a:lstStyle/>
          <a:p>
            <a:pPr indent="0" marL="0">
              <a:lnSpc>
                <a:spcPct val="96000"/>
              </a:lnSpc>
              <a:buNone/>
            </a:pPr>
            <a:r>
              <a:rPr lang="en-US" sz="5000" b="1" dirty="0">
                <a:solidFill>
                  <a:srgbClr val="FFFFFF"/>
                </a:solidFill>
                <a:latin typeface="Arial" pitchFamily="34" charset="0"/>
                <a:ea typeface="Arial" pitchFamily="34" charset="-122"/>
                <a:cs typeface="Arial" pitchFamily="34" charset="-120"/>
              </a:rPr>
              <a:t>Formalisation, dossier d'audit</a:t>
            </a:r>
            <a:endParaRPr lang="en-US" sz="5000" dirty="0"/>
          </a:p>
          <a:p>
            <a:pPr indent="0" marL="0">
              <a:lnSpc>
                <a:spcPct val="96000"/>
              </a:lnSpc>
              <a:buNone/>
            </a:pPr>
            <a:r>
              <a:rPr lang="en-US" sz="5000" b="1" dirty="0">
                <a:solidFill>
                  <a:srgbClr val="FFFFFF"/>
                </a:solidFill>
                <a:latin typeface="Arial" pitchFamily="34" charset="0"/>
                <a:ea typeface="Arial" pitchFamily="34" charset="-122"/>
                <a:cs typeface="Arial" pitchFamily="34" charset="-120"/>
              </a:rPr>
              <a:t>et communication</a:t>
            </a:r>
            <a:endParaRPr lang="en-US" sz="5000" dirty="0"/>
          </a:p>
        </p:txBody>
      </p:sp>
      <p:pic>
        <p:nvPicPr>
          <p:cNvPr id="14" name="Image 1" descr="/home/claude/cac_deck/assets/icons/quote_sky.png"/>
          <p:cNvPicPr>
            <a:picLocks noChangeAspect="1"/>
          </p:cNvPicPr>
          <p:nvPr/>
        </p:nvPicPr>
        <p:blipFill>
          <a:blip r:embed="rId2"/>
          <a:stretch>
            <a:fillRect/>
          </a:stretch>
        </p:blipFill>
        <p:spPr>
          <a:xfrm>
            <a:off x="548640" y="4983480"/>
            <a:ext cx="310896" cy="310896"/>
          </a:xfrm>
          <a:prstGeom prst="rect">
            <a:avLst/>
          </a:prstGeom>
        </p:spPr>
      </p:pic>
      <p:sp>
        <p:nvSpPr>
          <p:cNvPr id="15" name="Text 11"/>
          <p:cNvSpPr/>
          <p:nvPr/>
        </p:nvSpPr>
        <p:spPr>
          <a:xfrm>
            <a:off x="1005840" y="4937760"/>
            <a:ext cx="7955280" cy="731520"/>
          </a:xfrm>
          <a:prstGeom prst="rect">
            <a:avLst/>
          </a:prstGeom>
          <a:noFill/>
          <a:ln/>
        </p:spPr>
        <p:txBody>
          <a:bodyPr wrap="square" rtlCol="0" anchor="t"/>
          <a:lstStyle/>
          <a:p>
            <a:pPr indent="0" marL="0">
              <a:buNone/>
            </a:pPr>
            <a:r>
              <a:rPr lang="en-US" sz="1500" i="1" dirty="0">
                <a:solidFill>
                  <a:srgbClr val="D7E1F4"/>
                </a:solidFill>
                <a:latin typeface="Georgia" pitchFamily="34" charset="0"/>
                <a:ea typeface="Georgia" pitchFamily="34" charset="-122"/>
                <a:cs typeface="Georgia" pitchFamily="34" charset="-120"/>
              </a:rPr>
              <a:t>Documenter, structurer, communiquer : la trace écrite est le socle de la défense de l'opinion.</a:t>
            </a:r>
            <a:endParaRPr lang="en-US" sz="1500" dirty="0"/>
          </a:p>
        </p:txBody>
      </p:sp>
      <p:sp>
        <p:nvSpPr>
          <p:cNvPr id="16" name="Shape 12"/>
          <p:cNvSpPr/>
          <p:nvPr/>
        </p:nvSpPr>
        <p:spPr>
          <a:xfrm>
            <a:off x="548640" y="6053328"/>
            <a:ext cx="146304" cy="146304"/>
          </a:xfrm>
          <a:prstGeom prst="rect">
            <a:avLst/>
          </a:prstGeom>
          <a:solidFill>
            <a:srgbClr val="00338D"/>
          </a:solidFill>
          <a:ln/>
        </p:spPr>
      </p:sp>
      <p:sp>
        <p:nvSpPr>
          <p:cNvPr id="17" name="Shape 13"/>
          <p:cNvSpPr/>
          <p:nvPr/>
        </p:nvSpPr>
        <p:spPr>
          <a:xfrm>
            <a:off x="731520" y="6053328"/>
            <a:ext cx="146304" cy="146304"/>
          </a:xfrm>
          <a:prstGeom prst="rect">
            <a:avLst/>
          </a:prstGeom>
          <a:solidFill>
            <a:srgbClr val="0091DA"/>
          </a:solidFill>
          <a:ln/>
        </p:spPr>
      </p:sp>
      <p:sp>
        <p:nvSpPr>
          <p:cNvPr id="18" name="Shape 14"/>
          <p:cNvSpPr/>
          <p:nvPr/>
        </p:nvSpPr>
        <p:spPr>
          <a:xfrm>
            <a:off x="914400" y="6053328"/>
            <a:ext cx="146304" cy="146304"/>
          </a:xfrm>
          <a:prstGeom prst="rect">
            <a:avLst/>
          </a:prstGeom>
          <a:solidFill>
            <a:srgbClr val="1E8449"/>
          </a:solidFill>
          <a:ln/>
        </p:spPr>
      </p:sp>
      <p:sp>
        <p:nvSpPr>
          <p:cNvPr id="19" name="Text 15"/>
          <p:cNvSpPr/>
          <p:nvPr/>
        </p:nvSpPr>
        <p:spPr>
          <a:xfrm>
            <a:off x="1234440" y="5989320"/>
            <a:ext cx="10058400" cy="320040"/>
          </a:xfrm>
          <a:prstGeom prst="rect">
            <a:avLst/>
          </a:prstGeom>
          <a:noFill/>
          <a:ln/>
        </p:spPr>
        <p:txBody>
          <a:bodyPr wrap="square" rtlCol="0" anchor="ctr"/>
          <a:lstStyle/>
          <a:p>
            <a:pPr indent="0" marL="0">
              <a:buNone/>
            </a:pPr>
            <a:r>
              <a:rPr lang="en-US" sz="1050" dirty="0">
                <a:solidFill>
                  <a:srgbClr val="9FB0CE"/>
                </a:solidFill>
                <a:latin typeface="Calibri" pitchFamily="34" charset="0"/>
                <a:ea typeface="Calibri" pitchFamily="34" charset="-122"/>
                <a:cs typeface="Calibri" pitchFamily="34" charset="-120"/>
              </a:rPr>
              <a:t>Durée : 6 heures effectives   ·   NAA 230 · 260 · 265 · 300</a:t>
            </a:r>
            <a:endParaRPr lang="en-US" sz="1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08H30 — REPRISE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Quizz éclair — 5 questions</a:t>
            </a:r>
            <a:endParaRPr lang="en-US" sz="2700" dirty="0"/>
          </a:p>
        </p:txBody>
      </p:sp>
      <p:sp>
        <p:nvSpPr>
          <p:cNvPr id="5" name="Text 3"/>
          <p:cNvSpPr/>
          <p:nvPr/>
        </p:nvSpPr>
        <p:spPr>
          <a:xfrm>
            <a:off x="548640" y="1481328"/>
            <a:ext cx="11091672" cy="365760"/>
          </a:xfrm>
          <a:prstGeom prst="rect">
            <a:avLst/>
          </a:prstGeom>
          <a:noFill/>
          <a:ln/>
        </p:spPr>
        <p:txBody>
          <a:bodyPr wrap="square" rtlCol="0" anchor="ctr"/>
          <a:lstStyle/>
          <a:p>
            <a:pPr indent="0" marL="0">
              <a:buNone/>
            </a:pPr>
            <a:r>
              <a:rPr lang="en-US" sz="1250" i="1" dirty="0">
                <a:solidFill>
                  <a:srgbClr val="59657C"/>
                </a:solidFill>
                <a:latin typeface="Calibri" pitchFamily="34" charset="0"/>
                <a:ea typeface="Calibri" pitchFamily="34" charset="-122"/>
                <a:cs typeface="Calibri" pitchFamily="34" charset="-120"/>
              </a:rPr>
              <a:t>Réactivation des acquis du Jour 1 : hiérarchie des sources, déontologie, NAA 210 et dispositif LBC/FT.</a:t>
            </a:r>
            <a:endParaRPr lang="en-US" sz="1250" dirty="0"/>
          </a:p>
        </p:txBody>
      </p:sp>
      <p:sp>
        <p:nvSpPr>
          <p:cNvPr id="6" name="Shape 4"/>
          <p:cNvSpPr/>
          <p:nvPr/>
        </p:nvSpPr>
        <p:spPr>
          <a:xfrm>
            <a:off x="548640" y="2011680"/>
            <a:ext cx="11091672" cy="749808"/>
          </a:xfrm>
          <a:prstGeom prst="rect">
            <a:avLst/>
          </a:prstGeom>
          <a:solidFill>
            <a:srgbClr val="E9F0F9"/>
          </a:solidFill>
          <a:ln/>
        </p:spPr>
      </p:sp>
      <p:sp>
        <p:nvSpPr>
          <p:cNvPr id="7" name="Shape 5"/>
          <p:cNvSpPr/>
          <p:nvPr/>
        </p:nvSpPr>
        <p:spPr>
          <a:xfrm>
            <a:off x="749808" y="2157984"/>
            <a:ext cx="457200" cy="457200"/>
          </a:xfrm>
          <a:prstGeom prst="ellipse">
            <a:avLst/>
          </a:prstGeom>
          <a:solidFill>
            <a:srgbClr val="00338D"/>
          </a:solidFill>
          <a:ln/>
        </p:spPr>
      </p:sp>
      <p:sp>
        <p:nvSpPr>
          <p:cNvPr id="8" name="Text 6"/>
          <p:cNvSpPr/>
          <p:nvPr/>
        </p:nvSpPr>
        <p:spPr>
          <a:xfrm>
            <a:off x="749808" y="215798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Q1</a:t>
            </a:r>
            <a:endParaRPr lang="en-US" sz="1300" dirty="0"/>
          </a:p>
        </p:txBody>
      </p:sp>
      <p:sp>
        <p:nvSpPr>
          <p:cNvPr id="9" name="Text 7"/>
          <p:cNvSpPr/>
          <p:nvPr/>
        </p:nvSpPr>
        <p:spPr>
          <a:xfrm>
            <a:off x="1417320" y="2011680"/>
            <a:ext cx="9994392" cy="749808"/>
          </a:xfrm>
          <a:prstGeom prst="rect">
            <a:avLst/>
          </a:prstGeom>
          <a:noFill/>
          <a:ln/>
        </p:spPr>
        <p:txBody>
          <a:bodyPr wrap="square" rtlCol="0" anchor="ctr"/>
          <a:lstStyle/>
          <a:p>
            <a:pPr indent="0" marL="0">
              <a:buNone/>
            </a:pPr>
            <a:r>
              <a:rPr lang="en-US" sz="1350" dirty="0">
                <a:solidFill>
                  <a:srgbClr val="1A2238"/>
                </a:solidFill>
                <a:latin typeface="Calibri" pitchFamily="34" charset="0"/>
                <a:ea typeface="Calibri" pitchFamily="34" charset="-122"/>
                <a:cs typeface="Calibri" pitchFamily="34" charset="-120"/>
              </a:rPr>
              <a:t>Citez les trois ordres professionnels comptables algériens.</a:t>
            </a:r>
            <a:endParaRPr lang="en-US" sz="1350" dirty="0"/>
          </a:p>
        </p:txBody>
      </p:sp>
      <p:sp>
        <p:nvSpPr>
          <p:cNvPr id="10" name="Shape 8"/>
          <p:cNvSpPr/>
          <p:nvPr/>
        </p:nvSpPr>
        <p:spPr>
          <a:xfrm>
            <a:off x="548640" y="2834640"/>
            <a:ext cx="11091672" cy="749808"/>
          </a:xfrm>
          <a:prstGeom prst="rect">
            <a:avLst/>
          </a:prstGeom>
          <a:solidFill>
            <a:srgbClr val="F3F6FB"/>
          </a:solidFill>
          <a:ln/>
        </p:spPr>
      </p:sp>
      <p:sp>
        <p:nvSpPr>
          <p:cNvPr id="11" name="Shape 9"/>
          <p:cNvSpPr/>
          <p:nvPr/>
        </p:nvSpPr>
        <p:spPr>
          <a:xfrm>
            <a:off x="749808" y="2980944"/>
            <a:ext cx="457200" cy="457200"/>
          </a:xfrm>
          <a:prstGeom prst="ellipse">
            <a:avLst/>
          </a:prstGeom>
          <a:solidFill>
            <a:srgbClr val="005EB8"/>
          </a:solidFill>
          <a:ln/>
        </p:spPr>
      </p:sp>
      <p:sp>
        <p:nvSpPr>
          <p:cNvPr id="12" name="Text 10"/>
          <p:cNvSpPr/>
          <p:nvPr/>
        </p:nvSpPr>
        <p:spPr>
          <a:xfrm>
            <a:off x="749808" y="298094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Q2</a:t>
            </a:r>
            <a:endParaRPr lang="en-US" sz="1300" dirty="0"/>
          </a:p>
        </p:txBody>
      </p:sp>
      <p:sp>
        <p:nvSpPr>
          <p:cNvPr id="13" name="Text 11"/>
          <p:cNvSpPr/>
          <p:nvPr/>
        </p:nvSpPr>
        <p:spPr>
          <a:xfrm>
            <a:off x="1417320" y="2834640"/>
            <a:ext cx="9994392" cy="749808"/>
          </a:xfrm>
          <a:prstGeom prst="rect">
            <a:avLst/>
          </a:prstGeom>
          <a:noFill/>
          <a:ln/>
        </p:spPr>
        <p:txBody>
          <a:bodyPr wrap="square" rtlCol="0" anchor="ctr"/>
          <a:lstStyle/>
          <a:p>
            <a:pPr indent="0" marL="0">
              <a:buNone/>
            </a:pPr>
            <a:r>
              <a:rPr lang="en-US" sz="1350" dirty="0">
                <a:solidFill>
                  <a:srgbClr val="1A2238"/>
                </a:solidFill>
                <a:latin typeface="Calibri" pitchFamily="34" charset="0"/>
                <a:ea typeface="Calibri" pitchFamily="34" charset="-122"/>
                <a:cs typeface="Calibri" pitchFamily="34" charset="-120"/>
              </a:rPr>
              <a:t>Quelle décision a marqué la première vague d'adoption des NAA, et de quand date-t-elle ?</a:t>
            </a:r>
            <a:endParaRPr lang="en-US" sz="1350" dirty="0"/>
          </a:p>
        </p:txBody>
      </p:sp>
      <p:sp>
        <p:nvSpPr>
          <p:cNvPr id="14" name="Shape 12"/>
          <p:cNvSpPr/>
          <p:nvPr/>
        </p:nvSpPr>
        <p:spPr>
          <a:xfrm>
            <a:off x="548640" y="3657600"/>
            <a:ext cx="11091672" cy="749808"/>
          </a:xfrm>
          <a:prstGeom prst="rect">
            <a:avLst/>
          </a:prstGeom>
          <a:solidFill>
            <a:srgbClr val="E9F0F9"/>
          </a:solidFill>
          <a:ln/>
        </p:spPr>
      </p:sp>
      <p:sp>
        <p:nvSpPr>
          <p:cNvPr id="15" name="Shape 13"/>
          <p:cNvSpPr/>
          <p:nvPr/>
        </p:nvSpPr>
        <p:spPr>
          <a:xfrm>
            <a:off x="749808" y="3803904"/>
            <a:ext cx="457200" cy="457200"/>
          </a:xfrm>
          <a:prstGeom prst="ellipse">
            <a:avLst/>
          </a:prstGeom>
          <a:solidFill>
            <a:srgbClr val="0091DA"/>
          </a:solidFill>
          <a:ln/>
        </p:spPr>
      </p:sp>
      <p:sp>
        <p:nvSpPr>
          <p:cNvPr id="16" name="Text 14"/>
          <p:cNvSpPr/>
          <p:nvPr/>
        </p:nvSpPr>
        <p:spPr>
          <a:xfrm>
            <a:off x="749808" y="380390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Q3</a:t>
            </a:r>
            <a:endParaRPr lang="en-US" sz="1300" dirty="0"/>
          </a:p>
        </p:txBody>
      </p:sp>
      <p:sp>
        <p:nvSpPr>
          <p:cNvPr id="17" name="Text 15"/>
          <p:cNvSpPr/>
          <p:nvPr/>
        </p:nvSpPr>
        <p:spPr>
          <a:xfrm>
            <a:off x="1417320" y="3657600"/>
            <a:ext cx="9994392" cy="749808"/>
          </a:xfrm>
          <a:prstGeom prst="rect">
            <a:avLst/>
          </a:prstGeom>
          <a:noFill/>
          <a:ln/>
        </p:spPr>
        <p:txBody>
          <a:bodyPr wrap="square" rtlCol="0" anchor="ctr"/>
          <a:lstStyle/>
          <a:p>
            <a:pPr indent="0" marL="0">
              <a:buNone/>
            </a:pPr>
            <a:r>
              <a:rPr lang="en-US" sz="1350" dirty="0">
                <a:solidFill>
                  <a:srgbClr val="1A2238"/>
                </a:solidFill>
                <a:latin typeface="Calibri" pitchFamily="34" charset="0"/>
                <a:ea typeface="Calibri" pitchFamily="34" charset="-122"/>
                <a:cs typeface="Calibri" pitchFamily="34" charset="-120"/>
              </a:rPr>
              <a:t>Quels sont les cinq types de menaces déontologiques ?</a:t>
            </a:r>
            <a:endParaRPr lang="en-US" sz="1350" dirty="0"/>
          </a:p>
        </p:txBody>
      </p:sp>
      <p:sp>
        <p:nvSpPr>
          <p:cNvPr id="18" name="Shape 16"/>
          <p:cNvSpPr/>
          <p:nvPr/>
        </p:nvSpPr>
        <p:spPr>
          <a:xfrm>
            <a:off x="548640" y="4480560"/>
            <a:ext cx="11091672" cy="749808"/>
          </a:xfrm>
          <a:prstGeom prst="rect">
            <a:avLst/>
          </a:prstGeom>
          <a:solidFill>
            <a:srgbClr val="F3F6FB"/>
          </a:solidFill>
          <a:ln/>
        </p:spPr>
      </p:sp>
      <p:sp>
        <p:nvSpPr>
          <p:cNvPr id="19" name="Shape 17"/>
          <p:cNvSpPr/>
          <p:nvPr/>
        </p:nvSpPr>
        <p:spPr>
          <a:xfrm>
            <a:off x="749808" y="4626864"/>
            <a:ext cx="457200" cy="457200"/>
          </a:xfrm>
          <a:prstGeom prst="ellipse">
            <a:avLst/>
          </a:prstGeom>
          <a:solidFill>
            <a:srgbClr val="1E8449"/>
          </a:solidFill>
          <a:ln/>
        </p:spPr>
      </p:sp>
      <p:sp>
        <p:nvSpPr>
          <p:cNvPr id="20" name="Text 18"/>
          <p:cNvSpPr/>
          <p:nvPr/>
        </p:nvSpPr>
        <p:spPr>
          <a:xfrm>
            <a:off x="749808" y="462686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Q4</a:t>
            </a:r>
            <a:endParaRPr lang="en-US" sz="1300" dirty="0"/>
          </a:p>
        </p:txBody>
      </p:sp>
      <p:sp>
        <p:nvSpPr>
          <p:cNvPr id="21" name="Text 19"/>
          <p:cNvSpPr/>
          <p:nvPr/>
        </p:nvSpPr>
        <p:spPr>
          <a:xfrm>
            <a:off x="1417320" y="4480560"/>
            <a:ext cx="9994392" cy="749808"/>
          </a:xfrm>
          <a:prstGeom prst="rect">
            <a:avLst/>
          </a:prstGeom>
          <a:noFill/>
          <a:ln/>
        </p:spPr>
        <p:txBody>
          <a:bodyPr wrap="square" rtlCol="0" anchor="ctr"/>
          <a:lstStyle/>
          <a:p>
            <a:pPr indent="0" marL="0">
              <a:buNone/>
            </a:pPr>
            <a:r>
              <a:rPr lang="en-US" sz="1350" dirty="0">
                <a:solidFill>
                  <a:srgbClr val="1A2238"/>
                </a:solidFill>
                <a:latin typeface="Calibri" pitchFamily="34" charset="0"/>
                <a:ea typeface="Calibri" pitchFamily="34" charset="-122"/>
                <a:cs typeface="Calibri" pitchFamily="34" charset="-120"/>
              </a:rPr>
              <a:t>Quelle est la durée du mandat du CAC en Algérie et quel article la fixe ?</a:t>
            </a:r>
            <a:endParaRPr lang="en-US" sz="1350" dirty="0"/>
          </a:p>
        </p:txBody>
      </p:sp>
      <p:sp>
        <p:nvSpPr>
          <p:cNvPr id="22" name="Shape 20"/>
          <p:cNvSpPr/>
          <p:nvPr/>
        </p:nvSpPr>
        <p:spPr>
          <a:xfrm>
            <a:off x="548640" y="5303520"/>
            <a:ext cx="11091672" cy="749808"/>
          </a:xfrm>
          <a:prstGeom prst="rect">
            <a:avLst/>
          </a:prstGeom>
          <a:solidFill>
            <a:srgbClr val="E9F0F9"/>
          </a:solidFill>
          <a:ln/>
        </p:spPr>
      </p:sp>
      <p:sp>
        <p:nvSpPr>
          <p:cNvPr id="23" name="Shape 21"/>
          <p:cNvSpPr/>
          <p:nvPr/>
        </p:nvSpPr>
        <p:spPr>
          <a:xfrm>
            <a:off x="749808" y="5449824"/>
            <a:ext cx="457200" cy="457200"/>
          </a:xfrm>
          <a:prstGeom prst="ellipse">
            <a:avLst/>
          </a:prstGeom>
          <a:solidFill>
            <a:srgbClr val="00338D"/>
          </a:solidFill>
          <a:ln/>
        </p:spPr>
      </p:sp>
      <p:sp>
        <p:nvSpPr>
          <p:cNvPr id="24" name="Text 22"/>
          <p:cNvSpPr/>
          <p:nvPr/>
        </p:nvSpPr>
        <p:spPr>
          <a:xfrm>
            <a:off x="749808" y="544982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Q5</a:t>
            </a:r>
            <a:endParaRPr lang="en-US" sz="1300" dirty="0"/>
          </a:p>
        </p:txBody>
      </p:sp>
      <p:sp>
        <p:nvSpPr>
          <p:cNvPr id="25" name="Text 23"/>
          <p:cNvSpPr/>
          <p:nvPr/>
        </p:nvSpPr>
        <p:spPr>
          <a:xfrm>
            <a:off x="1417320" y="5303520"/>
            <a:ext cx="9994392" cy="749808"/>
          </a:xfrm>
          <a:prstGeom prst="rect">
            <a:avLst/>
          </a:prstGeom>
          <a:noFill/>
          <a:ln/>
        </p:spPr>
        <p:txBody>
          <a:bodyPr wrap="square" rtlCol="0" anchor="ctr"/>
          <a:lstStyle/>
          <a:p>
            <a:pPr indent="0" marL="0">
              <a:buNone/>
            </a:pPr>
            <a:r>
              <a:rPr lang="en-US" sz="1350" dirty="0">
                <a:solidFill>
                  <a:srgbClr val="1A2238"/>
                </a:solidFill>
                <a:latin typeface="Calibri" pitchFamily="34" charset="0"/>
                <a:ea typeface="Calibri" pitchFamily="34" charset="-122"/>
                <a:cs typeface="Calibri" pitchFamily="34" charset="-120"/>
              </a:rPr>
              <a:t>Quel seuil de détention déclenche l'identification du bénéficiaire effectif ?</a:t>
            </a:r>
            <a:endParaRPr lang="en-US" sz="1350" dirty="0"/>
          </a:p>
        </p:txBody>
      </p:sp>
      <p:sp>
        <p:nvSpPr>
          <p:cNvPr id="26" name="Text 24"/>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7" name="Text 25"/>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10 / 90</a:t>
            </a:r>
            <a:endParaRPr lang="en-US" sz="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08H30 — REPRISE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Réponses attendues</a:t>
            </a:r>
            <a:endParaRPr lang="en-US" sz="2700" dirty="0"/>
          </a:p>
        </p:txBody>
      </p:sp>
      <p:sp>
        <p:nvSpPr>
          <p:cNvPr id="5" name="Shape 3"/>
          <p:cNvSpPr/>
          <p:nvPr/>
        </p:nvSpPr>
        <p:spPr>
          <a:xfrm>
            <a:off x="548640" y="1691640"/>
            <a:ext cx="11091672" cy="841248"/>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691640"/>
            <a:ext cx="822960" cy="841248"/>
          </a:xfrm>
          <a:prstGeom prst="rect">
            <a:avLst/>
          </a:prstGeom>
          <a:solidFill>
            <a:srgbClr val="1E8449"/>
          </a:solidFill>
          <a:ln/>
        </p:spPr>
      </p:sp>
      <p:sp>
        <p:nvSpPr>
          <p:cNvPr id="7" name="Text 5"/>
          <p:cNvSpPr/>
          <p:nvPr/>
        </p:nvSpPr>
        <p:spPr>
          <a:xfrm>
            <a:off x="548640" y="1691640"/>
            <a:ext cx="822960" cy="841248"/>
          </a:xfrm>
          <a:prstGeom prst="rect">
            <a:avLst/>
          </a:prstGeom>
          <a:noFill/>
          <a:ln/>
        </p:spPr>
        <p:txBody>
          <a:bodyPr wrap="square" rtlCol="0" anchor="ctr"/>
          <a:lstStyle/>
          <a:p>
            <a:pPr algn="ctr" indent="0" marL="0">
              <a:buNone/>
            </a:pPr>
            <a:r>
              <a:rPr lang="en-US" sz="1700" b="1" dirty="0">
                <a:solidFill>
                  <a:srgbClr val="FFFFFF"/>
                </a:solidFill>
                <a:latin typeface="Arial" pitchFamily="34" charset="0"/>
                <a:ea typeface="Arial" pitchFamily="34" charset="-122"/>
                <a:cs typeface="Arial" pitchFamily="34" charset="-120"/>
              </a:rPr>
              <a:t>R1</a:t>
            </a:r>
            <a:endParaRPr lang="en-US" sz="1700" dirty="0"/>
          </a:p>
        </p:txBody>
      </p:sp>
      <p:sp>
        <p:nvSpPr>
          <p:cNvPr id="8" name="Text 6"/>
          <p:cNvSpPr/>
          <p:nvPr/>
        </p:nvSpPr>
        <p:spPr>
          <a:xfrm>
            <a:off x="1554480" y="1764792"/>
            <a:ext cx="4572000" cy="713232"/>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ONEC · CNCC · ONCA</a:t>
            </a:r>
            <a:endParaRPr lang="en-US" sz="1350" dirty="0"/>
          </a:p>
        </p:txBody>
      </p:sp>
      <p:sp>
        <p:nvSpPr>
          <p:cNvPr id="9" name="Text 7"/>
          <p:cNvSpPr/>
          <p:nvPr/>
        </p:nvSpPr>
        <p:spPr>
          <a:xfrm>
            <a:off x="6217920" y="1764792"/>
            <a:ext cx="5239512" cy="713232"/>
          </a:xfrm>
          <a:prstGeom prst="rect">
            <a:avLst/>
          </a:prstGeom>
          <a:noFill/>
          <a:ln/>
        </p:spPr>
        <p:txBody>
          <a:bodyPr wrap="square" rtlCol="0" anchor="ctr"/>
          <a:lstStyle/>
          <a:p>
            <a:pPr indent="0" marL="0">
              <a:lnSpc>
                <a:spcPct val="100000"/>
              </a:lnSpc>
              <a:buNone/>
            </a:pPr>
            <a:r>
              <a:rPr lang="en-US" sz="1150" dirty="0">
                <a:solidFill>
                  <a:srgbClr val="59657C"/>
                </a:solidFill>
                <a:latin typeface="Calibri" pitchFamily="34" charset="0"/>
                <a:ea typeface="Calibri" pitchFamily="34" charset="-122"/>
                <a:cs typeface="Calibri" pitchFamily="34" charset="-120"/>
              </a:rPr>
              <a:t>Ordre National des Experts Comptables ; Chambre Nationale des Commissaires aux Comptes ; Organisation Nationale des Comptables Agréés.</a:t>
            </a:r>
            <a:endParaRPr lang="en-US" sz="1150" dirty="0"/>
          </a:p>
        </p:txBody>
      </p:sp>
      <p:sp>
        <p:nvSpPr>
          <p:cNvPr id="10" name="Shape 8"/>
          <p:cNvSpPr/>
          <p:nvPr/>
        </p:nvSpPr>
        <p:spPr>
          <a:xfrm>
            <a:off x="548640" y="2606040"/>
            <a:ext cx="11091672" cy="841248"/>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1" name="Shape 9"/>
          <p:cNvSpPr/>
          <p:nvPr/>
        </p:nvSpPr>
        <p:spPr>
          <a:xfrm>
            <a:off x="548640" y="2606040"/>
            <a:ext cx="822960" cy="841248"/>
          </a:xfrm>
          <a:prstGeom prst="rect">
            <a:avLst/>
          </a:prstGeom>
          <a:solidFill>
            <a:srgbClr val="1E8449"/>
          </a:solidFill>
          <a:ln/>
        </p:spPr>
      </p:sp>
      <p:sp>
        <p:nvSpPr>
          <p:cNvPr id="12" name="Text 10"/>
          <p:cNvSpPr/>
          <p:nvPr/>
        </p:nvSpPr>
        <p:spPr>
          <a:xfrm>
            <a:off x="548640" y="2606040"/>
            <a:ext cx="822960" cy="841248"/>
          </a:xfrm>
          <a:prstGeom prst="rect">
            <a:avLst/>
          </a:prstGeom>
          <a:noFill/>
          <a:ln/>
        </p:spPr>
        <p:txBody>
          <a:bodyPr wrap="square" rtlCol="0" anchor="ctr"/>
          <a:lstStyle/>
          <a:p>
            <a:pPr algn="ctr" indent="0" marL="0">
              <a:buNone/>
            </a:pPr>
            <a:r>
              <a:rPr lang="en-US" sz="1700" b="1" dirty="0">
                <a:solidFill>
                  <a:srgbClr val="FFFFFF"/>
                </a:solidFill>
                <a:latin typeface="Arial" pitchFamily="34" charset="0"/>
                <a:ea typeface="Arial" pitchFamily="34" charset="-122"/>
                <a:cs typeface="Arial" pitchFamily="34" charset="-120"/>
              </a:rPr>
              <a:t>R2</a:t>
            </a:r>
            <a:endParaRPr lang="en-US" sz="1700" dirty="0"/>
          </a:p>
        </p:txBody>
      </p:sp>
      <p:sp>
        <p:nvSpPr>
          <p:cNvPr id="13" name="Text 11"/>
          <p:cNvSpPr/>
          <p:nvPr/>
        </p:nvSpPr>
        <p:spPr>
          <a:xfrm>
            <a:off x="1554480" y="2679192"/>
            <a:ext cx="4572000" cy="713232"/>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Décision n° 002 du 4 février 2016</a:t>
            </a:r>
            <a:endParaRPr lang="en-US" sz="1350" dirty="0"/>
          </a:p>
        </p:txBody>
      </p:sp>
      <p:sp>
        <p:nvSpPr>
          <p:cNvPr id="14" name="Text 12"/>
          <p:cNvSpPr/>
          <p:nvPr/>
        </p:nvSpPr>
        <p:spPr>
          <a:xfrm>
            <a:off x="6217920" y="2679192"/>
            <a:ext cx="5239512" cy="713232"/>
          </a:xfrm>
          <a:prstGeom prst="rect">
            <a:avLst/>
          </a:prstGeom>
          <a:noFill/>
          <a:ln/>
        </p:spPr>
        <p:txBody>
          <a:bodyPr wrap="square" rtlCol="0" anchor="ctr"/>
          <a:lstStyle/>
          <a:p>
            <a:pPr indent="0" marL="0">
              <a:lnSpc>
                <a:spcPct val="100000"/>
              </a:lnSpc>
              <a:buNone/>
            </a:pPr>
            <a:r>
              <a:rPr lang="en-US" sz="1150" dirty="0">
                <a:solidFill>
                  <a:srgbClr val="59657C"/>
                </a:solidFill>
                <a:latin typeface="Calibri" pitchFamily="34" charset="0"/>
                <a:ea typeface="Calibri" pitchFamily="34" charset="-122"/>
                <a:cs typeface="Calibri" pitchFamily="34" charset="-120"/>
              </a:rPr>
              <a:t>Décision du Ministre des Finances — première vague d'adoption des Normes Algériennes d'Audit.</a:t>
            </a:r>
            <a:endParaRPr lang="en-US" sz="1150" dirty="0"/>
          </a:p>
        </p:txBody>
      </p:sp>
      <p:sp>
        <p:nvSpPr>
          <p:cNvPr id="15" name="Shape 13"/>
          <p:cNvSpPr/>
          <p:nvPr/>
        </p:nvSpPr>
        <p:spPr>
          <a:xfrm>
            <a:off x="548640" y="3520440"/>
            <a:ext cx="11091672" cy="841248"/>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6" name="Shape 14"/>
          <p:cNvSpPr/>
          <p:nvPr/>
        </p:nvSpPr>
        <p:spPr>
          <a:xfrm>
            <a:off x="548640" y="3520440"/>
            <a:ext cx="822960" cy="841248"/>
          </a:xfrm>
          <a:prstGeom prst="rect">
            <a:avLst/>
          </a:prstGeom>
          <a:solidFill>
            <a:srgbClr val="1E8449"/>
          </a:solidFill>
          <a:ln/>
        </p:spPr>
      </p:sp>
      <p:sp>
        <p:nvSpPr>
          <p:cNvPr id="17" name="Text 15"/>
          <p:cNvSpPr/>
          <p:nvPr/>
        </p:nvSpPr>
        <p:spPr>
          <a:xfrm>
            <a:off x="548640" y="3520440"/>
            <a:ext cx="822960" cy="841248"/>
          </a:xfrm>
          <a:prstGeom prst="rect">
            <a:avLst/>
          </a:prstGeom>
          <a:noFill/>
          <a:ln/>
        </p:spPr>
        <p:txBody>
          <a:bodyPr wrap="square" rtlCol="0" anchor="ctr"/>
          <a:lstStyle/>
          <a:p>
            <a:pPr algn="ctr" indent="0" marL="0">
              <a:buNone/>
            </a:pPr>
            <a:r>
              <a:rPr lang="en-US" sz="1700" b="1" dirty="0">
                <a:solidFill>
                  <a:srgbClr val="FFFFFF"/>
                </a:solidFill>
                <a:latin typeface="Arial" pitchFamily="34" charset="0"/>
                <a:ea typeface="Arial" pitchFamily="34" charset="-122"/>
                <a:cs typeface="Arial" pitchFamily="34" charset="-120"/>
              </a:rPr>
              <a:t>R3</a:t>
            </a:r>
            <a:endParaRPr lang="en-US" sz="1700" dirty="0"/>
          </a:p>
        </p:txBody>
      </p:sp>
      <p:sp>
        <p:nvSpPr>
          <p:cNvPr id="18" name="Text 16"/>
          <p:cNvSpPr/>
          <p:nvPr/>
        </p:nvSpPr>
        <p:spPr>
          <a:xfrm>
            <a:off x="1554480" y="3593592"/>
            <a:ext cx="4572000" cy="713232"/>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Cinq menaces déontologiques</a:t>
            </a:r>
            <a:endParaRPr lang="en-US" sz="1350" dirty="0"/>
          </a:p>
        </p:txBody>
      </p:sp>
      <p:sp>
        <p:nvSpPr>
          <p:cNvPr id="19" name="Text 17"/>
          <p:cNvSpPr/>
          <p:nvPr/>
        </p:nvSpPr>
        <p:spPr>
          <a:xfrm>
            <a:off x="6217920" y="3593592"/>
            <a:ext cx="5239512" cy="713232"/>
          </a:xfrm>
          <a:prstGeom prst="rect">
            <a:avLst/>
          </a:prstGeom>
          <a:noFill/>
          <a:ln/>
        </p:spPr>
        <p:txBody>
          <a:bodyPr wrap="square" rtlCol="0" anchor="ctr"/>
          <a:lstStyle/>
          <a:p>
            <a:pPr indent="0" marL="0">
              <a:lnSpc>
                <a:spcPct val="100000"/>
              </a:lnSpc>
              <a:buNone/>
            </a:pPr>
            <a:r>
              <a:rPr lang="en-US" sz="1150" dirty="0">
                <a:solidFill>
                  <a:srgbClr val="59657C"/>
                </a:solidFill>
                <a:latin typeface="Calibri" pitchFamily="34" charset="0"/>
                <a:ea typeface="Calibri" pitchFamily="34" charset="-122"/>
                <a:cs typeface="Calibri" pitchFamily="34" charset="-120"/>
              </a:rPr>
              <a:t>Intérêt personnel · auto-révision · représentation · familiarité · intimidation.</a:t>
            </a:r>
            <a:endParaRPr lang="en-US" sz="1150" dirty="0"/>
          </a:p>
        </p:txBody>
      </p:sp>
      <p:sp>
        <p:nvSpPr>
          <p:cNvPr id="20" name="Shape 18"/>
          <p:cNvSpPr/>
          <p:nvPr/>
        </p:nvSpPr>
        <p:spPr>
          <a:xfrm>
            <a:off x="548640" y="4434840"/>
            <a:ext cx="11091672" cy="841248"/>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1" name="Shape 19"/>
          <p:cNvSpPr/>
          <p:nvPr/>
        </p:nvSpPr>
        <p:spPr>
          <a:xfrm>
            <a:off x="548640" y="4434840"/>
            <a:ext cx="822960" cy="841248"/>
          </a:xfrm>
          <a:prstGeom prst="rect">
            <a:avLst/>
          </a:prstGeom>
          <a:solidFill>
            <a:srgbClr val="1E8449"/>
          </a:solidFill>
          <a:ln/>
        </p:spPr>
      </p:sp>
      <p:sp>
        <p:nvSpPr>
          <p:cNvPr id="22" name="Text 20"/>
          <p:cNvSpPr/>
          <p:nvPr/>
        </p:nvSpPr>
        <p:spPr>
          <a:xfrm>
            <a:off x="548640" y="4434840"/>
            <a:ext cx="822960" cy="841248"/>
          </a:xfrm>
          <a:prstGeom prst="rect">
            <a:avLst/>
          </a:prstGeom>
          <a:noFill/>
          <a:ln/>
        </p:spPr>
        <p:txBody>
          <a:bodyPr wrap="square" rtlCol="0" anchor="ctr"/>
          <a:lstStyle/>
          <a:p>
            <a:pPr algn="ctr" indent="0" marL="0">
              <a:buNone/>
            </a:pPr>
            <a:r>
              <a:rPr lang="en-US" sz="1700" b="1" dirty="0">
                <a:solidFill>
                  <a:srgbClr val="FFFFFF"/>
                </a:solidFill>
                <a:latin typeface="Arial" pitchFamily="34" charset="0"/>
                <a:ea typeface="Arial" pitchFamily="34" charset="-122"/>
                <a:cs typeface="Arial" pitchFamily="34" charset="-120"/>
              </a:rPr>
              <a:t>R4</a:t>
            </a:r>
            <a:endParaRPr lang="en-US" sz="1700" dirty="0"/>
          </a:p>
        </p:txBody>
      </p:sp>
      <p:sp>
        <p:nvSpPr>
          <p:cNvPr id="23" name="Text 21"/>
          <p:cNvSpPr/>
          <p:nvPr/>
        </p:nvSpPr>
        <p:spPr>
          <a:xfrm>
            <a:off x="1554480" y="4507992"/>
            <a:ext cx="4572000" cy="713232"/>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Trois exercices renouvelables</a:t>
            </a:r>
            <a:endParaRPr lang="en-US" sz="1350" dirty="0"/>
          </a:p>
        </p:txBody>
      </p:sp>
      <p:sp>
        <p:nvSpPr>
          <p:cNvPr id="24" name="Text 22"/>
          <p:cNvSpPr/>
          <p:nvPr/>
        </p:nvSpPr>
        <p:spPr>
          <a:xfrm>
            <a:off x="6217920" y="4507992"/>
            <a:ext cx="5239512" cy="713232"/>
          </a:xfrm>
          <a:prstGeom prst="rect">
            <a:avLst/>
          </a:prstGeom>
          <a:noFill/>
          <a:ln/>
        </p:spPr>
        <p:txBody>
          <a:bodyPr wrap="square" rtlCol="0" anchor="ctr"/>
          <a:lstStyle/>
          <a:p>
            <a:pPr indent="0" marL="0">
              <a:lnSpc>
                <a:spcPct val="100000"/>
              </a:lnSpc>
              <a:buNone/>
            </a:pPr>
            <a:r>
              <a:rPr lang="en-US" sz="1150" dirty="0">
                <a:solidFill>
                  <a:srgbClr val="59657C"/>
                </a:solidFill>
                <a:latin typeface="Calibri" pitchFamily="34" charset="0"/>
                <a:ea typeface="Calibri" pitchFamily="34" charset="-122"/>
                <a:cs typeface="Calibri" pitchFamily="34" charset="-120"/>
              </a:rPr>
              <a:t>Article 715 bis 4 du Code de commerce algérien.</a:t>
            </a:r>
            <a:endParaRPr lang="en-US" sz="1150" dirty="0"/>
          </a:p>
        </p:txBody>
      </p:sp>
      <p:sp>
        <p:nvSpPr>
          <p:cNvPr id="25" name="Shape 23"/>
          <p:cNvSpPr/>
          <p:nvPr/>
        </p:nvSpPr>
        <p:spPr>
          <a:xfrm>
            <a:off x="548640" y="5349240"/>
            <a:ext cx="11091672" cy="841248"/>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6" name="Shape 24"/>
          <p:cNvSpPr/>
          <p:nvPr/>
        </p:nvSpPr>
        <p:spPr>
          <a:xfrm>
            <a:off x="548640" y="5349240"/>
            <a:ext cx="822960" cy="841248"/>
          </a:xfrm>
          <a:prstGeom prst="rect">
            <a:avLst/>
          </a:prstGeom>
          <a:solidFill>
            <a:srgbClr val="1E8449"/>
          </a:solidFill>
          <a:ln/>
        </p:spPr>
      </p:sp>
      <p:sp>
        <p:nvSpPr>
          <p:cNvPr id="27" name="Text 25"/>
          <p:cNvSpPr/>
          <p:nvPr/>
        </p:nvSpPr>
        <p:spPr>
          <a:xfrm>
            <a:off x="548640" y="5349240"/>
            <a:ext cx="822960" cy="841248"/>
          </a:xfrm>
          <a:prstGeom prst="rect">
            <a:avLst/>
          </a:prstGeom>
          <a:noFill/>
          <a:ln/>
        </p:spPr>
        <p:txBody>
          <a:bodyPr wrap="square" rtlCol="0" anchor="ctr"/>
          <a:lstStyle/>
          <a:p>
            <a:pPr algn="ctr" indent="0" marL="0">
              <a:buNone/>
            </a:pPr>
            <a:r>
              <a:rPr lang="en-US" sz="1700" b="1" dirty="0">
                <a:solidFill>
                  <a:srgbClr val="FFFFFF"/>
                </a:solidFill>
                <a:latin typeface="Arial" pitchFamily="34" charset="0"/>
                <a:ea typeface="Arial" pitchFamily="34" charset="-122"/>
                <a:cs typeface="Arial" pitchFamily="34" charset="-120"/>
              </a:rPr>
              <a:t>R5</a:t>
            </a:r>
            <a:endParaRPr lang="en-US" sz="1700" dirty="0"/>
          </a:p>
        </p:txBody>
      </p:sp>
      <p:sp>
        <p:nvSpPr>
          <p:cNvPr id="28" name="Text 26"/>
          <p:cNvSpPr/>
          <p:nvPr/>
        </p:nvSpPr>
        <p:spPr>
          <a:xfrm>
            <a:off x="1554480" y="5422392"/>
            <a:ext cx="4572000" cy="713232"/>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25 % du capital ou des droits de vote</a:t>
            </a:r>
            <a:endParaRPr lang="en-US" sz="1350" dirty="0"/>
          </a:p>
        </p:txBody>
      </p:sp>
      <p:sp>
        <p:nvSpPr>
          <p:cNvPr id="29" name="Text 27"/>
          <p:cNvSpPr/>
          <p:nvPr/>
        </p:nvSpPr>
        <p:spPr>
          <a:xfrm>
            <a:off x="6217920" y="5422392"/>
            <a:ext cx="5239512" cy="713232"/>
          </a:xfrm>
          <a:prstGeom prst="rect">
            <a:avLst/>
          </a:prstGeom>
          <a:noFill/>
          <a:ln/>
        </p:spPr>
        <p:txBody>
          <a:bodyPr wrap="square" rtlCol="0" anchor="ctr"/>
          <a:lstStyle/>
          <a:p>
            <a:pPr indent="0" marL="0">
              <a:lnSpc>
                <a:spcPct val="100000"/>
              </a:lnSpc>
              <a:buNone/>
            </a:pPr>
            <a:r>
              <a:rPr lang="en-US" sz="1150" dirty="0">
                <a:solidFill>
                  <a:srgbClr val="59657C"/>
                </a:solidFill>
                <a:latin typeface="Calibri" pitchFamily="34" charset="0"/>
                <a:ea typeface="Calibri" pitchFamily="34" charset="-122"/>
                <a:cs typeface="Calibri" pitchFamily="34" charset="-120"/>
              </a:rPr>
              <a:t>Loi 05-01 modifiée par l'ordonnance 12-02 (bénéficiaire effectif).</a:t>
            </a:r>
            <a:endParaRPr lang="en-US" sz="1150" dirty="0"/>
          </a:p>
        </p:txBody>
      </p:sp>
      <p:sp>
        <p:nvSpPr>
          <p:cNvPr id="30"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11 / 90</a:t>
            </a: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DU JOUR 1 AU JOUR 2</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700" b="1" dirty="0">
                <a:solidFill>
                  <a:srgbClr val="FFFFFF"/>
                </a:solidFill>
                <a:latin typeface="Arial" pitchFamily="34" charset="0"/>
                <a:ea typeface="Arial" pitchFamily="34" charset="-122"/>
                <a:cs typeface="Arial" pitchFamily="34" charset="-120"/>
              </a:rPr>
              <a:t>Le pont : du mandat accepté au dossier d'audit</a:t>
            </a:r>
            <a:endParaRPr lang="en-US" sz="2700" dirty="0"/>
          </a:p>
        </p:txBody>
      </p:sp>
      <p:sp>
        <p:nvSpPr>
          <p:cNvPr id="5" name="Shape 3"/>
          <p:cNvSpPr/>
          <p:nvPr/>
        </p:nvSpPr>
        <p:spPr>
          <a:xfrm>
            <a:off x="548640" y="1828800"/>
            <a:ext cx="3246120" cy="2194560"/>
          </a:xfrm>
          <a:prstGeom prst="rect">
            <a:avLst/>
          </a:prstGeom>
          <a:solidFill>
            <a:srgbClr val="12274F"/>
          </a:solidFill>
          <a:ln/>
        </p:spPr>
      </p:sp>
      <p:sp>
        <p:nvSpPr>
          <p:cNvPr id="6" name="Shape 4"/>
          <p:cNvSpPr/>
          <p:nvPr/>
        </p:nvSpPr>
        <p:spPr>
          <a:xfrm>
            <a:off x="548640" y="1828800"/>
            <a:ext cx="3246120" cy="73152"/>
          </a:xfrm>
          <a:prstGeom prst="rect">
            <a:avLst/>
          </a:prstGeom>
          <a:solidFill>
            <a:srgbClr val="005EB8"/>
          </a:solidFill>
          <a:ln/>
        </p:spPr>
      </p:sp>
      <p:sp>
        <p:nvSpPr>
          <p:cNvPr id="7" name="Shape 5"/>
          <p:cNvSpPr/>
          <p:nvPr/>
        </p:nvSpPr>
        <p:spPr>
          <a:xfrm>
            <a:off x="868680" y="2148840"/>
            <a:ext cx="731520" cy="73152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8" name="Image 0" descr="/home/claude/cac_deck/assets/icons/fileContract_white.png"/>
          <p:cNvPicPr>
            <a:picLocks noChangeAspect="1"/>
          </p:cNvPicPr>
          <p:nvPr/>
        </p:nvPicPr>
        <p:blipFill>
          <a:blip r:embed="rId1"/>
          <a:stretch>
            <a:fillRect/>
          </a:stretch>
        </p:blipFill>
        <p:spPr>
          <a:xfrm>
            <a:off x="1044245" y="2324405"/>
            <a:ext cx="380390" cy="380390"/>
          </a:xfrm>
          <a:prstGeom prst="rect">
            <a:avLst/>
          </a:prstGeom>
        </p:spPr>
      </p:pic>
      <p:sp>
        <p:nvSpPr>
          <p:cNvPr id="9" name="Text 6"/>
          <p:cNvSpPr/>
          <p:nvPr/>
        </p:nvSpPr>
        <p:spPr>
          <a:xfrm>
            <a:off x="868680" y="3017520"/>
            <a:ext cx="2697480" cy="36576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Mandat accepté</a:t>
            </a:r>
            <a:endParaRPr lang="en-US" sz="1500" dirty="0"/>
          </a:p>
        </p:txBody>
      </p:sp>
      <p:sp>
        <p:nvSpPr>
          <p:cNvPr id="10" name="Text 7"/>
          <p:cNvSpPr/>
          <p:nvPr/>
        </p:nvSpPr>
        <p:spPr>
          <a:xfrm>
            <a:off x="868680" y="3401568"/>
            <a:ext cx="2697480"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Lettre de mission signée (NAA 210), décisions d'acceptation prises la veille.</a:t>
            </a:r>
            <a:endParaRPr lang="en-US" sz="1100" dirty="0"/>
          </a:p>
        </p:txBody>
      </p:sp>
      <p:pic>
        <p:nvPicPr>
          <p:cNvPr id="11" name="Image 1" descr="/home/claude/cac_deck/assets/icons/arrowRight_sky.png"/>
          <p:cNvPicPr>
            <a:picLocks noChangeAspect="1"/>
          </p:cNvPicPr>
          <p:nvPr/>
        </p:nvPicPr>
        <p:blipFill>
          <a:blip r:embed="rId2"/>
          <a:stretch>
            <a:fillRect/>
          </a:stretch>
        </p:blipFill>
        <p:spPr>
          <a:xfrm>
            <a:off x="3840480" y="2697480"/>
            <a:ext cx="457200" cy="457200"/>
          </a:xfrm>
          <a:prstGeom prst="rect">
            <a:avLst/>
          </a:prstGeom>
        </p:spPr>
      </p:pic>
      <p:sp>
        <p:nvSpPr>
          <p:cNvPr id="12" name="Shape 8"/>
          <p:cNvSpPr/>
          <p:nvPr/>
        </p:nvSpPr>
        <p:spPr>
          <a:xfrm>
            <a:off x="4297680" y="1828800"/>
            <a:ext cx="3246120" cy="2194560"/>
          </a:xfrm>
          <a:prstGeom prst="rect">
            <a:avLst/>
          </a:prstGeom>
          <a:solidFill>
            <a:srgbClr val="12274F"/>
          </a:solidFill>
          <a:ln/>
        </p:spPr>
      </p:sp>
      <p:sp>
        <p:nvSpPr>
          <p:cNvPr id="13" name="Shape 9"/>
          <p:cNvSpPr/>
          <p:nvPr/>
        </p:nvSpPr>
        <p:spPr>
          <a:xfrm>
            <a:off x="4297680" y="1828800"/>
            <a:ext cx="3246120" cy="73152"/>
          </a:xfrm>
          <a:prstGeom prst="rect">
            <a:avLst/>
          </a:prstGeom>
          <a:solidFill>
            <a:srgbClr val="0091DA"/>
          </a:solidFill>
          <a:ln/>
        </p:spPr>
      </p:sp>
      <p:sp>
        <p:nvSpPr>
          <p:cNvPr id="14" name="Shape 10"/>
          <p:cNvSpPr/>
          <p:nvPr/>
        </p:nvSpPr>
        <p:spPr>
          <a:xfrm>
            <a:off x="4617720" y="2148840"/>
            <a:ext cx="731520" cy="73152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15" name="Image 2" descr="/home/claude/cac_deck/assets/icons/folderOpen_white.png"/>
          <p:cNvPicPr>
            <a:picLocks noChangeAspect="1"/>
          </p:cNvPicPr>
          <p:nvPr/>
        </p:nvPicPr>
        <p:blipFill>
          <a:blip r:embed="rId3"/>
          <a:stretch>
            <a:fillRect/>
          </a:stretch>
        </p:blipFill>
        <p:spPr>
          <a:xfrm>
            <a:off x="4793285" y="2324405"/>
            <a:ext cx="380390" cy="380390"/>
          </a:xfrm>
          <a:prstGeom prst="rect">
            <a:avLst/>
          </a:prstGeom>
        </p:spPr>
      </p:pic>
      <p:sp>
        <p:nvSpPr>
          <p:cNvPr id="16" name="Text 11"/>
          <p:cNvSpPr/>
          <p:nvPr/>
        </p:nvSpPr>
        <p:spPr>
          <a:xfrm>
            <a:off x="4617720" y="3017520"/>
            <a:ext cx="2697480" cy="36576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Dossier d'audit</a:t>
            </a:r>
            <a:endParaRPr lang="en-US" sz="1500" dirty="0"/>
          </a:p>
        </p:txBody>
      </p:sp>
      <p:sp>
        <p:nvSpPr>
          <p:cNvPr id="17" name="Text 12"/>
          <p:cNvSpPr/>
          <p:nvPr/>
        </p:nvSpPr>
        <p:spPr>
          <a:xfrm>
            <a:off x="4617720" y="3401568"/>
            <a:ext cx="2697480"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Réceptacle de l'ensemble des diligences : dossier permanent + dossier de travail.</a:t>
            </a:r>
            <a:endParaRPr lang="en-US" sz="1100" dirty="0"/>
          </a:p>
        </p:txBody>
      </p:sp>
      <p:pic>
        <p:nvPicPr>
          <p:cNvPr id="18" name="Image 3" descr="/home/claude/cac_deck/assets/icons/arrowRight_sky.png"/>
          <p:cNvPicPr>
            <a:picLocks noChangeAspect="1"/>
          </p:cNvPicPr>
          <p:nvPr/>
        </p:nvPicPr>
        <p:blipFill>
          <a:blip r:embed="rId4"/>
          <a:stretch>
            <a:fillRect/>
          </a:stretch>
        </p:blipFill>
        <p:spPr>
          <a:xfrm>
            <a:off x="7589520" y="2697480"/>
            <a:ext cx="457200" cy="457200"/>
          </a:xfrm>
          <a:prstGeom prst="rect">
            <a:avLst/>
          </a:prstGeom>
        </p:spPr>
      </p:pic>
      <p:sp>
        <p:nvSpPr>
          <p:cNvPr id="19" name="Shape 13"/>
          <p:cNvSpPr/>
          <p:nvPr/>
        </p:nvSpPr>
        <p:spPr>
          <a:xfrm>
            <a:off x="8046720" y="1828800"/>
            <a:ext cx="3246120" cy="2194560"/>
          </a:xfrm>
          <a:prstGeom prst="rect">
            <a:avLst/>
          </a:prstGeom>
          <a:solidFill>
            <a:srgbClr val="12274F"/>
          </a:solidFill>
          <a:ln/>
        </p:spPr>
      </p:sp>
      <p:sp>
        <p:nvSpPr>
          <p:cNvPr id="20" name="Shape 14"/>
          <p:cNvSpPr/>
          <p:nvPr/>
        </p:nvSpPr>
        <p:spPr>
          <a:xfrm>
            <a:off x="8046720" y="1828800"/>
            <a:ext cx="3246120" cy="73152"/>
          </a:xfrm>
          <a:prstGeom prst="rect">
            <a:avLst/>
          </a:prstGeom>
          <a:solidFill>
            <a:srgbClr val="1E8449"/>
          </a:solidFill>
          <a:ln/>
        </p:spPr>
      </p:sp>
      <p:sp>
        <p:nvSpPr>
          <p:cNvPr id="21" name="Shape 15"/>
          <p:cNvSpPr/>
          <p:nvPr/>
        </p:nvSpPr>
        <p:spPr>
          <a:xfrm>
            <a:off x="8366760" y="2148840"/>
            <a:ext cx="731520" cy="73152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2" name="Image 4" descr="/home/claude/cac_deck/assets/icons/shieldCheck_white.png"/>
          <p:cNvPicPr>
            <a:picLocks noChangeAspect="1"/>
          </p:cNvPicPr>
          <p:nvPr/>
        </p:nvPicPr>
        <p:blipFill>
          <a:blip r:embed="rId5"/>
          <a:stretch>
            <a:fillRect/>
          </a:stretch>
        </p:blipFill>
        <p:spPr>
          <a:xfrm>
            <a:off x="8542325" y="2324405"/>
            <a:ext cx="380390" cy="380390"/>
          </a:xfrm>
          <a:prstGeom prst="rect">
            <a:avLst/>
          </a:prstGeom>
        </p:spPr>
      </p:pic>
      <p:sp>
        <p:nvSpPr>
          <p:cNvPr id="23" name="Text 16"/>
          <p:cNvSpPr/>
          <p:nvPr/>
        </p:nvSpPr>
        <p:spPr>
          <a:xfrm>
            <a:off x="8366760" y="3017520"/>
            <a:ext cx="2697480" cy="36576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Preuve &amp; défense</a:t>
            </a:r>
            <a:endParaRPr lang="en-US" sz="1500" dirty="0"/>
          </a:p>
        </p:txBody>
      </p:sp>
      <p:sp>
        <p:nvSpPr>
          <p:cNvPr id="24" name="Text 17"/>
          <p:cNvSpPr/>
          <p:nvPr/>
        </p:nvSpPr>
        <p:spPr>
          <a:xfrm>
            <a:off x="8366760" y="3401568"/>
            <a:ext cx="2697480"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Preuve du respect des NAA en cas de contrôle qualité CNCC ou de contentieux.</a:t>
            </a:r>
            <a:endParaRPr lang="en-US" sz="1100" dirty="0"/>
          </a:p>
        </p:txBody>
      </p:sp>
      <p:sp>
        <p:nvSpPr>
          <p:cNvPr id="25" name="Shape 18"/>
          <p:cNvSpPr/>
          <p:nvPr/>
        </p:nvSpPr>
        <p:spPr>
          <a:xfrm>
            <a:off x="548640" y="4572000"/>
            <a:ext cx="11091672" cy="1325880"/>
          </a:xfrm>
          <a:prstGeom prst="rect">
            <a:avLst/>
          </a:prstGeom>
          <a:solidFill>
            <a:srgbClr val="12274F"/>
          </a:solidFill>
          <a:ln/>
        </p:spPr>
      </p:sp>
      <p:sp>
        <p:nvSpPr>
          <p:cNvPr id="26" name="Shape 19"/>
          <p:cNvSpPr/>
          <p:nvPr/>
        </p:nvSpPr>
        <p:spPr>
          <a:xfrm>
            <a:off x="548640" y="4572000"/>
            <a:ext cx="109728" cy="1325880"/>
          </a:xfrm>
          <a:prstGeom prst="rect">
            <a:avLst/>
          </a:prstGeom>
          <a:solidFill>
            <a:srgbClr val="1E8449"/>
          </a:solidFill>
          <a:ln/>
        </p:spPr>
      </p:sp>
      <p:sp>
        <p:nvSpPr>
          <p:cNvPr id="27" name="Shape 20"/>
          <p:cNvSpPr/>
          <p:nvPr/>
        </p:nvSpPr>
        <p:spPr>
          <a:xfrm>
            <a:off x="868680" y="4864608"/>
            <a:ext cx="731520" cy="731520"/>
          </a:xfrm>
          <a:prstGeom prst="roundRect">
            <a:avLst>
              <a:gd name="adj" fmla="val 7500"/>
            </a:avLst>
          </a:prstGeom>
          <a:solidFill>
            <a:srgbClr val="1E8449"/>
          </a:solidFill>
          <a:ln/>
          <a:effectLst>
            <a:outerShdw sx="100000" sy="100000" kx="0" ky="0" algn="bl" rotWithShape="0" blurRad="63500" dist="25400" dir="5400000">
              <a:srgbClr val="AAB6CC">
                <a:alpha val="18000"/>
              </a:srgbClr>
            </a:outerShdw>
          </a:effectLst>
        </p:spPr>
      </p:sp>
      <p:pic>
        <p:nvPicPr>
          <p:cNvPr id="28" name="Image 5" descr="/home/claude/cac_deck/assets/icons/fileContract_white.png"/>
          <p:cNvPicPr>
            <a:picLocks noChangeAspect="1"/>
          </p:cNvPicPr>
          <p:nvPr/>
        </p:nvPicPr>
        <p:blipFill>
          <a:blip r:embed="rId6"/>
          <a:stretch>
            <a:fillRect/>
          </a:stretch>
        </p:blipFill>
        <p:spPr>
          <a:xfrm>
            <a:off x="1036930" y="5032858"/>
            <a:ext cx="395021" cy="395021"/>
          </a:xfrm>
          <a:prstGeom prst="rect">
            <a:avLst/>
          </a:prstGeom>
        </p:spPr>
      </p:pic>
      <p:sp>
        <p:nvSpPr>
          <p:cNvPr id="29" name="Text 21"/>
          <p:cNvSpPr/>
          <p:nvPr/>
        </p:nvSpPr>
        <p:spPr>
          <a:xfrm>
            <a:off x="1874520" y="4572000"/>
            <a:ext cx="9400032" cy="1325880"/>
          </a:xfrm>
          <a:prstGeom prst="rect">
            <a:avLst/>
          </a:prstGeom>
          <a:noFill/>
          <a:ln/>
        </p:spPr>
        <p:txBody>
          <a:bodyPr wrap="square" rtlCol="0" anchor="ctr"/>
          <a:lstStyle/>
          <a:p>
            <a:pPr indent="0" marL="0">
              <a:lnSpc>
                <a:spcPct val="108000"/>
              </a:lnSpc>
              <a:buNone/>
            </a:pPr>
            <a:r>
              <a:rPr lang="en-US" sz="1300" b="1" dirty="0">
                <a:solidFill>
                  <a:srgbClr val="FFFFFF"/>
                </a:solidFill>
                <a:latin typeface="Calibri" pitchFamily="34" charset="0"/>
                <a:ea typeface="Calibri" pitchFamily="34" charset="-122"/>
                <a:cs typeface="Calibri" pitchFamily="34" charset="-120"/>
              </a:rPr>
              <a:t xml:space="preserve">La norme structurante de la journée — NAA 230 « Documentation d'audit ».  </a:t>
            </a:r>
            <a:pPr indent="0" marL="0">
              <a:lnSpc>
                <a:spcPct val="108000"/>
              </a:lnSpc>
              <a:buNone/>
            </a:pPr>
            <a:r>
              <a:rPr lang="en-US" sz="1300" dirty="0">
                <a:solidFill>
                  <a:srgbClr val="C6D4EE"/>
                </a:solidFill>
                <a:latin typeface="Calibri" pitchFamily="34" charset="0"/>
                <a:ea typeface="Calibri" pitchFamily="34" charset="-122"/>
                <a:cs typeface="Calibri" pitchFamily="34" charset="-120"/>
              </a:rPr>
              <a:t>Une fois le mandat accepté, le CAC entre en phase opérationnelle : le dossier devient la mémoire et la preuve de la mission.</a:t>
            </a:r>
            <a:endParaRPr lang="en-US" sz="1300" dirty="0"/>
          </a:p>
        </p:txBody>
      </p:sp>
      <p:sp>
        <p:nvSpPr>
          <p:cNvPr id="30" name="Text 22"/>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3"/>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12 / 90</a:t>
            </a:r>
            <a:endParaRPr lang="en-US" sz="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02</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folderOpen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08H45 · 1H15 · EXPOSÉ + CAS</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Le dossier</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permanent</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Le dossier permanent n'est pas une archive : c'est la mémoire vivante de la mission.</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13 / 90</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Ce que vous saurez faire</a:t>
            </a:r>
            <a:endParaRPr lang="en-US" sz="2700" dirty="0"/>
          </a:p>
        </p:txBody>
      </p:sp>
      <p:sp>
        <p:nvSpPr>
          <p:cNvPr id="5" name="Text 3"/>
          <p:cNvSpPr/>
          <p:nvPr/>
        </p:nvSpPr>
        <p:spPr>
          <a:xfrm>
            <a:off x="548640" y="1481328"/>
            <a:ext cx="11091672" cy="365760"/>
          </a:xfrm>
          <a:prstGeom prst="rect">
            <a:avLst/>
          </a:prstGeom>
          <a:noFill/>
          <a:ln/>
        </p:spPr>
        <p:txBody>
          <a:bodyPr wrap="square" rtlCol="0" anchor="ctr"/>
          <a:lstStyle/>
          <a:p>
            <a:pPr indent="0" marL="0">
              <a:buNone/>
            </a:pPr>
            <a:r>
              <a:rPr lang="en-US" sz="1300" i="1" dirty="0">
                <a:solidFill>
                  <a:srgbClr val="59657C"/>
                </a:solidFill>
                <a:latin typeface="Calibri" pitchFamily="34" charset="0"/>
                <a:ea typeface="Calibri" pitchFamily="34" charset="-122"/>
                <a:cs typeface="Calibri" pitchFamily="34" charset="-120"/>
              </a:rPr>
              <a:t>Construire un socle documentaire vivant, exploité tout au long du mandat et conforme à la NAA 230.</a:t>
            </a:r>
            <a:endParaRPr lang="en-US" sz="1300" dirty="0"/>
          </a:p>
        </p:txBody>
      </p:sp>
      <p:sp>
        <p:nvSpPr>
          <p:cNvPr id="6" name="Text 4"/>
          <p:cNvSpPr/>
          <p:nvPr/>
        </p:nvSpPr>
        <p:spPr>
          <a:xfrm>
            <a:off x="548640" y="2057400"/>
            <a:ext cx="11091672" cy="320040"/>
          </a:xfrm>
          <a:prstGeom prst="rect">
            <a:avLst/>
          </a:prstGeom>
          <a:noFill/>
          <a:ln/>
        </p:spPr>
        <p:txBody>
          <a:bodyPr wrap="square" rtlCol="0" anchor="ctr"/>
          <a:lstStyle/>
          <a:p>
            <a:pPr indent="0" marL="0">
              <a:buNone/>
            </a:pPr>
            <a:r>
              <a:rPr lang="en-US" sz="1300" b="1" dirty="0">
                <a:solidFill>
                  <a:srgbClr val="00338D"/>
                </a:solidFill>
                <a:latin typeface="Arial" pitchFamily="34" charset="0"/>
                <a:ea typeface="Arial" pitchFamily="34" charset="-122"/>
                <a:cs typeface="Arial" pitchFamily="34" charset="-120"/>
              </a:rPr>
              <a:t>Objectifs spécifiques</a:t>
            </a:r>
            <a:endParaRPr lang="en-US" sz="1300" dirty="0"/>
          </a:p>
        </p:txBody>
      </p:sp>
      <p:sp>
        <p:nvSpPr>
          <p:cNvPr id="7" name="Shape 5"/>
          <p:cNvSpPr/>
          <p:nvPr/>
        </p:nvSpPr>
        <p:spPr>
          <a:xfrm>
            <a:off x="548640" y="2468880"/>
            <a:ext cx="3483864" cy="1371600"/>
          </a:xfrm>
          <a:prstGeom prst="rect">
            <a:avLst/>
          </a:prstGeom>
          <a:solidFill>
            <a:srgbClr val="F3F6FB"/>
          </a:solidFill>
          <a:ln w="12700">
            <a:solidFill>
              <a:srgbClr val="DCE3EF"/>
            </a:solidFill>
            <a:prstDash val="solid"/>
          </a:ln>
        </p:spPr>
      </p:sp>
      <p:sp>
        <p:nvSpPr>
          <p:cNvPr id="8" name="Shape 6"/>
          <p:cNvSpPr/>
          <p:nvPr/>
        </p:nvSpPr>
        <p:spPr>
          <a:xfrm>
            <a:off x="548640" y="2468880"/>
            <a:ext cx="64008" cy="1371600"/>
          </a:xfrm>
          <a:prstGeom prst="rect">
            <a:avLst/>
          </a:prstGeom>
          <a:solidFill>
            <a:srgbClr val="00338D"/>
          </a:solidFill>
          <a:ln/>
        </p:spPr>
      </p:sp>
      <p:sp>
        <p:nvSpPr>
          <p:cNvPr id="9" name="Shape 7"/>
          <p:cNvSpPr/>
          <p:nvPr/>
        </p:nvSpPr>
        <p:spPr>
          <a:xfrm>
            <a:off x="749808" y="2670048"/>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10" name="Image 0" descr="/home/claude/cac_deck/assets/icons/folderOpen_white.png"/>
          <p:cNvPicPr>
            <a:picLocks noChangeAspect="1"/>
          </p:cNvPicPr>
          <p:nvPr/>
        </p:nvPicPr>
        <p:blipFill>
          <a:blip r:embed="rId1"/>
          <a:stretch>
            <a:fillRect/>
          </a:stretch>
        </p:blipFill>
        <p:spPr>
          <a:xfrm>
            <a:off x="854964" y="2775204"/>
            <a:ext cx="246888" cy="246888"/>
          </a:xfrm>
          <a:prstGeom prst="rect">
            <a:avLst/>
          </a:prstGeom>
        </p:spPr>
      </p:pic>
      <p:sp>
        <p:nvSpPr>
          <p:cNvPr id="11" name="Text 8"/>
          <p:cNvSpPr/>
          <p:nvPr/>
        </p:nvSpPr>
        <p:spPr>
          <a:xfrm>
            <a:off x="749808" y="3218688"/>
            <a:ext cx="3118104" cy="566928"/>
          </a:xfrm>
          <a:prstGeom prst="rect">
            <a:avLst/>
          </a:prstGeom>
          <a:noFill/>
          <a:ln/>
        </p:spPr>
        <p:txBody>
          <a:bodyPr wrap="square" rtlCol="0" anchor="t"/>
          <a:lstStyle/>
          <a:p>
            <a:pPr indent="0" marL="0">
              <a:lnSpc>
                <a:spcPct val="102000"/>
              </a:lnSpc>
              <a:buNone/>
            </a:pPr>
            <a:r>
              <a:rPr lang="en-US" sz="1100" dirty="0">
                <a:solidFill>
                  <a:srgbClr val="1A2238"/>
                </a:solidFill>
                <a:latin typeface="Calibri" pitchFamily="34" charset="0"/>
                <a:ea typeface="Calibri" pitchFamily="34" charset="-122"/>
                <a:cs typeface="Calibri" pitchFamily="34" charset="-120"/>
              </a:rPr>
              <a:t>Construire un dossier permanent vivant, socle de la mission, conforme à la NAA 230.</a:t>
            </a:r>
            <a:endParaRPr lang="en-US" sz="1100" dirty="0"/>
          </a:p>
        </p:txBody>
      </p:sp>
      <p:sp>
        <p:nvSpPr>
          <p:cNvPr id="12" name="Shape 9"/>
          <p:cNvSpPr/>
          <p:nvPr/>
        </p:nvSpPr>
        <p:spPr>
          <a:xfrm>
            <a:off x="4352544" y="2468880"/>
            <a:ext cx="3483864" cy="1371600"/>
          </a:xfrm>
          <a:prstGeom prst="rect">
            <a:avLst/>
          </a:prstGeom>
          <a:solidFill>
            <a:srgbClr val="F3F6FB"/>
          </a:solidFill>
          <a:ln w="12700">
            <a:solidFill>
              <a:srgbClr val="DCE3EF"/>
            </a:solidFill>
            <a:prstDash val="solid"/>
          </a:ln>
        </p:spPr>
      </p:sp>
      <p:sp>
        <p:nvSpPr>
          <p:cNvPr id="13" name="Shape 10"/>
          <p:cNvSpPr/>
          <p:nvPr/>
        </p:nvSpPr>
        <p:spPr>
          <a:xfrm>
            <a:off x="4352544" y="2468880"/>
            <a:ext cx="64008" cy="1371600"/>
          </a:xfrm>
          <a:prstGeom prst="rect">
            <a:avLst/>
          </a:prstGeom>
          <a:solidFill>
            <a:srgbClr val="00338D"/>
          </a:solidFill>
          <a:ln/>
        </p:spPr>
      </p:sp>
      <p:sp>
        <p:nvSpPr>
          <p:cNvPr id="14" name="Shape 11"/>
          <p:cNvSpPr/>
          <p:nvPr/>
        </p:nvSpPr>
        <p:spPr>
          <a:xfrm>
            <a:off x="4553712" y="2670048"/>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15" name="Image 1" descr="/home/claude/cac_deck/assets/icons/idCard_white.png"/>
          <p:cNvPicPr>
            <a:picLocks noChangeAspect="1"/>
          </p:cNvPicPr>
          <p:nvPr/>
        </p:nvPicPr>
        <p:blipFill>
          <a:blip r:embed="rId2"/>
          <a:stretch>
            <a:fillRect/>
          </a:stretch>
        </p:blipFill>
        <p:spPr>
          <a:xfrm>
            <a:off x="4658868" y="2775204"/>
            <a:ext cx="246888" cy="246888"/>
          </a:xfrm>
          <a:prstGeom prst="rect">
            <a:avLst/>
          </a:prstGeom>
        </p:spPr>
      </p:pic>
      <p:sp>
        <p:nvSpPr>
          <p:cNvPr id="16" name="Text 12"/>
          <p:cNvSpPr/>
          <p:nvPr/>
        </p:nvSpPr>
        <p:spPr>
          <a:xfrm>
            <a:off x="4553712" y="3218688"/>
            <a:ext cx="3118104" cy="566928"/>
          </a:xfrm>
          <a:prstGeom prst="rect">
            <a:avLst/>
          </a:prstGeom>
          <a:noFill/>
          <a:ln/>
        </p:spPr>
        <p:txBody>
          <a:bodyPr wrap="square" rtlCol="0" anchor="t"/>
          <a:lstStyle/>
          <a:p>
            <a:pPr indent="0" marL="0">
              <a:lnSpc>
                <a:spcPct val="102000"/>
              </a:lnSpc>
              <a:buNone/>
            </a:pPr>
            <a:r>
              <a:rPr lang="en-US" sz="1100" dirty="0">
                <a:solidFill>
                  <a:srgbClr val="1A2238"/>
                </a:solidFill>
                <a:latin typeface="Calibri" pitchFamily="34" charset="0"/>
                <a:ea typeface="Calibri" pitchFamily="34" charset="-122"/>
                <a:cs typeface="Calibri" pitchFamily="34" charset="-120"/>
              </a:rPr>
              <a:t>Maîtriser les informations algériennes : NIS, NIF, RC, CNAS/CASNOS.</a:t>
            </a:r>
            <a:endParaRPr lang="en-US" sz="1100" dirty="0"/>
          </a:p>
        </p:txBody>
      </p:sp>
      <p:sp>
        <p:nvSpPr>
          <p:cNvPr id="17" name="Shape 13"/>
          <p:cNvSpPr/>
          <p:nvPr/>
        </p:nvSpPr>
        <p:spPr>
          <a:xfrm>
            <a:off x="8156448" y="2468880"/>
            <a:ext cx="3483864" cy="1371600"/>
          </a:xfrm>
          <a:prstGeom prst="rect">
            <a:avLst/>
          </a:prstGeom>
          <a:solidFill>
            <a:srgbClr val="F3F6FB"/>
          </a:solidFill>
          <a:ln w="12700">
            <a:solidFill>
              <a:srgbClr val="DCE3EF"/>
            </a:solidFill>
            <a:prstDash val="solid"/>
          </a:ln>
        </p:spPr>
      </p:sp>
      <p:sp>
        <p:nvSpPr>
          <p:cNvPr id="18" name="Shape 14"/>
          <p:cNvSpPr/>
          <p:nvPr/>
        </p:nvSpPr>
        <p:spPr>
          <a:xfrm>
            <a:off x="8156448" y="2468880"/>
            <a:ext cx="64008" cy="1371600"/>
          </a:xfrm>
          <a:prstGeom prst="rect">
            <a:avLst/>
          </a:prstGeom>
          <a:solidFill>
            <a:srgbClr val="00338D"/>
          </a:solidFill>
          <a:ln/>
        </p:spPr>
      </p:sp>
      <p:sp>
        <p:nvSpPr>
          <p:cNvPr id="19" name="Shape 15"/>
          <p:cNvSpPr/>
          <p:nvPr/>
        </p:nvSpPr>
        <p:spPr>
          <a:xfrm>
            <a:off x="8357616" y="2670048"/>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20" name="Image 2" descr="/home/claude/cac_deck/assets/icons/sync_white.png"/>
          <p:cNvPicPr>
            <a:picLocks noChangeAspect="1"/>
          </p:cNvPicPr>
          <p:nvPr/>
        </p:nvPicPr>
        <p:blipFill>
          <a:blip r:embed="rId3"/>
          <a:stretch>
            <a:fillRect/>
          </a:stretch>
        </p:blipFill>
        <p:spPr>
          <a:xfrm>
            <a:off x="8462772" y="2775204"/>
            <a:ext cx="246888" cy="246888"/>
          </a:xfrm>
          <a:prstGeom prst="rect">
            <a:avLst/>
          </a:prstGeom>
        </p:spPr>
      </p:pic>
      <p:sp>
        <p:nvSpPr>
          <p:cNvPr id="21" name="Text 16"/>
          <p:cNvSpPr/>
          <p:nvPr/>
        </p:nvSpPr>
        <p:spPr>
          <a:xfrm>
            <a:off x="8357616" y="3218688"/>
            <a:ext cx="3118104" cy="566928"/>
          </a:xfrm>
          <a:prstGeom prst="rect">
            <a:avLst/>
          </a:prstGeom>
          <a:noFill/>
          <a:ln/>
        </p:spPr>
        <p:txBody>
          <a:bodyPr wrap="square" rtlCol="0" anchor="t"/>
          <a:lstStyle/>
          <a:p>
            <a:pPr indent="0" marL="0">
              <a:lnSpc>
                <a:spcPct val="102000"/>
              </a:lnSpc>
              <a:buNone/>
            </a:pPr>
            <a:r>
              <a:rPr lang="en-US" sz="1100" dirty="0">
                <a:solidFill>
                  <a:srgbClr val="1A2238"/>
                </a:solidFill>
                <a:latin typeface="Calibri" pitchFamily="34" charset="0"/>
                <a:ea typeface="Calibri" pitchFamily="34" charset="-122"/>
                <a:cs typeface="Calibri" pitchFamily="34" charset="-120"/>
              </a:rPr>
              <a:t>Mettre en place un dispositif de mise à jour et de traçabilité.</a:t>
            </a:r>
            <a:endParaRPr lang="en-US" sz="1100" dirty="0"/>
          </a:p>
        </p:txBody>
      </p:sp>
      <p:sp>
        <p:nvSpPr>
          <p:cNvPr id="22" name="Shape 17"/>
          <p:cNvSpPr/>
          <p:nvPr/>
        </p:nvSpPr>
        <p:spPr>
          <a:xfrm>
            <a:off x="548640" y="4023360"/>
            <a:ext cx="11091672" cy="1828800"/>
          </a:xfrm>
          <a:prstGeom prst="rect">
            <a:avLst/>
          </a:prstGeom>
          <a:solidFill>
            <a:srgbClr val="F3F6FB"/>
          </a:solidFill>
          <a:ln/>
        </p:spPr>
      </p:sp>
      <p:sp>
        <p:nvSpPr>
          <p:cNvPr id="23" name="Shape 18"/>
          <p:cNvSpPr/>
          <p:nvPr/>
        </p:nvSpPr>
        <p:spPr>
          <a:xfrm>
            <a:off x="548640" y="4023360"/>
            <a:ext cx="109728" cy="1828800"/>
          </a:xfrm>
          <a:prstGeom prst="rect">
            <a:avLst/>
          </a:prstGeom>
          <a:solidFill>
            <a:srgbClr val="00338D"/>
          </a:solidFill>
          <a:ln/>
        </p:spPr>
      </p:sp>
      <p:sp>
        <p:nvSpPr>
          <p:cNvPr id="24" name="Text 19"/>
          <p:cNvSpPr/>
          <p:nvPr/>
        </p:nvSpPr>
        <p:spPr>
          <a:xfrm>
            <a:off x="914400" y="4187952"/>
            <a:ext cx="3657600"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Définition</a:t>
            </a:r>
            <a:endParaRPr lang="en-US" sz="1500" dirty="0"/>
          </a:p>
        </p:txBody>
      </p:sp>
      <p:sp>
        <p:nvSpPr>
          <p:cNvPr id="25" name="Text 20"/>
          <p:cNvSpPr/>
          <p:nvPr/>
        </p:nvSpPr>
        <p:spPr>
          <a:xfrm>
            <a:off x="914400" y="4572000"/>
            <a:ext cx="10360152" cy="1188720"/>
          </a:xfrm>
          <a:prstGeom prst="rect">
            <a:avLst/>
          </a:prstGeom>
          <a:noFill/>
          <a:ln/>
        </p:spPr>
        <p:txBody>
          <a:bodyPr wrap="square" rtlCol="0" anchor="t"/>
          <a:lstStyle/>
          <a:p>
            <a:pPr indent="0" marL="0">
              <a:lnSpc>
                <a:spcPct val="112000"/>
              </a:lnSpc>
              <a:buNone/>
            </a:pPr>
            <a:r>
              <a:rPr lang="en-US" sz="1350" dirty="0">
                <a:solidFill>
                  <a:srgbClr val="1A2238"/>
                </a:solidFill>
                <a:latin typeface="Calibri" pitchFamily="34" charset="0"/>
                <a:ea typeface="Calibri" pitchFamily="34" charset="-122"/>
                <a:cs typeface="Calibri" pitchFamily="34" charset="-120"/>
              </a:rPr>
              <a:t>Le dossier permanent est le réceptacle des informations à caractère pérenne ou à variation lente sur l'entité auditée. Il fournit le cadre de référence indispensable pour comprendre l'entité, son environnement et son contrôle interne — et complète le dossier de travail, propre à un exercice donné.</a:t>
            </a:r>
            <a:endParaRPr lang="en-US" sz="1350" dirty="0"/>
          </a:p>
        </p:txBody>
      </p:sp>
      <p:sp>
        <p:nvSpPr>
          <p:cNvPr id="26" name="Text 21"/>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7" name="Text 22"/>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14 / 90</a:t>
            </a:r>
            <a:endParaRPr lang="en-US" sz="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Quatre finalités structurantes</a:t>
            </a:r>
            <a:endParaRPr lang="en-US" sz="2700" dirty="0"/>
          </a:p>
        </p:txBody>
      </p:sp>
      <p:sp>
        <p:nvSpPr>
          <p:cNvPr id="5" name="Shape 3"/>
          <p:cNvSpPr/>
          <p:nvPr/>
        </p:nvSpPr>
        <p:spPr>
          <a:xfrm>
            <a:off x="548640" y="1783080"/>
            <a:ext cx="5340096" cy="20574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73152" cy="2057400"/>
          </a:xfrm>
          <a:prstGeom prst="rect">
            <a:avLst/>
          </a:prstGeom>
          <a:solidFill>
            <a:srgbClr val="00338D"/>
          </a:solidFill>
          <a:ln/>
        </p:spPr>
      </p:sp>
      <p:sp>
        <p:nvSpPr>
          <p:cNvPr id="7" name="Shape 5"/>
          <p:cNvSpPr/>
          <p:nvPr/>
        </p:nvSpPr>
        <p:spPr>
          <a:xfrm>
            <a:off x="868680" y="2103120"/>
            <a:ext cx="777240" cy="7772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database_white.png"/>
          <p:cNvPicPr>
            <a:picLocks noChangeAspect="1"/>
          </p:cNvPicPr>
          <p:nvPr/>
        </p:nvPicPr>
        <p:blipFill>
          <a:blip r:embed="rId1"/>
          <a:stretch>
            <a:fillRect/>
          </a:stretch>
        </p:blipFill>
        <p:spPr>
          <a:xfrm>
            <a:off x="1055218" y="2289658"/>
            <a:ext cx="404165" cy="404165"/>
          </a:xfrm>
          <a:prstGeom prst="rect">
            <a:avLst/>
          </a:prstGeom>
        </p:spPr>
      </p:pic>
      <p:sp>
        <p:nvSpPr>
          <p:cNvPr id="9" name="Text 6"/>
          <p:cNvSpPr/>
          <p:nvPr/>
        </p:nvSpPr>
        <p:spPr>
          <a:xfrm>
            <a:off x="1874520" y="2148840"/>
            <a:ext cx="3877056" cy="274320"/>
          </a:xfrm>
          <a:prstGeom prst="rect">
            <a:avLst/>
          </a:prstGeom>
          <a:noFill/>
          <a:ln/>
        </p:spPr>
        <p:txBody>
          <a:bodyPr wrap="square" rtlCol="0" anchor="ctr"/>
          <a:lstStyle/>
          <a:p>
            <a:pPr indent="0" marL="0">
              <a:buNone/>
            </a:pPr>
            <a:r>
              <a:rPr lang="en-US" sz="1050" b="1" spc="100" kern="0" dirty="0">
                <a:solidFill>
                  <a:srgbClr val="00338D"/>
                </a:solidFill>
                <a:latin typeface="Arial" pitchFamily="34" charset="0"/>
                <a:ea typeface="Arial" pitchFamily="34" charset="-122"/>
                <a:cs typeface="Arial" pitchFamily="34" charset="-120"/>
              </a:rPr>
              <a:t>Finalité ①</a:t>
            </a:r>
            <a:endParaRPr lang="en-US" sz="1050" dirty="0"/>
          </a:p>
        </p:txBody>
      </p:sp>
      <p:sp>
        <p:nvSpPr>
          <p:cNvPr id="10" name="Text 7"/>
          <p:cNvSpPr/>
          <p:nvPr/>
        </p:nvSpPr>
        <p:spPr>
          <a:xfrm>
            <a:off x="1874520" y="2404872"/>
            <a:ext cx="3877056" cy="41148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Documentaire</a:t>
            </a:r>
            <a:endParaRPr lang="en-US" sz="1800" dirty="0"/>
          </a:p>
        </p:txBody>
      </p:sp>
      <p:sp>
        <p:nvSpPr>
          <p:cNvPr id="11" name="Text 8"/>
          <p:cNvSpPr/>
          <p:nvPr/>
        </p:nvSpPr>
        <p:spPr>
          <a:xfrm>
            <a:off x="914400" y="3063240"/>
            <a:ext cx="4654296" cy="685800"/>
          </a:xfrm>
          <a:prstGeom prst="rect">
            <a:avLst/>
          </a:prstGeom>
          <a:noFill/>
          <a:ln/>
        </p:spPr>
        <p:txBody>
          <a:bodyPr wrap="square" rtlCol="0" anchor="t"/>
          <a:lstStyle/>
          <a:p>
            <a:pPr indent="0" marL="0">
              <a:lnSpc>
                <a:spcPct val="105000"/>
              </a:lnSpc>
              <a:buNone/>
            </a:pPr>
            <a:r>
              <a:rPr lang="en-US" sz="1200" dirty="0">
                <a:solidFill>
                  <a:srgbClr val="59657C"/>
                </a:solidFill>
                <a:latin typeface="Calibri" pitchFamily="34" charset="0"/>
                <a:ea typeface="Calibri" pitchFamily="34" charset="-122"/>
                <a:cs typeface="Calibri" pitchFamily="34" charset="-120"/>
              </a:rPr>
              <a:t>Recueillir en un point unique les informations structurelles, accessibles à toute l'équipe d'audit.</a:t>
            </a:r>
            <a:endParaRPr lang="en-US" sz="1200" dirty="0"/>
          </a:p>
        </p:txBody>
      </p:sp>
      <p:sp>
        <p:nvSpPr>
          <p:cNvPr id="12" name="Shape 9"/>
          <p:cNvSpPr/>
          <p:nvPr/>
        </p:nvSpPr>
        <p:spPr>
          <a:xfrm>
            <a:off x="6300216" y="1783080"/>
            <a:ext cx="5340096" cy="20574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3" name="Shape 10"/>
          <p:cNvSpPr/>
          <p:nvPr/>
        </p:nvSpPr>
        <p:spPr>
          <a:xfrm>
            <a:off x="6300216" y="1783080"/>
            <a:ext cx="73152" cy="2057400"/>
          </a:xfrm>
          <a:prstGeom prst="rect">
            <a:avLst/>
          </a:prstGeom>
          <a:solidFill>
            <a:srgbClr val="005EB8"/>
          </a:solidFill>
          <a:ln/>
        </p:spPr>
      </p:sp>
      <p:sp>
        <p:nvSpPr>
          <p:cNvPr id="14" name="Shape 11"/>
          <p:cNvSpPr/>
          <p:nvPr/>
        </p:nvSpPr>
        <p:spPr>
          <a:xfrm>
            <a:off x="6620256" y="2103120"/>
            <a:ext cx="777240" cy="7772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5" name="Image 1" descr="/home/claude/cac_deck/assets/icons/compass_white.png"/>
          <p:cNvPicPr>
            <a:picLocks noChangeAspect="1"/>
          </p:cNvPicPr>
          <p:nvPr/>
        </p:nvPicPr>
        <p:blipFill>
          <a:blip r:embed="rId2"/>
          <a:stretch>
            <a:fillRect/>
          </a:stretch>
        </p:blipFill>
        <p:spPr>
          <a:xfrm>
            <a:off x="6806794" y="2289658"/>
            <a:ext cx="404165" cy="404165"/>
          </a:xfrm>
          <a:prstGeom prst="rect">
            <a:avLst/>
          </a:prstGeom>
        </p:spPr>
      </p:pic>
      <p:sp>
        <p:nvSpPr>
          <p:cNvPr id="16" name="Text 12"/>
          <p:cNvSpPr/>
          <p:nvPr/>
        </p:nvSpPr>
        <p:spPr>
          <a:xfrm>
            <a:off x="7626096" y="2148840"/>
            <a:ext cx="3877056" cy="274320"/>
          </a:xfrm>
          <a:prstGeom prst="rect">
            <a:avLst/>
          </a:prstGeom>
          <a:noFill/>
          <a:ln/>
        </p:spPr>
        <p:txBody>
          <a:bodyPr wrap="square" rtlCol="0" anchor="ctr"/>
          <a:lstStyle/>
          <a:p>
            <a:pPr indent="0" marL="0">
              <a:buNone/>
            </a:pPr>
            <a:r>
              <a:rPr lang="en-US" sz="1050" b="1" spc="100" kern="0" dirty="0">
                <a:solidFill>
                  <a:srgbClr val="005EB8"/>
                </a:solidFill>
                <a:latin typeface="Arial" pitchFamily="34" charset="0"/>
                <a:ea typeface="Arial" pitchFamily="34" charset="-122"/>
                <a:cs typeface="Arial" pitchFamily="34" charset="-120"/>
              </a:rPr>
              <a:t>Finalité ②</a:t>
            </a:r>
            <a:endParaRPr lang="en-US" sz="1050" dirty="0"/>
          </a:p>
        </p:txBody>
      </p:sp>
      <p:sp>
        <p:nvSpPr>
          <p:cNvPr id="17" name="Text 13"/>
          <p:cNvSpPr/>
          <p:nvPr/>
        </p:nvSpPr>
        <p:spPr>
          <a:xfrm>
            <a:off x="7626096" y="2404872"/>
            <a:ext cx="3877056" cy="41148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Méthodologique</a:t>
            </a:r>
            <a:endParaRPr lang="en-US" sz="1800" dirty="0"/>
          </a:p>
        </p:txBody>
      </p:sp>
      <p:sp>
        <p:nvSpPr>
          <p:cNvPr id="18" name="Text 14"/>
          <p:cNvSpPr/>
          <p:nvPr/>
        </p:nvSpPr>
        <p:spPr>
          <a:xfrm>
            <a:off x="6665976" y="3063240"/>
            <a:ext cx="4654296" cy="685800"/>
          </a:xfrm>
          <a:prstGeom prst="rect">
            <a:avLst/>
          </a:prstGeom>
          <a:noFill/>
          <a:ln/>
        </p:spPr>
        <p:txBody>
          <a:bodyPr wrap="square" rtlCol="0" anchor="t"/>
          <a:lstStyle/>
          <a:p>
            <a:pPr indent="0" marL="0">
              <a:lnSpc>
                <a:spcPct val="105000"/>
              </a:lnSpc>
              <a:buNone/>
            </a:pPr>
            <a:r>
              <a:rPr lang="en-US" sz="1200" dirty="0">
                <a:solidFill>
                  <a:srgbClr val="59657C"/>
                </a:solidFill>
                <a:latin typeface="Calibri" pitchFamily="34" charset="0"/>
                <a:ea typeface="Calibri" pitchFamily="34" charset="-122"/>
                <a:cs typeface="Calibri" pitchFamily="34" charset="-120"/>
              </a:rPr>
              <a:t>Servir de base à l'évaluation des risques (NAA 315) et à la conception du programme (NAA 300).</a:t>
            </a:r>
            <a:endParaRPr lang="en-US" sz="1200" dirty="0"/>
          </a:p>
        </p:txBody>
      </p:sp>
      <p:sp>
        <p:nvSpPr>
          <p:cNvPr id="19" name="Shape 15"/>
          <p:cNvSpPr/>
          <p:nvPr/>
        </p:nvSpPr>
        <p:spPr>
          <a:xfrm>
            <a:off x="548640" y="4160520"/>
            <a:ext cx="5340096" cy="20574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0" name="Shape 16"/>
          <p:cNvSpPr/>
          <p:nvPr/>
        </p:nvSpPr>
        <p:spPr>
          <a:xfrm>
            <a:off x="548640" y="4160520"/>
            <a:ext cx="73152" cy="2057400"/>
          </a:xfrm>
          <a:prstGeom prst="rect">
            <a:avLst/>
          </a:prstGeom>
          <a:solidFill>
            <a:srgbClr val="0091DA"/>
          </a:solidFill>
          <a:ln/>
        </p:spPr>
      </p:sp>
      <p:sp>
        <p:nvSpPr>
          <p:cNvPr id="21" name="Shape 17"/>
          <p:cNvSpPr/>
          <p:nvPr/>
        </p:nvSpPr>
        <p:spPr>
          <a:xfrm>
            <a:off x="868680" y="4480560"/>
            <a:ext cx="777240" cy="77724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2" name="Image 2" descr="/home/claude/cac_deck/assets/icons/landmark_white.png"/>
          <p:cNvPicPr>
            <a:picLocks noChangeAspect="1"/>
          </p:cNvPicPr>
          <p:nvPr/>
        </p:nvPicPr>
        <p:blipFill>
          <a:blip r:embed="rId3"/>
          <a:stretch>
            <a:fillRect/>
          </a:stretch>
        </p:blipFill>
        <p:spPr>
          <a:xfrm>
            <a:off x="1055218" y="4667098"/>
            <a:ext cx="404165" cy="404165"/>
          </a:xfrm>
          <a:prstGeom prst="rect">
            <a:avLst/>
          </a:prstGeom>
        </p:spPr>
      </p:pic>
      <p:sp>
        <p:nvSpPr>
          <p:cNvPr id="23" name="Text 18"/>
          <p:cNvSpPr/>
          <p:nvPr/>
        </p:nvSpPr>
        <p:spPr>
          <a:xfrm>
            <a:off x="1874520" y="4526280"/>
            <a:ext cx="3877056" cy="274320"/>
          </a:xfrm>
          <a:prstGeom prst="rect">
            <a:avLst/>
          </a:prstGeom>
          <a:noFill/>
          <a:ln/>
        </p:spPr>
        <p:txBody>
          <a:bodyPr wrap="square" rtlCol="0" anchor="ctr"/>
          <a:lstStyle/>
          <a:p>
            <a:pPr indent="0" marL="0">
              <a:buNone/>
            </a:pPr>
            <a:r>
              <a:rPr lang="en-US" sz="1050" b="1" spc="100" kern="0" dirty="0">
                <a:solidFill>
                  <a:srgbClr val="0091DA"/>
                </a:solidFill>
                <a:latin typeface="Arial" pitchFamily="34" charset="0"/>
                <a:ea typeface="Arial" pitchFamily="34" charset="-122"/>
                <a:cs typeface="Arial" pitchFamily="34" charset="-120"/>
              </a:rPr>
              <a:t>Finalité ③</a:t>
            </a:r>
            <a:endParaRPr lang="en-US" sz="1050" dirty="0"/>
          </a:p>
        </p:txBody>
      </p:sp>
      <p:sp>
        <p:nvSpPr>
          <p:cNvPr id="24" name="Text 19"/>
          <p:cNvSpPr/>
          <p:nvPr/>
        </p:nvSpPr>
        <p:spPr>
          <a:xfrm>
            <a:off x="1874520" y="4782312"/>
            <a:ext cx="3877056" cy="41148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Institutionnelle</a:t>
            </a:r>
            <a:endParaRPr lang="en-US" sz="1800" dirty="0"/>
          </a:p>
        </p:txBody>
      </p:sp>
      <p:sp>
        <p:nvSpPr>
          <p:cNvPr id="25" name="Text 20"/>
          <p:cNvSpPr/>
          <p:nvPr/>
        </p:nvSpPr>
        <p:spPr>
          <a:xfrm>
            <a:off x="914400" y="5440680"/>
            <a:ext cx="4654296" cy="685800"/>
          </a:xfrm>
          <a:prstGeom prst="rect">
            <a:avLst/>
          </a:prstGeom>
          <a:noFill/>
          <a:ln/>
        </p:spPr>
        <p:txBody>
          <a:bodyPr wrap="square" rtlCol="0" anchor="t"/>
          <a:lstStyle/>
          <a:p>
            <a:pPr indent="0" marL="0">
              <a:lnSpc>
                <a:spcPct val="105000"/>
              </a:lnSpc>
              <a:buNone/>
            </a:pPr>
            <a:r>
              <a:rPr lang="en-US" sz="1200" dirty="0">
                <a:solidFill>
                  <a:srgbClr val="59657C"/>
                </a:solidFill>
                <a:latin typeface="Calibri" pitchFamily="34" charset="0"/>
                <a:ea typeface="Calibri" pitchFamily="34" charset="-122"/>
                <a:cs typeface="Calibri" pitchFamily="34" charset="-120"/>
              </a:rPr>
              <a:t>Démontrer, en cas de contrôle qualité CNCC ou de contentieux, la connaissance approfondie de l'entité.</a:t>
            </a:r>
            <a:endParaRPr lang="en-US" sz="1200" dirty="0"/>
          </a:p>
        </p:txBody>
      </p:sp>
      <p:sp>
        <p:nvSpPr>
          <p:cNvPr id="26" name="Shape 21"/>
          <p:cNvSpPr/>
          <p:nvPr/>
        </p:nvSpPr>
        <p:spPr>
          <a:xfrm>
            <a:off x="6300216" y="4160520"/>
            <a:ext cx="5340096" cy="20574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7" name="Shape 22"/>
          <p:cNvSpPr/>
          <p:nvPr/>
        </p:nvSpPr>
        <p:spPr>
          <a:xfrm>
            <a:off x="6300216" y="4160520"/>
            <a:ext cx="73152" cy="2057400"/>
          </a:xfrm>
          <a:prstGeom prst="rect">
            <a:avLst/>
          </a:prstGeom>
          <a:solidFill>
            <a:srgbClr val="1E8449"/>
          </a:solidFill>
          <a:ln/>
        </p:spPr>
      </p:sp>
      <p:sp>
        <p:nvSpPr>
          <p:cNvPr id="28" name="Shape 23"/>
          <p:cNvSpPr/>
          <p:nvPr/>
        </p:nvSpPr>
        <p:spPr>
          <a:xfrm>
            <a:off x="6620256" y="4480560"/>
            <a:ext cx="777240" cy="7772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9" name="Image 3" descr="/home/claude/cac_deck/assets/icons/sync_white.png"/>
          <p:cNvPicPr>
            <a:picLocks noChangeAspect="1"/>
          </p:cNvPicPr>
          <p:nvPr/>
        </p:nvPicPr>
        <p:blipFill>
          <a:blip r:embed="rId4"/>
          <a:stretch>
            <a:fillRect/>
          </a:stretch>
        </p:blipFill>
        <p:spPr>
          <a:xfrm>
            <a:off x="6806794" y="4667098"/>
            <a:ext cx="404165" cy="404165"/>
          </a:xfrm>
          <a:prstGeom prst="rect">
            <a:avLst/>
          </a:prstGeom>
        </p:spPr>
      </p:pic>
      <p:sp>
        <p:nvSpPr>
          <p:cNvPr id="30" name="Text 24"/>
          <p:cNvSpPr/>
          <p:nvPr/>
        </p:nvSpPr>
        <p:spPr>
          <a:xfrm>
            <a:off x="7626096" y="4526280"/>
            <a:ext cx="3877056" cy="274320"/>
          </a:xfrm>
          <a:prstGeom prst="rect">
            <a:avLst/>
          </a:prstGeom>
          <a:noFill/>
          <a:ln/>
        </p:spPr>
        <p:txBody>
          <a:bodyPr wrap="square" rtlCol="0" anchor="ctr"/>
          <a:lstStyle/>
          <a:p>
            <a:pPr indent="0" marL="0">
              <a:buNone/>
            </a:pPr>
            <a:r>
              <a:rPr lang="en-US" sz="1050" b="1" spc="100" kern="0" dirty="0">
                <a:solidFill>
                  <a:srgbClr val="1E8449"/>
                </a:solidFill>
                <a:latin typeface="Arial" pitchFamily="34" charset="0"/>
                <a:ea typeface="Arial" pitchFamily="34" charset="-122"/>
                <a:cs typeface="Arial" pitchFamily="34" charset="-120"/>
              </a:rPr>
              <a:t>Finalité ④</a:t>
            </a:r>
            <a:endParaRPr lang="en-US" sz="1050" dirty="0"/>
          </a:p>
        </p:txBody>
      </p:sp>
      <p:sp>
        <p:nvSpPr>
          <p:cNvPr id="31" name="Text 25"/>
          <p:cNvSpPr/>
          <p:nvPr/>
        </p:nvSpPr>
        <p:spPr>
          <a:xfrm>
            <a:off x="7626096" y="4782312"/>
            <a:ext cx="3877056" cy="41148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Continuité</a:t>
            </a:r>
            <a:endParaRPr lang="en-US" sz="1800" dirty="0"/>
          </a:p>
        </p:txBody>
      </p:sp>
      <p:sp>
        <p:nvSpPr>
          <p:cNvPr id="32" name="Text 26"/>
          <p:cNvSpPr/>
          <p:nvPr/>
        </p:nvSpPr>
        <p:spPr>
          <a:xfrm>
            <a:off x="6665976" y="5440680"/>
            <a:ext cx="4654296" cy="685800"/>
          </a:xfrm>
          <a:prstGeom prst="rect">
            <a:avLst/>
          </a:prstGeom>
          <a:noFill/>
          <a:ln/>
        </p:spPr>
        <p:txBody>
          <a:bodyPr wrap="square" rtlCol="0" anchor="t"/>
          <a:lstStyle/>
          <a:p>
            <a:pPr indent="0" marL="0">
              <a:lnSpc>
                <a:spcPct val="105000"/>
              </a:lnSpc>
              <a:buNone/>
            </a:pPr>
            <a:r>
              <a:rPr lang="en-US" sz="1200" dirty="0">
                <a:solidFill>
                  <a:srgbClr val="59657C"/>
                </a:solidFill>
                <a:latin typeface="Calibri" pitchFamily="34" charset="0"/>
                <a:ea typeface="Calibri" pitchFamily="34" charset="-122"/>
                <a:cs typeface="Calibri" pitchFamily="34" charset="-120"/>
              </a:rPr>
              <a:t>Faciliter la transmission du dossier à un nouvel associé ou collaborateur en cours de mandat.</a:t>
            </a:r>
            <a:endParaRPr lang="en-US" sz="1200" dirty="0"/>
          </a:p>
        </p:txBody>
      </p:sp>
      <p:sp>
        <p:nvSpPr>
          <p:cNvPr id="33" name="Text 27"/>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4" name="Text 28"/>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15 / 90</a:t>
            </a:r>
            <a:endParaRPr lang="en-US" sz="8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Contenu typique  ·  sections A → D</a:t>
            </a:r>
            <a:endParaRPr lang="en-US" sz="2700" dirty="0"/>
          </a:p>
        </p:txBody>
      </p:sp>
      <p:graphicFrame>
        <p:nvGraphicFramePr>
          <p:cNvPr id="17"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777240"/>
                <a:gridCol w="2103120"/>
                <a:gridCol w="5029200"/>
                <a:gridCol w="3182112"/>
              </a:tblGrid>
              <a:tr h="960120">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Sect.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Domaine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Contenu</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Spécificités algériennes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960120">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Juridique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Statuts &amp; modifications, PV d'AG (3 ex.), pactes, structure du capital, mandats sociaux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N° RC, immatriculation CNRC, publications BOAL</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960120">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B</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5EB8"/>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Économique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Activité, marchés, clients/fournisseurs, organisation, sites, organigramme, processus clés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Sites par wilaya, code activité NAA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960120">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C</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91DA"/>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Financière historique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États financiers SCF (3 ex.), balances détaillées, indicateurs clés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Format SCF (arrêté 26 juillet 2008)</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960120">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D</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1E8449"/>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Contrats clés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Contrats significatifs, baux, crédits, garanties, conventions réglementées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Documents AR/FR, exigences de traduction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16 / 90</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Contenu typique  ·  sections E → I</a:t>
            </a:r>
            <a:endParaRPr lang="en-US" sz="2700" dirty="0"/>
          </a:p>
        </p:txBody>
      </p:sp>
      <p:graphicFrame>
        <p:nvGraphicFramePr>
          <p:cNvPr id="18"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777240"/>
                <a:gridCol w="2286000"/>
                <a:gridCol w="4846320"/>
                <a:gridCol w="3182112"/>
              </a:tblGrid>
              <a:tr h="786384">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Sect.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Domaine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Contenu</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Spécificités algériennes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786384">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Fiscale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Régime fiscal, liasses, contentieux DGI, contrôles antérieurs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TAP, TVA, IBS, IRG, attestations DGI à jour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86384">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F</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5EB8"/>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Sociale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Effectifs, conventions collectives, contentieux prud'homaux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CNAS, CASNOS, attestations à jour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86384">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G</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91DA"/>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Bancaire &amp; financière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Banques, lignes de crédit, garanties données/reçues, cautions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Banque d'Algérie, opérations en devises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86384">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H</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1E8449"/>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Environnement &amp; technique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Autorisations, certifications, normes ISO, sinistres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Wali, ANDI, ministères de tutelle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86384">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I</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Synthèse risques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Cartographie des risques inhérents stables, points d'attention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1E8449"/>
                          </a:solidFill>
                          <a:latin typeface="Calibri" pitchFamily="34" charset="0"/>
                          <a:ea typeface="Calibri" pitchFamily="34" charset="-122"/>
                          <a:cs typeface="Calibri" pitchFamily="34" charset="-120"/>
                        </a:rPr>
                        <a:t>À actualiser annuellement avant l'intérim</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17 / 90</a:t>
            </a:r>
            <a:endParaRPr lang="en-US" sz="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ANCRAGE ALGÉRIEN</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500" b="1" dirty="0">
                <a:solidFill>
                  <a:srgbClr val="FFFFFF"/>
                </a:solidFill>
                <a:latin typeface="Arial" pitchFamily="34" charset="0"/>
                <a:ea typeface="Arial" pitchFamily="34" charset="-122"/>
                <a:cs typeface="Arial" pitchFamily="34" charset="-120"/>
              </a:rPr>
              <a:t>Identifiants &amp; affiliations à intégrer systématiquement</a:t>
            </a:r>
            <a:endParaRPr lang="en-US" sz="2500" dirty="0"/>
          </a:p>
        </p:txBody>
      </p:sp>
      <p:sp>
        <p:nvSpPr>
          <p:cNvPr id="5" name="Shape 3"/>
          <p:cNvSpPr/>
          <p:nvPr/>
        </p:nvSpPr>
        <p:spPr>
          <a:xfrm>
            <a:off x="548640" y="1783080"/>
            <a:ext cx="3453384" cy="1783080"/>
          </a:xfrm>
          <a:prstGeom prst="rect">
            <a:avLst/>
          </a:prstGeom>
          <a:solidFill>
            <a:srgbClr val="12274F"/>
          </a:solidFill>
          <a:ln/>
        </p:spPr>
      </p:sp>
      <p:sp>
        <p:nvSpPr>
          <p:cNvPr id="6" name="Shape 4"/>
          <p:cNvSpPr/>
          <p:nvPr/>
        </p:nvSpPr>
        <p:spPr>
          <a:xfrm>
            <a:off x="548640" y="1783080"/>
            <a:ext cx="3453384" cy="64008"/>
          </a:xfrm>
          <a:prstGeom prst="rect">
            <a:avLst/>
          </a:prstGeom>
          <a:solidFill>
            <a:srgbClr val="0091DA"/>
          </a:solidFill>
          <a:ln/>
        </p:spPr>
      </p:sp>
      <p:sp>
        <p:nvSpPr>
          <p:cNvPr id="7" name="Shape 5"/>
          <p:cNvSpPr/>
          <p:nvPr/>
        </p:nvSpPr>
        <p:spPr>
          <a:xfrm>
            <a:off x="822960" y="2039112"/>
            <a:ext cx="603504" cy="603504"/>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idCard_white.png"/>
          <p:cNvPicPr>
            <a:picLocks noChangeAspect="1"/>
          </p:cNvPicPr>
          <p:nvPr/>
        </p:nvPicPr>
        <p:blipFill>
          <a:blip r:embed="rId1"/>
          <a:stretch>
            <a:fillRect/>
          </a:stretch>
        </p:blipFill>
        <p:spPr>
          <a:xfrm>
            <a:off x="967801" y="2183953"/>
            <a:ext cx="313822" cy="313822"/>
          </a:xfrm>
          <a:prstGeom prst="rect">
            <a:avLst/>
          </a:prstGeom>
        </p:spPr>
      </p:pic>
      <p:sp>
        <p:nvSpPr>
          <p:cNvPr id="9" name="Text 6"/>
          <p:cNvSpPr/>
          <p:nvPr/>
        </p:nvSpPr>
        <p:spPr>
          <a:xfrm>
            <a:off x="1536192" y="207568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NIS</a:t>
            </a:r>
            <a:endParaRPr lang="en-US" sz="1500" dirty="0"/>
          </a:p>
        </p:txBody>
      </p:sp>
      <p:sp>
        <p:nvSpPr>
          <p:cNvPr id="10" name="Text 7"/>
          <p:cNvSpPr/>
          <p:nvPr/>
        </p:nvSpPr>
        <p:spPr>
          <a:xfrm>
            <a:off x="822960" y="274320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Numéro d'Identification Statistique — Office National des Statistiques.</a:t>
            </a:r>
            <a:endParaRPr lang="en-US" sz="1050" dirty="0"/>
          </a:p>
        </p:txBody>
      </p:sp>
      <p:sp>
        <p:nvSpPr>
          <p:cNvPr id="11" name="Shape 8"/>
          <p:cNvSpPr/>
          <p:nvPr/>
        </p:nvSpPr>
        <p:spPr>
          <a:xfrm>
            <a:off x="4367784" y="1783080"/>
            <a:ext cx="3453384" cy="1783080"/>
          </a:xfrm>
          <a:prstGeom prst="rect">
            <a:avLst/>
          </a:prstGeom>
          <a:solidFill>
            <a:srgbClr val="12274F"/>
          </a:solidFill>
          <a:ln/>
        </p:spPr>
      </p:sp>
      <p:sp>
        <p:nvSpPr>
          <p:cNvPr id="12" name="Shape 9"/>
          <p:cNvSpPr/>
          <p:nvPr/>
        </p:nvSpPr>
        <p:spPr>
          <a:xfrm>
            <a:off x="4367784" y="1783080"/>
            <a:ext cx="3453384" cy="64008"/>
          </a:xfrm>
          <a:prstGeom prst="rect">
            <a:avLst/>
          </a:prstGeom>
          <a:solidFill>
            <a:srgbClr val="005EB8"/>
          </a:solidFill>
          <a:ln/>
        </p:spPr>
      </p:sp>
      <p:sp>
        <p:nvSpPr>
          <p:cNvPr id="13" name="Shape 10"/>
          <p:cNvSpPr/>
          <p:nvPr/>
        </p:nvSpPr>
        <p:spPr>
          <a:xfrm>
            <a:off x="4642104" y="2039112"/>
            <a:ext cx="603504" cy="603504"/>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receipt_white.png"/>
          <p:cNvPicPr>
            <a:picLocks noChangeAspect="1"/>
          </p:cNvPicPr>
          <p:nvPr/>
        </p:nvPicPr>
        <p:blipFill>
          <a:blip r:embed="rId2"/>
          <a:stretch>
            <a:fillRect/>
          </a:stretch>
        </p:blipFill>
        <p:spPr>
          <a:xfrm>
            <a:off x="4786945" y="2183953"/>
            <a:ext cx="313822" cy="313822"/>
          </a:xfrm>
          <a:prstGeom prst="rect">
            <a:avLst/>
          </a:prstGeom>
        </p:spPr>
      </p:pic>
      <p:sp>
        <p:nvSpPr>
          <p:cNvPr id="15" name="Text 11"/>
          <p:cNvSpPr/>
          <p:nvPr/>
        </p:nvSpPr>
        <p:spPr>
          <a:xfrm>
            <a:off x="5355336" y="207568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NIF</a:t>
            </a:r>
            <a:endParaRPr lang="en-US" sz="1500" dirty="0"/>
          </a:p>
        </p:txBody>
      </p:sp>
      <p:sp>
        <p:nvSpPr>
          <p:cNvPr id="16" name="Text 12"/>
          <p:cNvSpPr/>
          <p:nvPr/>
        </p:nvSpPr>
        <p:spPr>
          <a:xfrm>
            <a:off x="4642104" y="274320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Numéro d'Identification Fiscale — indispensable pour toute opération avec la DGI.</a:t>
            </a:r>
            <a:endParaRPr lang="en-US" sz="1050" dirty="0"/>
          </a:p>
        </p:txBody>
      </p:sp>
      <p:sp>
        <p:nvSpPr>
          <p:cNvPr id="17" name="Shape 13"/>
          <p:cNvSpPr/>
          <p:nvPr/>
        </p:nvSpPr>
        <p:spPr>
          <a:xfrm>
            <a:off x="8186928" y="1783080"/>
            <a:ext cx="3453384" cy="1783080"/>
          </a:xfrm>
          <a:prstGeom prst="rect">
            <a:avLst/>
          </a:prstGeom>
          <a:solidFill>
            <a:srgbClr val="12274F"/>
          </a:solidFill>
          <a:ln/>
        </p:spPr>
      </p:sp>
      <p:sp>
        <p:nvSpPr>
          <p:cNvPr id="18" name="Shape 14"/>
          <p:cNvSpPr/>
          <p:nvPr/>
        </p:nvSpPr>
        <p:spPr>
          <a:xfrm>
            <a:off x="8186928" y="1783080"/>
            <a:ext cx="3453384" cy="64008"/>
          </a:xfrm>
          <a:prstGeom prst="rect">
            <a:avLst/>
          </a:prstGeom>
          <a:solidFill>
            <a:srgbClr val="1E8449"/>
          </a:solidFill>
          <a:ln/>
        </p:spPr>
      </p:sp>
      <p:sp>
        <p:nvSpPr>
          <p:cNvPr id="19" name="Shape 15"/>
          <p:cNvSpPr/>
          <p:nvPr/>
        </p:nvSpPr>
        <p:spPr>
          <a:xfrm>
            <a:off x="8461248" y="2039112"/>
            <a:ext cx="603504" cy="603504"/>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building_white.png"/>
          <p:cNvPicPr>
            <a:picLocks noChangeAspect="1"/>
          </p:cNvPicPr>
          <p:nvPr/>
        </p:nvPicPr>
        <p:blipFill>
          <a:blip r:embed="rId3"/>
          <a:stretch>
            <a:fillRect/>
          </a:stretch>
        </p:blipFill>
        <p:spPr>
          <a:xfrm>
            <a:off x="8606089" y="2183953"/>
            <a:ext cx="313822" cy="313822"/>
          </a:xfrm>
          <a:prstGeom prst="rect">
            <a:avLst/>
          </a:prstGeom>
        </p:spPr>
      </p:pic>
      <p:sp>
        <p:nvSpPr>
          <p:cNvPr id="21" name="Text 16"/>
          <p:cNvSpPr/>
          <p:nvPr/>
        </p:nvSpPr>
        <p:spPr>
          <a:xfrm>
            <a:off x="9174480" y="207568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RC / CNRC</a:t>
            </a:r>
            <a:endParaRPr lang="en-US" sz="1500" dirty="0"/>
          </a:p>
        </p:txBody>
      </p:sp>
      <p:sp>
        <p:nvSpPr>
          <p:cNvPr id="22" name="Text 17"/>
          <p:cNvSpPr/>
          <p:nvPr/>
        </p:nvSpPr>
        <p:spPr>
          <a:xfrm>
            <a:off x="8461248" y="274320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Registre du Commerce ; mise à jour des modifications (capital, gérance, objet, siège).</a:t>
            </a:r>
            <a:endParaRPr lang="en-US" sz="1050" dirty="0"/>
          </a:p>
        </p:txBody>
      </p:sp>
      <p:sp>
        <p:nvSpPr>
          <p:cNvPr id="23" name="Shape 18"/>
          <p:cNvSpPr/>
          <p:nvPr/>
        </p:nvSpPr>
        <p:spPr>
          <a:xfrm>
            <a:off x="548640" y="3886200"/>
            <a:ext cx="3453384" cy="1783080"/>
          </a:xfrm>
          <a:prstGeom prst="rect">
            <a:avLst/>
          </a:prstGeom>
          <a:solidFill>
            <a:srgbClr val="12274F"/>
          </a:solidFill>
          <a:ln/>
        </p:spPr>
      </p:sp>
      <p:sp>
        <p:nvSpPr>
          <p:cNvPr id="24" name="Shape 19"/>
          <p:cNvSpPr/>
          <p:nvPr/>
        </p:nvSpPr>
        <p:spPr>
          <a:xfrm>
            <a:off x="548640" y="3886200"/>
            <a:ext cx="3453384" cy="64008"/>
          </a:xfrm>
          <a:prstGeom prst="rect">
            <a:avLst/>
          </a:prstGeom>
          <a:solidFill>
            <a:srgbClr val="0091DA"/>
          </a:solidFill>
          <a:ln/>
        </p:spPr>
      </p:sp>
      <p:sp>
        <p:nvSpPr>
          <p:cNvPr id="25" name="Shape 20"/>
          <p:cNvSpPr/>
          <p:nvPr/>
        </p:nvSpPr>
        <p:spPr>
          <a:xfrm>
            <a:off x="822960" y="4142232"/>
            <a:ext cx="603504" cy="603504"/>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6" name="Image 3" descr="/home/claude/cac_deck/assets/icons/users_white.png"/>
          <p:cNvPicPr>
            <a:picLocks noChangeAspect="1"/>
          </p:cNvPicPr>
          <p:nvPr/>
        </p:nvPicPr>
        <p:blipFill>
          <a:blip r:embed="rId4"/>
          <a:stretch>
            <a:fillRect/>
          </a:stretch>
        </p:blipFill>
        <p:spPr>
          <a:xfrm>
            <a:off x="967801" y="4287073"/>
            <a:ext cx="313822" cy="313822"/>
          </a:xfrm>
          <a:prstGeom prst="rect">
            <a:avLst/>
          </a:prstGeom>
        </p:spPr>
      </p:pic>
      <p:sp>
        <p:nvSpPr>
          <p:cNvPr id="27" name="Text 21"/>
          <p:cNvSpPr/>
          <p:nvPr/>
        </p:nvSpPr>
        <p:spPr>
          <a:xfrm>
            <a:off x="1536192" y="417880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CNAS / CASNOS</a:t>
            </a:r>
            <a:endParaRPr lang="en-US" sz="1500" dirty="0"/>
          </a:p>
        </p:txBody>
      </p:sp>
      <p:sp>
        <p:nvSpPr>
          <p:cNvPr id="28" name="Text 22"/>
          <p:cNvSpPr/>
          <p:nvPr/>
        </p:nvSpPr>
        <p:spPr>
          <a:xfrm>
            <a:off x="822960" y="484632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Affiliations sociales : salariés (CNAS) et non-salariés/dirigeants (CASNOS).</a:t>
            </a:r>
            <a:endParaRPr lang="en-US" sz="1050" dirty="0"/>
          </a:p>
        </p:txBody>
      </p:sp>
      <p:sp>
        <p:nvSpPr>
          <p:cNvPr id="29" name="Shape 23"/>
          <p:cNvSpPr/>
          <p:nvPr/>
        </p:nvSpPr>
        <p:spPr>
          <a:xfrm>
            <a:off x="4367784" y="3886200"/>
            <a:ext cx="3453384" cy="1783080"/>
          </a:xfrm>
          <a:prstGeom prst="rect">
            <a:avLst/>
          </a:prstGeom>
          <a:solidFill>
            <a:srgbClr val="12274F"/>
          </a:solidFill>
          <a:ln/>
        </p:spPr>
      </p:sp>
      <p:sp>
        <p:nvSpPr>
          <p:cNvPr id="30" name="Shape 24"/>
          <p:cNvSpPr/>
          <p:nvPr/>
        </p:nvSpPr>
        <p:spPr>
          <a:xfrm>
            <a:off x="4367784" y="3886200"/>
            <a:ext cx="3453384" cy="64008"/>
          </a:xfrm>
          <a:prstGeom prst="rect">
            <a:avLst/>
          </a:prstGeom>
          <a:solidFill>
            <a:srgbClr val="005EB8"/>
          </a:solidFill>
          <a:ln/>
        </p:spPr>
      </p:sp>
      <p:sp>
        <p:nvSpPr>
          <p:cNvPr id="31" name="Shape 25"/>
          <p:cNvSpPr/>
          <p:nvPr/>
        </p:nvSpPr>
        <p:spPr>
          <a:xfrm>
            <a:off x="4642104" y="4142232"/>
            <a:ext cx="603504" cy="603504"/>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32" name="Image 4" descr="/home/claude/cac_deck/assets/icons/globe_white.png"/>
          <p:cNvPicPr>
            <a:picLocks noChangeAspect="1"/>
          </p:cNvPicPr>
          <p:nvPr/>
        </p:nvPicPr>
        <p:blipFill>
          <a:blip r:embed="rId5"/>
          <a:stretch>
            <a:fillRect/>
          </a:stretch>
        </p:blipFill>
        <p:spPr>
          <a:xfrm>
            <a:off x="4786945" y="4287073"/>
            <a:ext cx="313822" cy="313822"/>
          </a:xfrm>
          <a:prstGeom prst="rect">
            <a:avLst/>
          </a:prstGeom>
        </p:spPr>
      </p:pic>
      <p:sp>
        <p:nvSpPr>
          <p:cNvPr id="33" name="Text 26"/>
          <p:cNvSpPr/>
          <p:nvPr/>
        </p:nvSpPr>
        <p:spPr>
          <a:xfrm>
            <a:off x="5355336" y="417880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Carte opérateur économique</a:t>
            </a:r>
            <a:endParaRPr lang="en-US" sz="1500" dirty="0"/>
          </a:p>
        </p:txBody>
      </p:sp>
      <p:sp>
        <p:nvSpPr>
          <p:cNvPr id="34" name="Text 27"/>
          <p:cNvSpPr/>
          <p:nvPr/>
        </p:nvSpPr>
        <p:spPr>
          <a:xfrm>
            <a:off x="4642104" y="484632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Entités d'importation : à conserver et tenir à jour.</a:t>
            </a:r>
            <a:endParaRPr lang="en-US" sz="1050" dirty="0"/>
          </a:p>
        </p:txBody>
      </p:sp>
      <p:sp>
        <p:nvSpPr>
          <p:cNvPr id="35" name="Shape 28"/>
          <p:cNvSpPr/>
          <p:nvPr/>
        </p:nvSpPr>
        <p:spPr>
          <a:xfrm>
            <a:off x="8186928" y="3886200"/>
            <a:ext cx="3453384" cy="1783080"/>
          </a:xfrm>
          <a:prstGeom prst="rect">
            <a:avLst/>
          </a:prstGeom>
          <a:solidFill>
            <a:srgbClr val="12274F"/>
          </a:solidFill>
          <a:ln/>
        </p:spPr>
      </p:sp>
      <p:sp>
        <p:nvSpPr>
          <p:cNvPr id="36" name="Shape 29"/>
          <p:cNvSpPr/>
          <p:nvPr/>
        </p:nvSpPr>
        <p:spPr>
          <a:xfrm>
            <a:off x="8186928" y="3886200"/>
            <a:ext cx="3453384" cy="64008"/>
          </a:xfrm>
          <a:prstGeom prst="rect">
            <a:avLst/>
          </a:prstGeom>
          <a:solidFill>
            <a:srgbClr val="1E8449"/>
          </a:solidFill>
          <a:ln/>
        </p:spPr>
      </p:sp>
      <p:sp>
        <p:nvSpPr>
          <p:cNvPr id="37" name="Shape 30"/>
          <p:cNvSpPr/>
          <p:nvPr/>
        </p:nvSpPr>
        <p:spPr>
          <a:xfrm>
            <a:off x="8461248" y="4142232"/>
            <a:ext cx="603504" cy="603504"/>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8" name="Image 5" descr="/home/claude/cac_deck/assets/icons/gavel_white.png"/>
          <p:cNvPicPr>
            <a:picLocks noChangeAspect="1"/>
          </p:cNvPicPr>
          <p:nvPr/>
        </p:nvPicPr>
        <p:blipFill>
          <a:blip r:embed="rId6"/>
          <a:stretch>
            <a:fillRect/>
          </a:stretch>
        </p:blipFill>
        <p:spPr>
          <a:xfrm>
            <a:off x="8606089" y="4287073"/>
            <a:ext cx="313822" cy="313822"/>
          </a:xfrm>
          <a:prstGeom prst="rect">
            <a:avLst/>
          </a:prstGeom>
        </p:spPr>
      </p:pic>
      <p:sp>
        <p:nvSpPr>
          <p:cNvPr id="39" name="Text 31"/>
          <p:cNvSpPr/>
          <p:nvPr/>
        </p:nvSpPr>
        <p:spPr>
          <a:xfrm>
            <a:off x="9174480" y="4178808"/>
            <a:ext cx="2356104" cy="5486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Autorisations spécifiques</a:t>
            </a:r>
            <a:endParaRPr lang="en-US" sz="1500" dirty="0"/>
          </a:p>
        </p:txBody>
      </p:sp>
      <p:sp>
        <p:nvSpPr>
          <p:cNvPr id="40" name="Text 32"/>
          <p:cNvSpPr/>
          <p:nvPr/>
        </p:nvSpPr>
        <p:spPr>
          <a:xfrm>
            <a:off x="8461248" y="4846320"/>
            <a:ext cx="2950464" cy="731520"/>
          </a:xfrm>
          <a:prstGeom prst="rect">
            <a:avLst/>
          </a:prstGeom>
          <a:noFill/>
          <a:ln/>
        </p:spPr>
        <p:txBody>
          <a:bodyPr wrap="square" rtlCol="0" anchor="t"/>
          <a:lstStyle/>
          <a:p>
            <a:pPr indent="0" marL="0">
              <a:lnSpc>
                <a:spcPct val="104000"/>
              </a:lnSpc>
              <a:buNone/>
            </a:pPr>
            <a:r>
              <a:rPr lang="en-US" sz="1050" dirty="0">
                <a:solidFill>
                  <a:srgbClr val="B9C7E0"/>
                </a:solidFill>
                <a:latin typeface="Calibri" pitchFamily="34" charset="0"/>
                <a:ea typeface="Calibri" pitchFamily="34" charset="-122"/>
                <a:cs typeface="Calibri" pitchFamily="34" charset="-120"/>
              </a:rPr>
              <a:t>ANDI, ministère de tutelle, Banque d'Algérie (changes), selon l'activité.</a:t>
            </a:r>
            <a:endParaRPr lang="en-US" sz="1050" dirty="0"/>
          </a:p>
        </p:txBody>
      </p:sp>
      <p:sp>
        <p:nvSpPr>
          <p:cNvPr id="41" name="Text 3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18 / 90</a:t>
            </a:r>
            <a:endParaRPr lang="en-US" sz="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Mise à jour : périodicité · responsabilité · traçabilité</a:t>
            </a:r>
            <a:endParaRPr lang="en-US" sz="2700" dirty="0"/>
          </a:p>
        </p:txBody>
      </p:sp>
      <p:sp>
        <p:nvSpPr>
          <p:cNvPr id="5" name="Text 3"/>
          <p:cNvSpPr/>
          <p:nvPr/>
        </p:nvSpPr>
        <p:spPr>
          <a:xfrm>
            <a:off x="548640" y="1463040"/>
            <a:ext cx="11091672" cy="365760"/>
          </a:xfrm>
          <a:prstGeom prst="rect">
            <a:avLst/>
          </a:prstGeom>
          <a:noFill/>
          <a:ln/>
        </p:spPr>
        <p:txBody>
          <a:bodyPr wrap="square" rtlCol="0" anchor="ctr"/>
          <a:lstStyle/>
          <a:p>
            <a:pPr indent="0" marL="0">
              <a:buNone/>
            </a:pPr>
            <a:r>
              <a:rPr lang="en-US" sz="1250" i="1" dirty="0">
                <a:solidFill>
                  <a:srgbClr val="59657C"/>
                </a:solidFill>
                <a:latin typeface="Calibri" pitchFamily="34" charset="0"/>
                <a:ea typeface="Calibri" pitchFamily="34" charset="-122"/>
                <a:cs typeface="Calibri" pitchFamily="34" charset="-120"/>
              </a:rPr>
              <a:t>Un dossier permanent sans dispositif de mise à jour perd sa valeur probante et devient un facteur de risque.</a:t>
            </a:r>
            <a:endParaRPr lang="en-US" sz="1250" dirty="0"/>
          </a:p>
        </p:txBody>
      </p:sp>
      <p:graphicFrame>
        <p:nvGraphicFramePr>
          <p:cNvPr id="20" name="Table 0"/>
          <p:cNvGraphicFramePr>
            <a:graphicFrameLocks noGrp="1"/>
          </p:cNvGraphicFramePr>
          <p:nvPr>
            <p:extLst>
              <p:ext uri="{D42A27DB-BD31-4B8C-83A1-F6EECF244321}">
                <p14:modId xmlns:p14="http://schemas.microsoft.com/office/powerpoint/2010/main" val="1579011935"/>
              </p:ext>
            </p:extLst>
          </p:nvPr>
        </p:nvGraphicFramePr>
        <p:xfrm>
          <a:off x="548640" y="1965960"/>
          <a:ext cx="11091672" cy="914400"/>
        </p:xfrm>
        <a:graphic>
          <a:graphicData uri="http://schemas.openxmlformats.org/drawingml/2006/table">
            <a:tbl>
              <a:tblPr/>
              <a:tblGrid>
                <a:gridCol w="2743200"/>
                <a:gridCol w="2743200"/>
                <a:gridCol w="2560320"/>
                <a:gridCol w="3044952"/>
              </a:tblGrid>
              <a:tr h="612648">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Élément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Périodicité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Responsable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Trace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Statuts &amp; extrait RC</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À chaque modif. + revue annuelle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Chef de mission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Note de mise à jour datée et visée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États financiers historiques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Annuelle (post-clôture N-1)</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Assistant senior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Insertion + index actualisé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PV d'assemblées générales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Annuelle (post-AGO)</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Chef de mission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Liste à jour, copies certifiées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Situation fiscale &amp; contentieux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Annuelle + à chaque notification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Chef de mission / expert fiscal</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Note de suivi des contentieux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Affiliations sociales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Annuelle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Assistant</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Attestations CNAS / CASNOS de l'année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126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Synthèse risques permanents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1A2238"/>
                          </a:solidFill>
                          <a:latin typeface="Calibri" pitchFamily="34" charset="0"/>
                          <a:ea typeface="Calibri" pitchFamily="34" charset="-122"/>
                          <a:cs typeface="Calibri" pitchFamily="34" charset="-120"/>
                        </a:rPr>
                        <a:t>Annuelle, avant l'intérim</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Associé signataire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Note de revue annuelle signée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7" name="Text 4"/>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8" name="Text 5"/>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19 / 90</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CADRE INSTITUTIONNEL</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Une journée au cœur de la pratique professionnelle</a:t>
            </a:r>
            <a:endParaRPr lang="en-US" sz="2700" dirty="0"/>
          </a:p>
        </p:txBody>
      </p:sp>
      <p:sp>
        <p:nvSpPr>
          <p:cNvPr id="5" name="Text 3"/>
          <p:cNvSpPr/>
          <p:nvPr/>
        </p:nvSpPr>
        <p:spPr>
          <a:xfrm>
            <a:off x="548640" y="1691640"/>
            <a:ext cx="6400800" cy="1371600"/>
          </a:xfrm>
          <a:prstGeom prst="rect">
            <a:avLst/>
          </a:prstGeom>
          <a:noFill/>
          <a:ln/>
        </p:spPr>
        <p:txBody>
          <a:bodyPr wrap="square" rtlCol="0" anchor="t"/>
          <a:lstStyle/>
          <a:p>
            <a:pPr indent="0" marL="0">
              <a:lnSpc>
                <a:spcPct val="112000"/>
              </a:lnSpc>
              <a:buNone/>
            </a:pPr>
            <a:r>
              <a:rPr lang="en-US" sz="1350" dirty="0">
                <a:solidFill>
                  <a:srgbClr val="1A2238"/>
                </a:solidFill>
                <a:latin typeface="Calibri" pitchFamily="34" charset="0"/>
                <a:ea typeface="Calibri" pitchFamily="34" charset="-122"/>
                <a:cs typeface="Calibri" pitchFamily="34" charset="-120"/>
              </a:rPr>
              <a:t>La deuxième journée prolonge l'acceptation du mandat (Jour 1) vers la phase opérationnelle de la mission. Elle outille le commissaire aux comptes pour produire une documentation probante, conforme aux Normes Algériennes d'Audit et défendable devant le contrôle qualité de la CNCC.</a:t>
            </a:r>
            <a:endParaRPr lang="en-US" sz="1350" dirty="0"/>
          </a:p>
        </p:txBody>
      </p:sp>
      <p:sp>
        <p:nvSpPr>
          <p:cNvPr id="6" name="Shape 4"/>
          <p:cNvSpPr/>
          <p:nvPr/>
        </p:nvSpPr>
        <p:spPr>
          <a:xfrm>
            <a:off x="548640" y="3246120"/>
            <a:ext cx="6400800" cy="658368"/>
          </a:xfrm>
          <a:prstGeom prst="rect">
            <a:avLst/>
          </a:prstGeom>
          <a:solidFill>
            <a:srgbClr val="F3F6FB"/>
          </a:solidFill>
          <a:ln w="9525">
            <a:solidFill>
              <a:srgbClr val="DCE3EF"/>
            </a:solidFill>
            <a:prstDash val="solid"/>
          </a:ln>
        </p:spPr>
      </p:sp>
      <p:sp>
        <p:nvSpPr>
          <p:cNvPr id="7" name="Shape 5"/>
          <p:cNvSpPr/>
          <p:nvPr/>
        </p:nvSpPr>
        <p:spPr>
          <a:xfrm>
            <a:off x="694944" y="3374136"/>
            <a:ext cx="402336" cy="402336"/>
          </a:xfrm>
          <a:prstGeom prst="roundRect">
            <a:avLst>
              <a:gd name="adj" fmla="val 13636"/>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fileContract_white.png"/>
          <p:cNvPicPr>
            <a:picLocks noChangeAspect="1"/>
          </p:cNvPicPr>
          <p:nvPr/>
        </p:nvPicPr>
        <p:blipFill>
          <a:blip r:embed="rId1"/>
          <a:stretch>
            <a:fillRect/>
          </a:stretch>
        </p:blipFill>
        <p:spPr>
          <a:xfrm>
            <a:off x="787481" y="3466673"/>
            <a:ext cx="217261" cy="217261"/>
          </a:xfrm>
          <a:prstGeom prst="rect">
            <a:avLst/>
          </a:prstGeom>
        </p:spPr>
      </p:pic>
      <p:sp>
        <p:nvSpPr>
          <p:cNvPr id="9" name="Text 6"/>
          <p:cNvSpPr/>
          <p:nvPr/>
        </p:nvSpPr>
        <p:spPr>
          <a:xfrm>
            <a:off x="1261872" y="3291840"/>
            <a:ext cx="1463040" cy="566928"/>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NAA 230</a:t>
            </a:r>
            <a:endParaRPr lang="en-US" sz="1500" dirty="0"/>
          </a:p>
        </p:txBody>
      </p:sp>
      <p:sp>
        <p:nvSpPr>
          <p:cNvPr id="10" name="Text 7"/>
          <p:cNvSpPr/>
          <p:nvPr/>
        </p:nvSpPr>
        <p:spPr>
          <a:xfrm>
            <a:off x="2651760" y="3291840"/>
            <a:ext cx="4160520" cy="566928"/>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Documentation d'audit</a:t>
            </a:r>
            <a:endParaRPr lang="en-US" sz="1250" dirty="0"/>
          </a:p>
        </p:txBody>
      </p:sp>
      <p:sp>
        <p:nvSpPr>
          <p:cNvPr id="11" name="Shape 8"/>
          <p:cNvSpPr/>
          <p:nvPr/>
        </p:nvSpPr>
        <p:spPr>
          <a:xfrm>
            <a:off x="548640" y="4014216"/>
            <a:ext cx="6400800" cy="658368"/>
          </a:xfrm>
          <a:prstGeom prst="rect">
            <a:avLst/>
          </a:prstGeom>
          <a:solidFill>
            <a:srgbClr val="F3F6FB"/>
          </a:solidFill>
          <a:ln w="9525">
            <a:solidFill>
              <a:srgbClr val="DCE3EF"/>
            </a:solidFill>
            <a:prstDash val="solid"/>
          </a:ln>
        </p:spPr>
      </p:sp>
      <p:sp>
        <p:nvSpPr>
          <p:cNvPr id="12" name="Shape 9"/>
          <p:cNvSpPr/>
          <p:nvPr/>
        </p:nvSpPr>
        <p:spPr>
          <a:xfrm>
            <a:off x="694944" y="4142232"/>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users_white.png"/>
          <p:cNvPicPr>
            <a:picLocks noChangeAspect="1"/>
          </p:cNvPicPr>
          <p:nvPr/>
        </p:nvPicPr>
        <p:blipFill>
          <a:blip r:embed="rId2"/>
          <a:stretch>
            <a:fillRect/>
          </a:stretch>
        </p:blipFill>
        <p:spPr>
          <a:xfrm>
            <a:off x="787481" y="4234769"/>
            <a:ext cx="217261" cy="217261"/>
          </a:xfrm>
          <a:prstGeom prst="rect">
            <a:avLst/>
          </a:prstGeom>
        </p:spPr>
      </p:pic>
      <p:sp>
        <p:nvSpPr>
          <p:cNvPr id="14" name="Text 10"/>
          <p:cNvSpPr/>
          <p:nvPr/>
        </p:nvSpPr>
        <p:spPr>
          <a:xfrm>
            <a:off x="1261872" y="4059936"/>
            <a:ext cx="1463040" cy="566928"/>
          </a:xfrm>
          <a:prstGeom prst="rect">
            <a:avLst/>
          </a:prstGeom>
          <a:noFill/>
          <a:ln/>
        </p:spPr>
        <p:txBody>
          <a:bodyPr wrap="square" rtlCol="0" anchor="ctr"/>
          <a:lstStyle/>
          <a:p>
            <a:pPr indent="0" marL="0">
              <a:buNone/>
            </a:pPr>
            <a:r>
              <a:rPr lang="en-US" sz="1500" b="1" dirty="0">
                <a:solidFill>
                  <a:srgbClr val="005EB8"/>
                </a:solidFill>
                <a:latin typeface="Arial" pitchFamily="34" charset="0"/>
                <a:ea typeface="Arial" pitchFamily="34" charset="-122"/>
                <a:cs typeface="Arial" pitchFamily="34" charset="-120"/>
              </a:rPr>
              <a:t>NAA 260</a:t>
            </a:r>
            <a:endParaRPr lang="en-US" sz="1500" dirty="0"/>
          </a:p>
        </p:txBody>
      </p:sp>
      <p:sp>
        <p:nvSpPr>
          <p:cNvPr id="15" name="Text 11"/>
          <p:cNvSpPr/>
          <p:nvPr/>
        </p:nvSpPr>
        <p:spPr>
          <a:xfrm>
            <a:off x="2651760" y="4059936"/>
            <a:ext cx="4160520" cy="566928"/>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Communication avec la gouvernance</a:t>
            </a:r>
            <a:endParaRPr lang="en-US" sz="1250" dirty="0"/>
          </a:p>
        </p:txBody>
      </p:sp>
      <p:sp>
        <p:nvSpPr>
          <p:cNvPr id="16" name="Shape 12"/>
          <p:cNvSpPr/>
          <p:nvPr/>
        </p:nvSpPr>
        <p:spPr>
          <a:xfrm>
            <a:off x="548640" y="4782312"/>
            <a:ext cx="6400800" cy="658368"/>
          </a:xfrm>
          <a:prstGeom prst="rect">
            <a:avLst/>
          </a:prstGeom>
          <a:solidFill>
            <a:srgbClr val="F3F6FB"/>
          </a:solidFill>
          <a:ln w="9525">
            <a:solidFill>
              <a:srgbClr val="DCE3EF"/>
            </a:solidFill>
            <a:prstDash val="solid"/>
          </a:ln>
        </p:spPr>
      </p:sp>
      <p:sp>
        <p:nvSpPr>
          <p:cNvPr id="17" name="Shape 13"/>
          <p:cNvSpPr/>
          <p:nvPr/>
        </p:nvSpPr>
        <p:spPr>
          <a:xfrm>
            <a:off x="694944" y="4910328"/>
            <a:ext cx="402336" cy="402336"/>
          </a:xfrm>
          <a:prstGeom prst="roundRect">
            <a:avLst>
              <a:gd name="adj" fmla="val 13636"/>
            </a:avLst>
          </a:prstGeom>
          <a:solidFill>
            <a:srgbClr val="0091DA"/>
          </a:solidFill>
          <a:ln/>
          <a:effectLst>
            <a:outerShdw sx="100000" sy="100000" kx="0" ky="0" algn="bl" rotWithShape="0" blurRad="63500" dist="25400" dir="5400000">
              <a:srgbClr val="AAB6CC">
                <a:alpha val="18000"/>
              </a:srgbClr>
            </a:outerShdw>
          </a:effectLst>
        </p:spPr>
      </p:sp>
      <p:pic>
        <p:nvPicPr>
          <p:cNvPr id="18" name="Image 2" descr="/home/claude/cac_deck/assets/icons/shield_white.png"/>
          <p:cNvPicPr>
            <a:picLocks noChangeAspect="1"/>
          </p:cNvPicPr>
          <p:nvPr/>
        </p:nvPicPr>
        <p:blipFill>
          <a:blip r:embed="rId3"/>
          <a:stretch>
            <a:fillRect/>
          </a:stretch>
        </p:blipFill>
        <p:spPr>
          <a:xfrm>
            <a:off x="787481" y="5002865"/>
            <a:ext cx="217261" cy="217261"/>
          </a:xfrm>
          <a:prstGeom prst="rect">
            <a:avLst/>
          </a:prstGeom>
        </p:spPr>
      </p:pic>
      <p:sp>
        <p:nvSpPr>
          <p:cNvPr id="19" name="Text 14"/>
          <p:cNvSpPr/>
          <p:nvPr/>
        </p:nvSpPr>
        <p:spPr>
          <a:xfrm>
            <a:off x="1261872" y="4828032"/>
            <a:ext cx="1463040" cy="566928"/>
          </a:xfrm>
          <a:prstGeom prst="rect">
            <a:avLst/>
          </a:prstGeom>
          <a:noFill/>
          <a:ln/>
        </p:spPr>
        <p:txBody>
          <a:bodyPr wrap="square" rtlCol="0" anchor="ctr"/>
          <a:lstStyle/>
          <a:p>
            <a:pPr indent="0" marL="0">
              <a:buNone/>
            </a:pPr>
            <a:r>
              <a:rPr lang="en-US" sz="1500" b="1" dirty="0">
                <a:solidFill>
                  <a:srgbClr val="0091DA"/>
                </a:solidFill>
                <a:latin typeface="Arial" pitchFamily="34" charset="0"/>
                <a:ea typeface="Arial" pitchFamily="34" charset="-122"/>
                <a:cs typeface="Arial" pitchFamily="34" charset="-120"/>
              </a:rPr>
              <a:t>NAA 265</a:t>
            </a:r>
            <a:endParaRPr lang="en-US" sz="1500" dirty="0"/>
          </a:p>
        </p:txBody>
      </p:sp>
      <p:sp>
        <p:nvSpPr>
          <p:cNvPr id="20" name="Text 15"/>
          <p:cNvSpPr/>
          <p:nvPr/>
        </p:nvSpPr>
        <p:spPr>
          <a:xfrm>
            <a:off x="2651760" y="4828032"/>
            <a:ext cx="4160520" cy="566928"/>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Faiblesses du contrôle interne</a:t>
            </a:r>
            <a:endParaRPr lang="en-US" sz="1250" dirty="0"/>
          </a:p>
        </p:txBody>
      </p:sp>
      <p:sp>
        <p:nvSpPr>
          <p:cNvPr id="21" name="Shape 16"/>
          <p:cNvSpPr/>
          <p:nvPr/>
        </p:nvSpPr>
        <p:spPr>
          <a:xfrm>
            <a:off x="548640" y="5550408"/>
            <a:ext cx="6400800" cy="658368"/>
          </a:xfrm>
          <a:prstGeom prst="rect">
            <a:avLst/>
          </a:prstGeom>
          <a:solidFill>
            <a:srgbClr val="F3F6FB"/>
          </a:solidFill>
          <a:ln w="9525">
            <a:solidFill>
              <a:srgbClr val="DCE3EF"/>
            </a:solidFill>
            <a:prstDash val="solid"/>
          </a:ln>
        </p:spPr>
      </p:sp>
      <p:sp>
        <p:nvSpPr>
          <p:cNvPr id="22" name="Shape 17"/>
          <p:cNvSpPr/>
          <p:nvPr/>
        </p:nvSpPr>
        <p:spPr>
          <a:xfrm>
            <a:off x="694944" y="5678424"/>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23" name="Image 3" descr="/home/claude/cac_deck/assets/icons/compass_white.png"/>
          <p:cNvPicPr>
            <a:picLocks noChangeAspect="1"/>
          </p:cNvPicPr>
          <p:nvPr/>
        </p:nvPicPr>
        <p:blipFill>
          <a:blip r:embed="rId4"/>
          <a:stretch>
            <a:fillRect/>
          </a:stretch>
        </p:blipFill>
        <p:spPr>
          <a:xfrm>
            <a:off x="787481" y="5770961"/>
            <a:ext cx="217261" cy="217261"/>
          </a:xfrm>
          <a:prstGeom prst="rect">
            <a:avLst/>
          </a:prstGeom>
        </p:spPr>
      </p:pic>
      <p:sp>
        <p:nvSpPr>
          <p:cNvPr id="24" name="Text 18"/>
          <p:cNvSpPr/>
          <p:nvPr/>
        </p:nvSpPr>
        <p:spPr>
          <a:xfrm>
            <a:off x="1261872" y="5596128"/>
            <a:ext cx="1463040" cy="566928"/>
          </a:xfrm>
          <a:prstGeom prst="rect">
            <a:avLst/>
          </a:prstGeom>
          <a:noFill/>
          <a:ln/>
        </p:spPr>
        <p:txBody>
          <a:bodyPr wrap="square" rtlCol="0" anchor="ctr"/>
          <a:lstStyle/>
          <a:p>
            <a:pPr indent="0" marL="0">
              <a:buNone/>
            </a:pPr>
            <a:r>
              <a:rPr lang="en-US" sz="1500" b="1" dirty="0">
                <a:solidFill>
                  <a:srgbClr val="1E8449"/>
                </a:solidFill>
                <a:latin typeface="Arial" pitchFamily="34" charset="0"/>
                <a:ea typeface="Arial" pitchFamily="34" charset="-122"/>
                <a:cs typeface="Arial" pitchFamily="34" charset="-120"/>
              </a:rPr>
              <a:t>NAA 300</a:t>
            </a:r>
            <a:endParaRPr lang="en-US" sz="1500" dirty="0"/>
          </a:p>
        </p:txBody>
      </p:sp>
      <p:sp>
        <p:nvSpPr>
          <p:cNvPr id="25" name="Text 19"/>
          <p:cNvSpPr/>
          <p:nvPr/>
        </p:nvSpPr>
        <p:spPr>
          <a:xfrm>
            <a:off x="2651760" y="5596128"/>
            <a:ext cx="4160520" cy="566928"/>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Planification de l'audit</a:t>
            </a:r>
            <a:endParaRPr lang="en-US" sz="1250" dirty="0"/>
          </a:p>
        </p:txBody>
      </p:sp>
      <p:sp>
        <p:nvSpPr>
          <p:cNvPr id="26" name="Shape 20"/>
          <p:cNvSpPr/>
          <p:nvPr/>
        </p:nvSpPr>
        <p:spPr>
          <a:xfrm>
            <a:off x="7315200" y="1691640"/>
            <a:ext cx="4325112" cy="4526280"/>
          </a:xfrm>
          <a:prstGeom prst="rect">
            <a:avLst/>
          </a:prstGeom>
          <a:solidFill>
            <a:srgbClr val="0A1F44"/>
          </a:solidFill>
          <a:ln/>
        </p:spPr>
      </p:sp>
      <p:sp>
        <p:nvSpPr>
          <p:cNvPr id="27" name="Shape 21"/>
          <p:cNvSpPr/>
          <p:nvPr/>
        </p:nvSpPr>
        <p:spPr>
          <a:xfrm>
            <a:off x="7315200" y="1691640"/>
            <a:ext cx="109728" cy="4526280"/>
          </a:xfrm>
          <a:prstGeom prst="rect">
            <a:avLst/>
          </a:prstGeom>
          <a:solidFill>
            <a:srgbClr val="1E8449"/>
          </a:solidFill>
          <a:ln/>
        </p:spPr>
      </p:sp>
      <p:sp>
        <p:nvSpPr>
          <p:cNvPr id="28" name="Text 22"/>
          <p:cNvSpPr/>
          <p:nvPr/>
        </p:nvSpPr>
        <p:spPr>
          <a:xfrm>
            <a:off x="7726680" y="1920240"/>
            <a:ext cx="3840480" cy="320040"/>
          </a:xfrm>
          <a:prstGeom prst="rect">
            <a:avLst/>
          </a:prstGeom>
          <a:noFill/>
          <a:ln/>
        </p:spPr>
        <p:txBody>
          <a:bodyPr wrap="square" rtlCol="0" anchor="ctr"/>
          <a:lstStyle/>
          <a:p>
            <a:pPr indent="0" marL="0">
              <a:buNone/>
            </a:pPr>
            <a:r>
              <a:rPr lang="en-US" sz="1200" b="1" spc="200" kern="0" dirty="0">
                <a:solidFill>
                  <a:srgbClr val="0091DA"/>
                </a:solidFill>
                <a:latin typeface="Arial" pitchFamily="34" charset="0"/>
                <a:ea typeface="Arial" pitchFamily="34" charset="-122"/>
                <a:cs typeface="Arial" pitchFamily="34" charset="-120"/>
              </a:rPr>
              <a:t>ANCRAGE ALGÉRIEN</a:t>
            </a:r>
            <a:endParaRPr lang="en-US" sz="1200" dirty="0"/>
          </a:p>
        </p:txBody>
      </p:sp>
      <p:sp>
        <p:nvSpPr>
          <p:cNvPr id="29" name="Text 23"/>
          <p:cNvSpPr/>
          <p:nvPr/>
        </p:nvSpPr>
        <p:spPr>
          <a:xfrm>
            <a:off x="7726680" y="2395728"/>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Loi 10-01</a:t>
            </a:r>
            <a:endParaRPr lang="en-US" sz="1250" dirty="0"/>
          </a:p>
        </p:txBody>
      </p:sp>
      <p:sp>
        <p:nvSpPr>
          <p:cNvPr id="30" name="Text 24"/>
          <p:cNvSpPr/>
          <p:nvPr/>
        </p:nvSpPr>
        <p:spPr>
          <a:xfrm>
            <a:off x="7726680" y="2651760"/>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Professions comptables réglementées</a:t>
            </a:r>
            <a:endParaRPr lang="en-US" sz="1050" dirty="0"/>
          </a:p>
        </p:txBody>
      </p:sp>
      <p:sp>
        <p:nvSpPr>
          <p:cNvPr id="31" name="Text 25"/>
          <p:cNvSpPr/>
          <p:nvPr/>
        </p:nvSpPr>
        <p:spPr>
          <a:xfrm>
            <a:off x="7726680" y="3017520"/>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Loi 07-11 / SCF</a:t>
            </a:r>
            <a:endParaRPr lang="en-US" sz="1250" dirty="0"/>
          </a:p>
        </p:txBody>
      </p:sp>
      <p:sp>
        <p:nvSpPr>
          <p:cNvPr id="32" name="Text 26"/>
          <p:cNvSpPr/>
          <p:nvPr/>
        </p:nvSpPr>
        <p:spPr>
          <a:xfrm>
            <a:off x="7726680" y="3273552"/>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Système Comptable Financier</a:t>
            </a:r>
            <a:endParaRPr lang="en-US" sz="1050" dirty="0"/>
          </a:p>
        </p:txBody>
      </p:sp>
      <p:sp>
        <p:nvSpPr>
          <p:cNvPr id="33" name="Text 27"/>
          <p:cNvSpPr/>
          <p:nvPr/>
        </p:nvSpPr>
        <p:spPr>
          <a:xfrm>
            <a:off x="7726680" y="3639312"/>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Arrêté 26 juillet 2008</a:t>
            </a:r>
            <a:endParaRPr lang="en-US" sz="1250" dirty="0"/>
          </a:p>
        </p:txBody>
      </p:sp>
      <p:sp>
        <p:nvSpPr>
          <p:cNvPr id="34" name="Text 28"/>
          <p:cNvSpPr/>
          <p:nvPr/>
        </p:nvSpPr>
        <p:spPr>
          <a:xfrm>
            <a:off x="7726680" y="3895344"/>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Nomenclature des comptes</a:t>
            </a:r>
            <a:endParaRPr lang="en-US" sz="1050" dirty="0"/>
          </a:p>
        </p:txBody>
      </p:sp>
      <p:sp>
        <p:nvSpPr>
          <p:cNvPr id="35" name="Text 29"/>
          <p:cNvSpPr/>
          <p:nvPr/>
        </p:nvSpPr>
        <p:spPr>
          <a:xfrm>
            <a:off x="7726680" y="4261104"/>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Décret 11-202</a:t>
            </a:r>
            <a:endParaRPr lang="en-US" sz="1250" dirty="0"/>
          </a:p>
        </p:txBody>
      </p:sp>
      <p:sp>
        <p:nvSpPr>
          <p:cNvPr id="36" name="Text 30"/>
          <p:cNvSpPr/>
          <p:nvPr/>
        </p:nvSpPr>
        <p:spPr>
          <a:xfrm>
            <a:off x="7726680" y="4517136"/>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Normes des rapports du CAC</a:t>
            </a:r>
            <a:endParaRPr lang="en-US" sz="1050" dirty="0"/>
          </a:p>
        </p:txBody>
      </p:sp>
      <p:sp>
        <p:nvSpPr>
          <p:cNvPr id="37" name="Text 31"/>
          <p:cNvSpPr/>
          <p:nvPr/>
        </p:nvSpPr>
        <p:spPr>
          <a:xfrm>
            <a:off x="7726680" y="4882896"/>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Code de commerce</a:t>
            </a:r>
            <a:endParaRPr lang="en-US" sz="1250" dirty="0"/>
          </a:p>
        </p:txBody>
      </p:sp>
      <p:sp>
        <p:nvSpPr>
          <p:cNvPr id="38" name="Text 32"/>
          <p:cNvSpPr/>
          <p:nvPr/>
        </p:nvSpPr>
        <p:spPr>
          <a:xfrm>
            <a:off x="7726680" y="5138928"/>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Art. 715 bis 1 à 14</a:t>
            </a:r>
            <a:endParaRPr lang="en-US" sz="1050" dirty="0"/>
          </a:p>
        </p:txBody>
      </p:sp>
      <p:sp>
        <p:nvSpPr>
          <p:cNvPr id="39" name="Text 33"/>
          <p:cNvSpPr/>
          <p:nvPr/>
        </p:nvSpPr>
        <p:spPr>
          <a:xfrm>
            <a:off x="7726680" y="5504688"/>
            <a:ext cx="3931920" cy="274320"/>
          </a:xfrm>
          <a:prstGeom prst="rect">
            <a:avLst/>
          </a:prstGeom>
          <a:noFill/>
          <a:ln/>
        </p:spPr>
        <p:txBody>
          <a:bodyPr wrap="square" rtlCol="0" anchor="ctr"/>
          <a:lstStyle/>
          <a:p>
            <a:pPr indent="0" marL="0">
              <a:buNone/>
            </a:pPr>
            <a:r>
              <a:rPr lang="en-US" sz="1250" b="1" dirty="0">
                <a:solidFill>
                  <a:srgbClr val="FFFFFF"/>
                </a:solidFill>
                <a:latin typeface="Arial" pitchFamily="34" charset="0"/>
                <a:ea typeface="Arial" pitchFamily="34" charset="-122"/>
                <a:cs typeface="Arial" pitchFamily="34" charset="-120"/>
              </a:rPr>
              <a:t>NAGQ 1</a:t>
            </a:r>
            <a:endParaRPr lang="en-US" sz="1250" dirty="0"/>
          </a:p>
        </p:txBody>
      </p:sp>
      <p:sp>
        <p:nvSpPr>
          <p:cNvPr id="40" name="Text 34"/>
          <p:cNvSpPr/>
          <p:nvPr/>
        </p:nvSpPr>
        <p:spPr>
          <a:xfrm>
            <a:off x="7726680" y="5760720"/>
            <a:ext cx="3931920" cy="274320"/>
          </a:xfrm>
          <a:prstGeom prst="rect">
            <a:avLst/>
          </a:prstGeom>
          <a:noFill/>
          <a:ln/>
        </p:spPr>
        <p:txBody>
          <a:bodyPr wrap="square" rtlCol="0" anchor="ctr"/>
          <a:lstStyle/>
          <a:p>
            <a:pPr indent="0" marL="0">
              <a:buNone/>
            </a:pPr>
            <a:r>
              <a:rPr lang="en-US" sz="1050" dirty="0">
                <a:solidFill>
                  <a:srgbClr val="AEBED9"/>
                </a:solidFill>
                <a:latin typeface="Calibri" pitchFamily="34" charset="0"/>
                <a:ea typeface="Calibri" pitchFamily="34" charset="-122"/>
                <a:cs typeface="Calibri" pitchFamily="34" charset="-120"/>
              </a:rPr>
              <a:t>Gestion de la qualité (cabinets)</a:t>
            </a:r>
            <a:endParaRPr lang="en-US" sz="1050" dirty="0"/>
          </a:p>
        </p:txBody>
      </p:sp>
      <p:sp>
        <p:nvSpPr>
          <p:cNvPr id="41" name="Text 3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02 / 90</a:t>
            </a:r>
            <a:endParaRPr lang="en-US" sz="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08H45 — DOSSIER PERMANENT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Articulation avec le dossier de travail annuel</a:t>
            </a:r>
            <a:endParaRPr lang="en-US" sz="2700" dirty="0"/>
          </a:p>
        </p:txBody>
      </p:sp>
      <p:sp>
        <p:nvSpPr>
          <p:cNvPr id="5" name="Shape 3"/>
          <p:cNvSpPr/>
          <p:nvPr/>
        </p:nvSpPr>
        <p:spPr>
          <a:xfrm>
            <a:off x="548640" y="1783080"/>
            <a:ext cx="11091672" cy="1280160"/>
          </a:xfrm>
          <a:prstGeom prst="rect">
            <a:avLst/>
          </a:prstGeom>
          <a:solidFill>
            <a:srgbClr val="F3F6FB"/>
          </a:solidFill>
          <a:ln w="12700">
            <a:solidFill>
              <a:srgbClr val="DCE3EF"/>
            </a:solidFill>
            <a:prstDash val="solid"/>
          </a:ln>
        </p:spPr>
      </p:sp>
      <p:sp>
        <p:nvSpPr>
          <p:cNvPr id="6" name="Shape 4"/>
          <p:cNvSpPr/>
          <p:nvPr/>
        </p:nvSpPr>
        <p:spPr>
          <a:xfrm>
            <a:off x="548640" y="1783080"/>
            <a:ext cx="91440" cy="1280160"/>
          </a:xfrm>
          <a:prstGeom prst="rect">
            <a:avLst/>
          </a:prstGeom>
          <a:solidFill>
            <a:srgbClr val="00338D"/>
          </a:solidFill>
          <a:ln/>
        </p:spPr>
      </p:sp>
      <p:sp>
        <p:nvSpPr>
          <p:cNvPr id="7" name="Shape 5"/>
          <p:cNvSpPr/>
          <p:nvPr/>
        </p:nvSpPr>
        <p:spPr>
          <a:xfrm>
            <a:off x="914400" y="2148840"/>
            <a:ext cx="566928" cy="566928"/>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link_white.png"/>
          <p:cNvPicPr>
            <a:picLocks noChangeAspect="1"/>
          </p:cNvPicPr>
          <p:nvPr/>
        </p:nvPicPr>
        <p:blipFill>
          <a:blip r:embed="rId1"/>
          <a:stretch>
            <a:fillRect/>
          </a:stretch>
        </p:blipFill>
        <p:spPr>
          <a:xfrm>
            <a:off x="1050463" y="2284903"/>
            <a:ext cx="294803" cy="294803"/>
          </a:xfrm>
          <a:prstGeom prst="rect">
            <a:avLst/>
          </a:prstGeom>
        </p:spPr>
      </p:pic>
      <p:sp>
        <p:nvSpPr>
          <p:cNvPr id="9" name="Text 6"/>
          <p:cNvSpPr/>
          <p:nvPr/>
        </p:nvSpPr>
        <p:spPr>
          <a:xfrm>
            <a:off x="1737360" y="1965960"/>
            <a:ext cx="9628632"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Principe 1 — Référence systématique</a:t>
            </a:r>
            <a:endParaRPr lang="en-US" sz="1500" dirty="0"/>
          </a:p>
        </p:txBody>
      </p:sp>
      <p:sp>
        <p:nvSpPr>
          <p:cNvPr id="10" name="Text 7"/>
          <p:cNvSpPr/>
          <p:nvPr/>
        </p:nvSpPr>
        <p:spPr>
          <a:xfrm>
            <a:off x="1737360" y="2331720"/>
            <a:ext cx="9537192" cy="68580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Toute feuille de travail exploitant une donnée permanente (cotisations CNAS, structure du capital, contentieux fiscal) renvoie expressément à la section concernée du dossier permanent.</a:t>
            </a:r>
            <a:endParaRPr lang="en-US" sz="1200" dirty="0"/>
          </a:p>
        </p:txBody>
      </p:sp>
      <p:sp>
        <p:nvSpPr>
          <p:cNvPr id="11" name="Shape 8"/>
          <p:cNvSpPr/>
          <p:nvPr/>
        </p:nvSpPr>
        <p:spPr>
          <a:xfrm>
            <a:off x="548640" y="3200400"/>
            <a:ext cx="11091672" cy="1280160"/>
          </a:xfrm>
          <a:prstGeom prst="rect">
            <a:avLst/>
          </a:prstGeom>
          <a:solidFill>
            <a:srgbClr val="F3F6FB"/>
          </a:solidFill>
          <a:ln w="12700">
            <a:solidFill>
              <a:srgbClr val="DCE3EF"/>
            </a:solidFill>
            <a:prstDash val="solid"/>
          </a:ln>
        </p:spPr>
      </p:sp>
      <p:sp>
        <p:nvSpPr>
          <p:cNvPr id="12" name="Shape 9"/>
          <p:cNvSpPr/>
          <p:nvPr/>
        </p:nvSpPr>
        <p:spPr>
          <a:xfrm>
            <a:off x="548640" y="3200400"/>
            <a:ext cx="91440" cy="1280160"/>
          </a:xfrm>
          <a:prstGeom prst="rect">
            <a:avLst/>
          </a:prstGeom>
          <a:solidFill>
            <a:srgbClr val="005EB8"/>
          </a:solidFill>
          <a:ln/>
        </p:spPr>
      </p:sp>
      <p:sp>
        <p:nvSpPr>
          <p:cNvPr id="13" name="Shape 10"/>
          <p:cNvSpPr/>
          <p:nvPr/>
        </p:nvSpPr>
        <p:spPr>
          <a:xfrm>
            <a:off x="914400" y="3566160"/>
            <a:ext cx="566928" cy="566928"/>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arrowDown_white.png"/>
          <p:cNvPicPr>
            <a:picLocks noChangeAspect="1"/>
          </p:cNvPicPr>
          <p:nvPr/>
        </p:nvPicPr>
        <p:blipFill>
          <a:blip r:embed="rId2"/>
          <a:stretch>
            <a:fillRect/>
          </a:stretch>
        </p:blipFill>
        <p:spPr>
          <a:xfrm>
            <a:off x="1050463" y="3702223"/>
            <a:ext cx="294803" cy="294803"/>
          </a:xfrm>
          <a:prstGeom prst="rect">
            <a:avLst/>
          </a:prstGeom>
        </p:spPr>
      </p:pic>
      <p:sp>
        <p:nvSpPr>
          <p:cNvPr id="15" name="Text 11"/>
          <p:cNvSpPr/>
          <p:nvPr/>
        </p:nvSpPr>
        <p:spPr>
          <a:xfrm>
            <a:off x="1737360" y="3383280"/>
            <a:ext cx="9628632"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Principe 2 — Mise à jour ascendante</a:t>
            </a:r>
            <a:endParaRPr lang="en-US" sz="1500" dirty="0"/>
          </a:p>
        </p:txBody>
      </p:sp>
      <p:sp>
        <p:nvSpPr>
          <p:cNvPr id="16" name="Text 12"/>
          <p:cNvSpPr/>
          <p:nvPr/>
        </p:nvSpPr>
        <p:spPr>
          <a:xfrm>
            <a:off x="1737360" y="3749040"/>
            <a:ext cx="9537192" cy="68580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Tout fait nouveau identifié pendant la mission (nouveau contentieux, modification statutaire, nouveau site) est consigné en cours de mission, puis intégré au dossier permanent à la clôture.</a:t>
            </a:r>
            <a:endParaRPr lang="en-US" sz="1200" dirty="0"/>
          </a:p>
        </p:txBody>
      </p:sp>
      <p:sp>
        <p:nvSpPr>
          <p:cNvPr id="17" name="Shape 13"/>
          <p:cNvSpPr/>
          <p:nvPr/>
        </p:nvSpPr>
        <p:spPr>
          <a:xfrm>
            <a:off x="548640" y="4617720"/>
            <a:ext cx="11091672" cy="1280160"/>
          </a:xfrm>
          <a:prstGeom prst="rect">
            <a:avLst/>
          </a:prstGeom>
          <a:solidFill>
            <a:srgbClr val="F3F6FB"/>
          </a:solidFill>
          <a:ln w="12700">
            <a:solidFill>
              <a:srgbClr val="DCE3EF"/>
            </a:solidFill>
            <a:prstDash val="solid"/>
          </a:ln>
        </p:spPr>
      </p:sp>
      <p:sp>
        <p:nvSpPr>
          <p:cNvPr id="18" name="Shape 14"/>
          <p:cNvSpPr/>
          <p:nvPr/>
        </p:nvSpPr>
        <p:spPr>
          <a:xfrm>
            <a:off x="548640" y="4617720"/>
            <a:ext cx="91440" cy="1280160"/>
          </a:xfrm>
          <a:prstGeom prst="rect">
            <a:avLst/>
          </a:prstGeom>
          <a:solidFill>
            <a:srgbClr val="1E8449"/>
          </a:solidFill>
          <a:ln/>
        </p:spPr>
      </p:sp>
      <p:sp>
        <p:nvSpPr>
          <p:cNvPr id="19" name="Shape 15"/>
          <p:cNvSpPr/>
          <p:nvPr/>
        </p:nvSpPr>
        <p:spPr>
          <a:xfrm>
            <a:off x="914400" y="4983480"/>
            <a:ext cx="566928" cy="56692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thList_white.png"/>
          <p:cNvPicPr>
            <a:picLocks noChangeAspect="1"/>
          </p:cNvPicPr>
          <p:nvPr/>
        </p:nvPicPr>
        <p:blipFill>
          <a:blip r:embed="rId3"/>
          <a:stretch>
            <a:fillRect/>
          </a:stretch>
        </p:blipFill>
        <p:spPr>
          <a:xfrm>
            <a:off x="1050463" y="5119543"/>
            <a:ext cx="294803" cy="294803"/>
          </a:xfrm>
          <a:prstGeom prst="rect">
            <a:avLst/>
          </a:prstGeom>
        </p:spPr>
      </p:pic>
      <p:sp>
        <p:nvSpPr>
          <p:cNvPr id="21" name="Text 16"/>
          <p:cNvSpPr/>
          <p:nvPr/>
        </p:nvSpPr>
        <p:spPr>
          <a:xfrm>
            <a:off x="1737360" y="4800600"/>
            <a:ext cx="9628632"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Principe 3 — Synthèse partagée</a:t>
            </a:r>
            <a:endParaRPr lang="en-US" sz="1500" dirty="0"/>
          </a:p>
        </p:txBody>
      </p:sp>
      <p:sp>
        <p:nvSpPr>
          <p:cNvPr id="22" name="Text 17"/>
          <p:cNvSpPr/>
          <p:nvPr/>
        </p:nvSpPr>
        <p:spPr>
          <a:xfrm>
            <a:off x="1737360" y="5166360"/>
            <a:ext cx="9537192" cy="68580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Une note « points d'attention permanents » figure en tête du dossier permanent ET du dossier de travail annuel, pour une vision unifiée des équipes.</a:t>
            </a:r>
            <a:endParaRPr lang="en-US" sz="1200" dirty="0"/>
          </a:p>
        </p:txBody>
      </p:sp>
      <p:sp>
        <p:nvSpPr>
          <p:cNvPr id="23" name="Text 1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4" name="Text 1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20 / 90</a:t>
            </a:r>
            <a:endParaRPr lang="en-US" sz="8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08H45 — MISE EN PRATIQUE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Audit d'un dossier permanent existant</a:t>
            </a:r>
            <a:endParaRPr lang="en-US" sz="2700" dirty="0"/>
          </a:p>
        </p:txBody>
      </p:sp>
      <p:sp>
        <p:nvSpPr>
          <p:cNvPr id="5" name="Shape 3"/>
          <p:cNvSpPr/>
          <p:nvPr/>
        </p:nvSpPr>
        <p:spPr>
          <a:xfrm>
            <a:off x="548640" y="1645920"/>
            <a:ext cx="6675120" cy="4434840"/>
          </a:xfrm>
          <a:prstGeom prst="rect">
            <a:avLst/>
          </a:prstGeom>
          <a:solidFill>
            <a:srgbClr val="F3F6FB"/>
          </a:solidFill>
          <a:ln/>
        </p:spPr>
      </p:sp>
      <p:sp>
        <p:nvSpPr>
          <p:cNvPr id="6" name="Shape 4"/>
          <p:cNvSpPr/>
          <p:nvPr/>
        </p:nvSpPr>
        <p:spPr>
          <a:xfrm>
            <a:off x="548640" y="1645920"/>
            <a:ext cx="6675120" cy="640080"/>
          </a:xfrm>
          <a:prstGeom prst="rect">
            <a:avLst/>
          </a:prstGeom>
          <a:solidFill>
            <a:srgbClr val="00338D"/>
          </a:solidFill>
          <a:ln/>
        </p:spPr>
      </p:sp>
      <p:pic>
        <p:nvPicPr>
          <p:cNvPr id="7" name="Image 0" descr="/home/claude/cac_deck/assets/icons/clipboardList_white.png"/>
          <p:cNvPicPr>
            <a:picLocks noChangeAspect="1"/>
          </p:cNvPicPr>
          <p:nvPr/>
        </p:nvPicPr>
        <p:blipFill>
          <a:blip r:embed="rId1"/>
          <a:stretch>
            <a:fillRect/>
          </a:stretch>
        </p:blipFill>
        <p:spPr>
          <a:xfrm>
            <a:off x="777240" y="1783080"/>
            <a:ext cx="384048" cy="384048"/>
          </a:xfrm>
          <a:prstGeom prst="rect">
            <a:avLst/>
          </a:prstGeom>
        </p:spPr>
      </p:pic>
      <p:sp>
        <p:nvSpPr>
          <p:cNvPr id="8" name="Text 5"/>
          <p:cNvSpPr/>
          <p:nvPr/>
        </p:nvSpPr>
        <p:spPr>
          <a:xfrm>
            <a:off x="1280160" y="1645920"/>
            <a:ext cx="5760720" cy="64008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Énoncé</a:t>
            </a:r>
            <a:endParaRPr lang="en-US" sz="1500" dirty="0"/>
          </a:p>
        </p:txBody>
      </p:sp>
      <p:sp>
        <p:nvSpPr>
          <p:cNvPr id="9" name="Text 6"/>
          <p:cNvSpPr/>
          <p:nvPr/>
        </p:nvSpPr>
        <p:spPr>
          <a:xfrm>
            <a:off x="868680" y="2423160"/>
            <a:ext cx="6035040" cy="914400"/>
          </a:xfrm>
          <a:prstGeom prst="rect">
            <a:avLst/>
          </a:prstGeom>
          <a:noFill/>
          <a:ln/>
        </p:spPr>
        <p:txBody>
          <a:bodyPr wrap="square" rtlCol="0" anchor="t"/>
          <a:lstStyle/>
          <a:p>
            <a:pPr indent="0" marL="0">
              <a:lnSpc>
                <a:spcPct val="108000"/>
              </a:lnSpc>
              <a:buNone/>
            </a:pPr>
            <a:r>
              <a:rPr lang="en-US" sz="1250" b="1" dirty="0">
                <a:solidFill>
                  <a:srgbClr val="00338D"/>
                </a:solidFill>
                <a:latin typeface="Calibri" pitchFamily="34" charset="0"/>
                <a:ea typeface="Calibri" pitchFamily="34" charset="-122"/>
                <a:cs typeface="Calibri" pitchFamily="34" charset="-120"/>
              </a:rPr>
              <a:t xml:space="preserve">Contexte. </a:t>
            </a:r>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Vous reprenez le mandat d'une SPA industrielle d'Oran : CA 1,2 Md DA, transformation de produits métalliques, 220 salariés, 2 sites.</a:t>
            </a:r>
            <a:endParaRPr lang="en-US" sz="1250" dirty="0"/>
          </a:p>
        </p:txBody>
      </p:sp>
      <p:sp>
        <p:nvSpPr>
          <p:cNvPr id="10" name="Text 7"/>
          <p:cNvSpPr/>
          <p:nvPr/>
        </p:nvSpPr>
        <p:spPr>
          <a:xfrm>
            <a:off x="868680" y="3383280"/>
            <a:ext cx="6035040" cy="1280160"/>
          </a:xfrm>
          <a:prstGeom prst="rect">
            <a:avLst/>
          </a:prstGeom>
          <a:noFill/>
          <a:ln/>
        </p:spPr>
        <p:txBody>
          <a:bodyPr wrap="square" rtlCol="0" anchor="t"/>
          <a:lstStyle/>
          <a:p>
            <a:pPr indent="0" marL="0">
              <a:lnSpc>
                <a:spcPct val="108000"/>
              </a:lnSpc>
              <a:buNone/>
            </a:pPr>
            <a:r>
              <a:rPr lang="en-US" sz="1250" b="1" dirty="0">
                <a:solidFill>
                  <a:srgbClr val="1A2238"/>
                </a:solidFill>
                <a:latin typeface="Calibri" pitchFamily="34" charset="0"/>
                <a:ea typeface="Calibri" pitchFamily="34" charset="-122"/>
                <a:cs typeface="Calibri" pitchFamily="34" charset="-120"/>
              </a:rPr>
              <a:t xml:space="preserve">Dossier transmis : </a:t>
            </a:r>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statuts vieux de 4 ans, liasse fiscale N-3, note d'activité sommaire, aucune attestation CNAS/CASNOS récente, aucun PV d'AG depuis 3 ans, aucun suivi de contentieux, aucune synthèse des risques.</a:t>
            </a:r>
            <a:endParaRPr lang="en-US" sz="1250" dirty="0"/>
          </a:p>
        </p:txBody>
      </p:sp>
      <p:sp>
        <p:nvSpPr>
          <p:cNvPr id="11" name="Text 8"/>
          <p:cNvSpPr/>
          <p:nvPr/>
        </p:nvSpPr>
        <p:spPr>
          <a:xfrm>
            <a:off x="868680" y="4754880"/>
            <a:ext cx="6035040" cy="1188720"/>
          </a:xfrm>
          <a:prstGeom prst="rect">
            <a:avLst/>
          </a:prstGeom>
          <a:noFill/>
          <a:ln/>
        </p:spPr>
        <p:txBody>
          <a:bodyPr wrap="square" rtlCol="0" anchor="t"/>
          <a:lstStyle/>
          <a:p>
            <a:pPr indent="0" marL="0">
              <a:lnSpc>
                <a:spcPct val="108000"/>
              </a:lnSpc>
              <a:buNone/>
            </a:pPr>
            <a:r>
              <a:rPr lang="en-US" sz="1250" b="1" dirty="0">
                <a:solidFill>
                  <a:srgbClr val="1E8449"/>
                </a:solidFill>
                <a:latin typeface="Calibri" pitchFamily="34" charset="0"/>
                <a:ea typeface="Calibri" pitchFamily="34" charset="-122"/>
                <a:cs typeface="Calibri" pitchFamily="34" charset="-120"/>
              </a:rPr>
              <a:t xml:space="preserve">Travail demandé. </a:t>
            </a:r>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Identifier les lacunes par section (A→I), les hiérarchiser, et proposer un planning de remédiation sur 30 jours avant le démarrage de l'intérim.</a:t>
            </a:r>
            <a:endParaRPr lang="en-US" sz="1250" dirty="0"/>
          </a:p>
        </p:txBody>
      </p:sp>
      <p:sp>
        <p:nvSpPr>
          <p:cNvPr id="12" name="Shape 9"/>
          <p:cNvSpPr/>
          <p:nvPr/>
        </p:nvSpPr>
        <p:spPr>
          <a:xfrm>
            <a:off x="7498080" y="1783080"/>
            <a:ext cx="4142232" cy="96012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3" name="Shape 10"/>
          <p:cNvSpPr/>
          <p:nvPr/>
        </p:nvSpPr>
        <p:spPr>
          <a:xfrm>
            <a:off x="7498080" y="1783080"/>
            <a:ext cx="91440" cy="960120"/>
          </a:xfrm>
          <a:prstGeom prst="rect">
            <a:avLst/>
          </a:prstGeom>
          <a:solidFill>
            <a:srgbClr val="00338D"/>
          </a:solidFill>
          <a:ln/>
        </p:spPr>
      </p:sp>
      <p:sp>
        <p:nvSpPr>
          <p:cNvPr id="14" name="Text 11"/>
          <p:cNvSpPr/>
          <p:nvPr/>
        </p:nvSpPr>
        <p:spPr>
          <a:xfrm>
            <a:off x="7726680" y="1819656"/>
            <a:ext cx="1554480" cy="886968"/>
          </a:xfrm>
          <a:prstGeom prst="rect">
            <a:avLst/>
          </a:prstGeom>
          <a:noFill/>
          <a:ln/>
        </p:spPr>
        <p:txBody>
          <a:bodyPr wrap="square" rtlCol="0" anchor="ctr"/>
          <a:lstStyle/>
          <a:p>
            <a:pPr algn="l" indent="0" marL="0">
              <a:buNone/>
            </a:pPr>
            <a:r>
              <a:rPr lang="en-US" sz="3000" b="1" dirty="0">
                <a:solidFill>
                  <a:srgbClr val="00338D"/>
                </a:solidFill>
                <a:latin typeface="Arial" pitchFamily="34" charset="0"/>
                <a:ea typeface="Arial" pitchFamily="34" charset="-122"/>
                <a:cs typeface="Arial" pitchFamily="34" charset="-120"/>
              </a:rPr>
              <a:t>1,2</a:t>
            </a:r>
            <a:endParaRPr lang="en-US" sz="3000" dirty="0"/>
          </a:p>
        </p:txBody>
      </p:sp>
      <p:sp>
        <p:nvSpPr>
          <p:cNvPr id="15" name="Text 12"/>
          <p:cNvSpPr/>
          <p:nvPr/>
        </p:nvSpPr>
        <p:spPr>
          <a:xfrm>
            <a:off x="9235440" y="1819656"/>
            <a:ext cx="2286000" cy="886968"/>
          </a:xfrm>
          <a:prstGeom prst="rect">
            <a:avLst/>
          </a:prstGeom>
          <a:noFill/>
          <a:ln/>
        </p:spPr>
        <p:txBody>
          <a:bodyPr wrap="square" rtlCol="0" anchor="ctr"/>
          <a:lstStyle/>
          <a:p>
            <a:pPr indent="0" marL="0">
              <a:buNone/>
            </a:pPr>
            <a:r>
              <a:rPr lang="en-US" sz="1250" dirty="0">
                <a:solidFill>
                  <a:srgbClr val="59657C"/>
                </a:solidFill>
                <a:latin typeface="Calibri" pitchFamily="34" charset="0"/>
                <a:ea typeface="Calibri" pitchFamily="34" charset="-122"/>
                <a:cs typeface="Calibri" pitchFamily="34" charset="-120"/>
              </a:rPr>
              <a:t>Md DA de CA</a:t>
            </a:r>
            <a:endParaRPr lang="en-US" sz="1250" dirty="0"/>
          </a:p>
        </p:txBody>
      </p:sp>
      <p:sp>
        <p:nvSpPr>
          <p:cNvPr id="16" name="Shape 13"/>
          <p:cNvSpPr/>
          <p:nvPr/>
        </p:nvSpPr>
        <p:spPr>
          <a:xfrm>
            <a:off x="7498080" y="2862072"/>
            <a:ext cx="4142232" cy="96012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7" name="Shape 14"/>
          <p:cNvSpPr/>
          <p:nvPr/>
        </p:nvSpPr>
        <p:spPr>
          <a:xfrm>
            <a:off x="7498080" y="2862072"/>
            <a:ext cx="91440" cy="960120"/>
          </a:xfrm>
          <a:prstGeom prst="rect">
            <a:avLst/>
          </a:prstGeom>
          <a:solidFill>
            <a:srgbClr val="005EB8"/>
          </a:solidFill>
          <a:ln/>
        </p:spPr>
      </p:sp>
      <p:sp>
        <p:nvSpPr>
          <p:cNvPr id="18" name="Text 15"/>
          <p:cNvSpPr/>
          <p:nvPr/>
        </p:nvSpPr>
        <p:spPr>
          <a:xfrm>
            <a:off x="7726680" y="2898648"/>
            <a:ext cx="1554480" cy="886968"/>
          </a:xfrm>
          <a:prstGeom prst="rect">
            <a:avLst/>
          </a:prstGeom>
          <a:noFill/>
          <a:ln/>
        </p:spPr>
        <p:txBody>
          <a:bodyPr wrap="square" rtlCol="0" anchor="ctr"/>
          <a:lstStyle/>
          <a:p>
            <a:pPr algn="l" indent="0" marL="0">
              <a:buNone/>
            </a:pPr>
            <a:r>
              <a:rPr lang="en-US" sz="3000" b="1" dirty="0">
                <a:solidFill>
                  <a:srgbClr val="005EB8"/>
                </a:solidFill>
                <a:latin typeface="Arial" pitchFamily="34" charset="0"/>
                <a:ea typeface="Arial" pitchFamily="34" charset="-122"/>
                <a:cs typeface="Arial" pitchFamily="34" charset="-120"/>
              </a:rPr>
              <a:t>220</a:t>
            </a:r>
            <a:endParaRPr lang="en-US" sz="3000" dirty="0"/>
          </a:p>
        </p:txBody>
      </p:sp>
      <p:sp>
        <p:nvSpPr>
          <p:cNvPr id="19" name="Text 16"/>
          <p:cNvSpPr/>
          <p:nvPr/>
        </p:nvSpPr>
        <p:spPr>
          <a:xfrm>
            <a:off x="9235440" y="2898648"/>
            <a:ext cx="2286000" cy="886968"/>
          </a:xfrm>
          <a:prstGeom prst="rect">
            <a:avLst/>
          </a:prstGeom>
          <a:noFill/>
          <a:ln/>
        </p:spPr>
        <p:txBody>
          <a:bodyPr wrap="square" rtlCol="0" anchor="ctr"/>
          <a:lstStyle/>
          <a:p>
            <a:pPr indent="0" marL="0">
              <a:buNone/>
            </a:pPr>
            <a:r>
              <a:rPr lang="en-US" sz="1250" dirty="0">
                <a:solidFill>
                  <a:srgbClr val="59657C"/>
                </a:solidFill>
                <a:latin typeface="Calibri" pitchFamily="34" charset="0"/>
                <a:ea typeface="Calibri" pitchFamily="34" charset="-122"/>
                <a:cs typeface="Calibri" pitchFamily="34" charset="-120"/>
              </a:rPr>
              <a:t>salariés</a:t>
            </a:r>
            <a:endParaRPr lang="en-US" sz="1250" dirty="0"/>
          </a:p>
        </p:txBody>
      </p:sp>
      <p:sp>
        <p:nvSpPr>
          <p:cNvPr id="20" name="Shape 17"/>
          <p:cNvSpPr/>
          <p:nvPr/>
        </p:nvSpPr>
        <p:spPr>
          <a:xfrm>
            <a:off x="7498080" y="3941064"/>
            <a:ext cx="4142232" cy="96012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1" name="Shape 18"/>
          <p:cNvSpPr/>
          <p:nvPr/>
        </p:nvSpPr>
        <p:spPr>
          <a:xfrm>
            <a:off x="7498080" y="3941064"/>
            <a:ext cx="91440" cy="960120"/>
          </a:xfrm>
          <a:prstGeom prst="rect">
            <a:avLst/>
          </a:prstGeom>
          <a:solidFill>
            <a:srgbClr val="0091DA"/>
          </a:solidFill>
          <a:ln/>
        </p:spPr>
      </p:sp>
      <p:sp>
        <p:nvSpPr>
          <p:cNvPr id="22" name="Text 19"/>
          <p:cNvSpPr/>
          <p:nvPr/>
        </p:nvSpPr>
        <p:spPr>
          <a:xfrm>
            <a:off x="7726680" y="3977640"/>
            <a:ext cx="1554480" cy="886968"/>
          </a:xfrm>
          <a:prstGeom prst="rect">
            <a:avLst/>
          </a:prstGeom>
          <a:noFill/>
          <a:ln/>
        </p:spPr>
        <p:txBody>
          <a:bodyPr wrap="square" rtlCol="0" anchor="ctr"/>
          <a:lstStyle/>
          <a:p>
            <a:pPr algn="l" indent="0" marL="0">
              <a:buNone/>
            </a:pPr>
            <a:r>
              <a:rPr lang="en-US" sz="3000" b="1" dirty="0">
                <a:solidFill>
                  <a:srgbClr val="0091DA"/>
                </a:solidFill>
                <a:latin typeface="Arial" pitchFamily="34" charset="0"/>
                <a:ea typeface="Arial" pitchFamily="34" charset="-122"/>
                <a:cs typeface="Arial" pitchFamily="34" charset="-120"/>
              </a:rPr>
              <a:t>2</a:t>
            </a:r>
            <a:endParaRPr lang="en-US" sz="3000" dirty="0"/>
          </a:p>
        </p:txBody>
      </p:sp>
      <p:sp>
        <p:nvSpPr>
          <p:cNvPr id="23" name="Text 20"/>
          <p:cNvSpPr/>
          <p:nvPr/>
        </p:nvSpPr>
        <p:spPr>
          <a:xfrm>
            <a:off x="9235440" y="3977640"/>
            <a:ext cx="2286000" cy="886968"/>
          </a:xfrm>
          <a:prstGeom prst="rect">
            <a:avLst/>
          </a:prstGeom>
          <a:noFill/>
          <a:ln/>
        </p:spPr>
        <p:txBody>
          <a:bodyPr wrap="square" rtlCol="0" anchor="ctr"/>
          <a:lstStyle/>
          <a:p>
            <a:pPr indent="0" marL="0">
              <a:buNone/>
            </a:pPr>
            <a:r>
              <a:rPr lang="en-US" sz="1250" dirty="0">
                <a:solidFill>
                  <a:srgbClr val="59657C"/>
                </a:solidFill>
                <a:latin typeface="Calibri" pitchFamily="34" charset="0"/>
                <a:ea typeface="Calibri" pitchFamily="34" charset="-122"/>
                <a:cs typeface="Calibri" pitchFamily="34" charset="-120"/>
              </a:rPr>
              <a:t>sites industriels</a:t>
            </a:r>
            <a:endParaRPr lang="en-US" sz="1250" dirty="0"/>
          </a:p>
        </p:txBody>
      </p:sp>
      <p:sp>
        <p:nvSpPr>
          <p:cNvPr id="24" name="Shape 21"/>
          <p:cNvSpPr/>
          <p:nvPr/>
        </p:nvSpPr>
        <p:spPr>
          <a:xfrm>
            <a:off x="7498080" y="5020056"/>
            <a:ext cx="4142232" cy="96012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5" name="Shape 22"/>
          <p:cNvSpPr/>
          <p:nvPr/>
        </p:nvSpPr>
        <p:spPr>
          <a:xfrm>
            <a:off x="7498080" y="5020056"/>
            <a:ext cx="91440" cy="960120"/>
          </a:xfrm>
          <a:prstGeom prst="rect">
            <a:avLst/>
          </a:prstGeom>
          <a:solidFill>
            <a:srgbClr val="1E8449"/>
          </a:solidFill>
          <a:ln/>
        </p:spPr>
      </p:sp>
      <p:sp>
        <p:nvSpPr>
          <p:cNvPr id="26" name="Text 23"/>
          <p:cNvSpPr/>
          <p:nvPr/>
        </p:nvSpPr>
        <p:spPr>
          <a:xfrm>
            <a:off x="7726680" y="5056632"/>
            <a:ext cx="1554480" cy="886968"/>
          </a:xfrm>
          <a:prstGeom prst="rect">
            <a:avLst/>
          </a:prstGeom>
          <a:noFill/>
          <a:ln/>
        </p:spPr>
        <p:txBody>
          <a:bodyPr wrap="square" rtlCol="0" anchor="ctr"/>
          <a:lstStyle/>
          <a:p>
            <a:pPr algn="l" indent="0" marL="0">
              <a:buNone/>
            </a:pPr>
            <a:r>
              <a:rPr lang="en-US" sz="3000" b="1" dirty="0">
                <a:solidFill>
                  <a:srgbClr val="1E8449"/>
                </a:solidFill>
                <a:latin typeface="Arial" pitchFamily="34" charset="0"/>
                <a:ea typeface="Arial" pitchFamily="34" charset="-122"/>
                <a:cs typeface="Arial" pitchFamily="34" charset="-120"/>
              </a:rPr>
              <a:t>30</a:t>
            </a:r>
            <a:endParaRPr lang="en-US" sz="3000" dirty="0"/>
          </a:p>
        </p:txBody>
      </p:sp>
      <p:sp>
        <p:nvSpPr>
          <p:cNvPr id="27" name="Text 24"/>
          <p:cNvSpPr/>
          <p:nvPr/>
        </p:nvSpPr>
        <p:spPr>
          <a:xfrm>
            <a:off x="9235440" y="5056632"/>
            <a:ext cx="2286000" cy="886968"/>
          </a:xfrm>
          <a:prstGeom prst="rect">
            <a:avLst/>
          </a:prstGeom>
          <a:noFill/>
          <a:ln/>
        </p:spPr>
        <p:txBody>
          <a:bodyPr wrap="square" rtlCol="0" anchor="ctr"/>
          <a:lstStyle/>
          <a:p>
            <a:pPr indent="0" marL="0">
              <a:buNone/>
            </a:pPr>
            <a:r>
              <a:rPr lang="en-US" sz="1250" dirty="0">
                <a:solidFill>
                  <a:srgbClr val="59657C"/>
                </a:solidFill>
                <a:latin typeface="Calibri" pitchFamily="34" charset="0"/>
                <a:ea typeface="Calibri" pitchFamily="34" charset="-122"/>
                <a:cs typeface="Calibri" pitchFamily="34" charset="-120"/>
              </a:rPr>
              <a:t>jours pour remédier</a:t>
            </a:r>
            <a:endParaRPr lang="en-US" sz="1250" dirty="0"/>
          </a:p>
        </p:txBody>
      </p:sp>
      <p:sp>
        <p:nvSpPr>
          <p:cNvPr id="28" name="Text 2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9" name="Text 2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21 / 90</a:t>
            </a:r>
            <a:endParaRPr lang="en-US" sz="8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MISE EN PRATIQUE — CORRIGÉ</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Cartographie des lacunes par criticité</a:t>
            </a:r>
            <a:endParaRPr lang="en-US" sz="2700" dirty="0"/>
          </a:p>
        </p:txBody>
      </p:sp>
      <p:graphicFrame>
        <p:nvGraphicFramePr>
          <p:cNvPr id="23" name="Table 0"/>
          <p:cNvGraphicFramePr>
            <a:graphicFrameLocks noGrp="1"/>
          </p:cNvGraphicFramePr>
          <p:nvPr>
            <p:extLst>
              <p:ext uri="{D42A27DB-BD31-4B8C-83A1-F6EECF244321}">
                <p14:modId xmlns:p14="http://schemas.microsoft.com/office/powerpoint/2010/main" val="1579011935"/>
              </p:ext>
            </p:extLst>
          </p:nvPr>
        </p:nvGraphicFramePr>
        <p:xfrm>
          <a:off x="548640" y="1783080"/>
          <a:ext cx="11091672" cy="914400"/>
        </p:xfrm>
        <a:graphic>
          <a:graphicData uri="http://schemas.openxmlformats.org/drawingml/2006/table">
            <a:tbl>
              <a:tblPr/>
              <a:tblGrid>
                <a:gridCol w="777240"/>
                <a:gridCol w="4206240"/>
                <a:gridCol w="1371600"/>
                <a:gridCol w="4736592"/>
              </a:tblGrid>
              <a:tr h="658368">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Sect.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Lacune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Criticité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Action prioritaire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Statuts non actualisés (4 ans), PV d'AG absents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Élevée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Extrait RC &lt; 3 mois, statuts à jour, 3 dernières AGO</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Liasse N-3 seule, pas de suivi contentieux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Élevée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Liasses N-2 &amp; N-1, attestation DGI, état contentieux</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F</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Pas d'attestations CNAS/CASNOS récentes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Élevée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Attestations de l'année, convention collective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I</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Synthèse des risques absente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Élevée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Rédaction avant intérim, validée par l'associé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B</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Note d'activité sommaire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77700"/>
                          </a:solidFill>
                          <a:latin typeface="Calibri" pitchFamily="34" charset="0"/>
                          <a:ea typeface="Calibri" pitchFamily="34" charset="-122"/>
                          <a:cs typeface="Calibri" pitchFamily="34" charset="-120"/>
                        </a:rPr>
                        <a:t>Moyenne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Visite des 2 sites, entretien direction, organigramme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58368">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C</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Une seule liasse fournie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77700"/>
                          </a:solidFill>
                          <a:latin typeface="Calibri" pitchFamily="34" charset="0"/>
                          <a:ea typeface="Calibri" pitchFamily="34" charset="-122"/>
                          <a:cs typeface="Calibri" pitchFamily="34" charset="-120"/>
                        </a:rPr>
                        <a:t>Moyenne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Balances &amp; états SCF des 3 derniers exercices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22 / 90</a:t>
            </a:r>
            <a:endParaRPr lang="en-US" sz="8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MISE EN PRATIQUE — CORRIGÉ</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Planning de remédiation sur 30 jours</a:t>
            </a:r>
            <a:endParaRPr lang="en-US" sz="2700" dirty="0"/>
          </a:p>
        </p:txBody>
      </p:sp>
      <p:sp>
        <p:nvSpPr>
          <p:cNvPr id="5" name="Shape 3"/>
          <p:cNvSpPr/>
          <p:nvPr/>
        </p:nvSpPr>
        <p:spPr>
          <a:xfrm>
            <a:off x="548640" y="1901952"/>
            <a:ext cx="11091672" cy="45720"/>
          </a:xfrm>
          <a:prstGeom prst="rect">
            <a:avLst/>
          </a:prstGeom>
          <a:solidFill>
            <a:srgbClr val="DCE3EF"/>
          </a:solidFill>
          <a:ln/>
        </p:spPr>
      </p:sp>
      <p:sp>
        <p:nvSpPr>
          <p:cNvPr id="6" name="Shape 4"/>
          <p:cNvSpPr/>
          <p:nvPr/>
        </p:nvSpPr>
        <p:spPr>
          <a:xfrm>
            <a:off x="1429207" y="1783080"/>
            <a:ext cx="237744" cy="237744"/>
          </a:xfrm>
          <a:prstGeom prst="ellipse">
            <a:avLst/>
          </a:prstGeom>
          <a:solidFill>
            <a:srgbClr val="00338D"/>
          </a:solidFill>
          <a:ln/>
        </p:spPr>
      </p:sp>
      <p:sp>
        <p:nvSpPr>
          <p:cNvPr id="7" name="Shape 5"/>
          <p:cNvSpPr/>
          <p:nvPr/>
        </p:nvSpPr>
        <p:spPr>
          <a:xfrm>
            <a:off x="548640" y="2194560"/>
            <a:ext cx="199887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8" name="Shape 6"/>
          <p:cNvSpPr/>
          <p:nvPr/>
        </p:nvSpPr>
        <p:spPr>
          <a:xfrm>
            <a:off x="548640" y="2194560"/>
            <a:ext cx="1998878" cy="502920"/>
          </a:xfrm>
          <a:prstGeom prst="rect">
            <a:avLst/>
          </a:prstGeom>
          <a:solidFill>
            <a:srgbClr val="00338D"/>
          </a:solidFill>
          <a:ln/>
        </p:spPr>
      </p:sp>
      <p:sp>
        <p:nvSpPr>
          <p:cNvPr id="9" name="Text 7"/>
          <p:cNvSpPr/>
          <p:nvPr/>
        </p:nvSpPr>
        <p:spPr>
          <a:xfrm>
            <a:off x="548640" y="2194560"/>
            <a:ext cx="1998878" cy="50292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J+0 → J+5</a:t>
            </a:r>
            <a:endParaRPr lang="en-US" sz="1250" dirty="0"/>
          </a:p>
        </p:txBody>
      </p:sp>
      <p:sp>
        <p:nvSpPr>
          <p:cNvPr id="10" name="Text 8"/>
          <p:cNvSpPr/>
          <p:nvPr/>
        </p:nvSpPr>
        <p:spPr>
          <a:xfrm>
            <a:off x="658368" y="2834640"/>
            <a:ext cx="1779422" cy="548640"/>
          </a:xfrm>
          <a:prstGeom prst="rect">
            <a:avLst/>
          </a:prstGeom>
          <a:noFill/>
          <a:ln/>
        </p:spPr>
        <p:txBody>
          <a:bodyPr wrap="square" rtlCol="0" anchor="ctr"/>
          <a:lstStyle/>
          <a:p>
            <a:pPr algn="ctr" indent="0" marL="0">
              <a:buNone/>
            </a:pPr>
            <a:r>
              <a:rPr lang="en-US" sz="1300" b="1" dirty="0">
                <a:solidFill>
                  <a:srgbClr val="00338D"/>
                </a:solidFill>
                <a:latin typeface="Arial" pitchFamily="34" charset="0"/>
                <a:ea typeface="Arial" pitchFamily="34" charset="-122"/>
                <a:cs typeface="Arial" pitchFamily="34" charset="-120"/>
              </a:rPr>
              <a:t>Demande formelle</a:t>
            </a:r>
            <a:endParaRPr lang="en-US" sz="1300" dirty="0"/>
          </a:p>
        </p:txBody>
      </p:sp>
      <p:sp>
        <p:nvSpPr>
          <p:cNvPr id="11" name="Text 9"/>
          <p:cNvSpPr/>
          <p:nvPr/>
        </p:nvSpPr>
        <p:spPr>
          <a:xfrm>
            <a:off x="685800" y="3429000"/>
            <a:ext cx="1724558" cy="960120"/>
          </a:xfrm>
          <a:prstGeom prst="rect">
            <a:avLst/>
          </a:prstGeom>
          <a:noFill/>
          <a:ln/>
        </p:spPr>
        <p:txBody>
          <a:bodyPr wrap="square" rtlCol="0" anchor="t"/>
          <a:lstStyle/>
          <a:p>
            <a:pPr algn="ctr" indent="0" marL="0">
              <a:lnSpc>
                <a:spcPct val="105000"/>
              </a:lnSpc>
              <a:buNone/>
            </a:pPr>
            <a:r>
              <a:rPr lang="en-US" sz="1050" dirty="0">
                <a:solidFill>
                  <a:srgbClr val="59657C"/>
                </a:solidFill>
                <a:latin typeface="Calibri" pitchFamily="34" charset="0"/>
                <a:ea typeface="Calibri" pitchFamily="34" charset="-122"/>
                <a:cs typeface="Calibri" pitchFamily="34" charset="-120"/>
              </a:rPr>
              <a:t>Lettre de mission élargie ; liste des pièces à fournir.</a:t>
            </a:r>
            <a:endParaRPr lang="en-US" sz="1050" dirty="0"/>
          </a:p>
        </p:txBody>
      </p:sp>
      <p:sp>
        <p:nvSpPr>
          <p:cNvPr id="12" name="Shape 10"/>
          <p:cNvSpPr/>
          <p:nvPr/>
        </p:nvSpPr>
        <p:spPr>
          <a:xfrm>
            <a:off x="3702406" y="1783080"/>
            <a:ext cx="237744" cy="237744"/>
          </a:xfrm>
          <a:prstGeom prst="ellipse">
            <a:avLst/>
          </a:prstGeom>
          <a:solidFill>
            <a:srgbClr val="005EB8"/>
          </a:solidFill>
          <a:ln/>
        </p:spPr>
      </p:sp>
      <p:sp>
        <p:nvSpPr>
          <p:cNvPr id="13" name="Shape 11"/>
          <p:cNvSpPr/>
          <p:nvPr/>
        </p:nvSpPr>
        <p:spPr>
          <a:xfrm>
            <a:off x="2821838" y="2194560"/>
            <a:ext cx="199887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4" name="Shape 12"/>
          <p:cNvSpPr/>
          <p:nvPr/>
        </p:nvSpPr>
        <p:spPr>
          <a:xfrm>
            <a:off x="2821838" y="2194560"/>
            <a:ext cx="1998878" cy="502920"/>
          </a:xfrm>
          <a:prstGeom prst="rect">
            <a:avLst/>
          </a:prstGeom>
          <a:solidFill>
            <a:srgbClr val="005EB8"/>
          </a:solidFill>
          <a:ln/>
        </p:spPr>
      </p:sp>
      <p:sp>
        <p:nvSpPr>
          <p:cNvPr id="15" name="Text 13"/>
          <p:cNvSpPr/>
          <p:nvPr/>
        </p:nvSpPr>
        <p:spPr>
          <a:xfrm>
            <a:off x="2821838" y="2194560"/>
            <a:ext cx="1998878" cy="50292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J+6 → J+15</a:t>
            </a:r>
            <a:endParaRPr lang="en-US" sz="1250" dirty="0"/>
          </a:p>
        </p:txBody>
      </p:sp>
      <p:sp>
        <p:nvSpPr>
          <p:cNvPr id="16" name="Text 14"/>
          <p:cNvSpPr/>
          <p:nvPr/>
        </p:nvSpPr>
        <p:spPr>
          <a:xfrm>
            <a:off x="2931566" y="2834640"/>
            <a:ext cx="1779422" cy="548640"/>
          </a:xfrm>
          <a:prstGeom prst="rect">
            <a:avLst/>
          </a:prstGeom>
          <a:noFill/>
          <a:ln/>
        </p:spPr>
        <p:txBody>
          <a:bodyPr wrap="square" rtlCol="0" anchor="ctr"/>
          <a:lstStyle/>
          <a:p>
            <a:pPr algn="ctr" indent="0" marL="0">
              <a:buNone/>
            </a:pPr>
            <a:r>
              <a:rPr lang="en-US" sz="1300" b="1" dirty="0">
                <a:solidFill>
                  <a:srgbClr val="00338D"/>
                </a:solidFill>
                <a:latin typeface="Arial" pitchFamily="34" charset="0"/>
                <a:ea typeface="Arial" pitchFamily="34" charset="-122"/>
                <a:cs typeface="Arial" pitchFamily="34" charset="-120"/>
              </a:rPr>
              <a:t>Réception &amp; tri</a:t>
            </a:r>
            <a:endParaRPr lang="en-US" sz="1300" dirty="0"/>
          </a:p>
        </p:txBody>
      </p:sp>
      <p:sp>
        <p:nvSpPr>
          <p:cNvPr id="17" name="Text 15"/>
          <p:cNvSpPr/>
          <p:nvPr/>
        </p:nvSpPr>
        <p:spPr>
          <a:xfrm>
            <a:off x="2958998" y="3429000"/>
            <a:ext cx="1724558" cy="960120"/>
          </a:xfrm>
          <a:prstGeom prst="rect">
            <a:avLst/>
          </a:prstGeom>
          <a:noFill/>
          <a:ln/>
        </p:spPr>
        <p:txBody>
          <a:bodyPr wrap="square" rtlCol="0" anchor="t"/>
          <a:lstStyle/>
          <a:p>
            <a:pPr algn="ctr" indent="0" marL="0">
              <a:lnSpc>
                <a:spcPct val="105000"/>
              </a:lnSpc>
              <a:buNone/>
            </a:pPr>
            <a:r>
              <a:rPr lang="en-US" sz="1050" dirty="0">
                <a:solidFill>
                  <a:srgbClr val="59657C"/>
                </a:solidFill>
                <a:latin typeface="Calibri" pitchFamily="34" charset="0"/>
                <a:ea typeface="Calibri" pitchFamily="34" charset="-122"/>
                <a:cs typeface="Calibri" pitchFamily="34" charset="-120"/>
              </a:rPr>
              <a:t>Identification des manques résiduels, relances ciblées.</a:t>
            </a:r>
            <a:endParaRPr lang="en-US" sz="1050" dirty="0"/>
          </a:p>
        </p:txBody>
      </p:sp>
      <p:sp>
        <p:nvSpPr>
          <p:cNvPr id="18" name="Shape 16"/>
          <p:cNvSpPr/>
          <p:nvPr/>
        </p:nvSpPr>
        <p:spPr>
          <a:xfrm>
            <a:off x="5975604" y="1783080"/>
            <a:ext cx="237744" cy="237744"/>
          </a:xfrm>
          <a:prstGeom prst="ellipse">
            <a:avLst/>
          </a:prstGeom>
          <a:solidFill>
            <a:srgbClr val="0091DA"/>
          </a:solidFill>
          <a:ln/>
        </p:spPr>
      </p:sp>
      <p:sp>
        <p:nvSpPr>
          <p:cNvPr id="19" name="Shape 17"/>
          <p:cNvSpPr/>
          <p:nvPr/>
        </p:nvSpPr>
        <p:spPr>
          <a:xfrm>
            <a:off x="5095037" y="2194560"/>
            <a:ext cx="199887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0" name="Shape 18"/>
          <p:cNvSpPr/>
          <p:nvPr/>
        </p:nvSpPr>
        <p:spPr>
          <a:xfrm>
            <a:off x="5095037" y="2194560"/>
            <a:ext cx="1998878" cy="502920"/>
          </a:xfrm>
          <a:prstGeom prst="rect">
            <a:avLst/>
          </a:prstGeom>
          <a:solidFill>
            <a:srgbClr val="0091DA"/>
          </a:solidFill>
          <a:ln/>
        </p:spPr>
      </p:sp>
      <p:sp>
        <p:nvSpPr>
          <p:cNvPr id="21" name="Text 19"/>
          <p:cNvSpPr/>
          <p:nvPr/>
        </p:nvSpPr>
        <p:spPr>
          <a:xfrm>
            <a:off x="5095037" y="2194560"/>
            <a:ext cx="1998878" cy="50292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J+16 → J+22</a:t>
            </a:r>
            <a:endParaRPr lang="en-US" sz="1250" dirty="0"/>
          </a:p>
        </p:txBody>
      </p:sp>
      <p:sp>
        <p:nvSpPr>
          <p:cNvPr id="22" name="Text 20"/>
          <p:cNvSpPr/>
          <p:nvPr/>
        </p:nvSpPr>
        <p:spPr>
          <a:xfrm>
            <a:off x="5204765" y="2834640"/>
            <a:ext cx="1779422" cy="548640"/>
          </a:xfrm>
          <a:prstGeom prst="rect">
            <a:avLst/>
          </a:prstGeom>
          <a:noFill/>
          <a:ln/>
        </p:spPr>
        <p:txBody>
          <a:bodyPr wrap="square" rtlCol="0" anchor="ctr"/>
          <a:lstStyle/>
          <a:p>
            <a:pPr algn="ctr" indent="0" marL="0">
              <a:buNone/>
            </a:pPr>
            <a:r>
              <a:rPr lang="en-US" sz="1300" b="1" dirty="0">
                <a:solidFill>
                  <a:srgbClr val="00338D"/>
                </a:solidFill>
                <a:latin typeface="Arial" pitchFamily="34" charset="0"/>
                <a:ea typeface="Arial" pitchFamily="34" charset="-122"/>
                <a:cs typeface="Arial" pitchFamily="34" charset="-120"/>
              </a:rPr>
              <a:t>Terrain &amp; synthèse</a:t>
            </a:r>
            <a:endParaRPr lang="en-US" sz="1300" dirty="0"/>
          </a:p>
        </p:txBody>
      </p:sp>
      <p:sp>
        <p:nvSpPr>
          <p:cNvPr id="23" name="Text 21"/>
          <p:cNvSpPr/>
          <p:nvPr/>
        </p:nvSpPr>
        <p:spPr>
          <a:xfrm>
            <a:off x="5232197" y="3429000"/>
            <a:ext cx="1724558" cy="960120"/>
          </a:xfrm>
          <a:prstGeom prst="rect">
            <a:avLst/>
          </a:prstGeom>
          <a:noFill/>
          <a:ln/>
        </p:spPr>
        <p:txBody>
          <a:bodyPr wrap="square" rtlCol="0" anchor="t"/>
          <a:lstStyle/>
          <a:p>
            <a:pPr algn="ctr" indent="0" marL="0">
              <a:lnSpc>
                <a:spcPct val="105000"/>
              </a:lnSpc>
              <a:buNone/>
            </a:pPr>
            <a:r>
              <a:rPr lang="en-US" sz="1050" dirty="0">
                <a:solidFill>
                  <a:srgbClr val="59657C"/>
                </a:solidFill>
                <a:latin typeface="Calibri" pitchFamily="34" charset="0"/>
                <a:ea typeface="Calibri" pitchFamily="34" charset="-122"/>
                <a:cs typeface="Calibri" pitchFamily="34" charset="-120"/>
              </a:rPr>
              <a:t>Visites de site, entretiens, rédaction de la synthèse des risques.</a:t>
            </a:r>
            <a:endParaRPr lang="en-US" sz="1050" dirty="0"/>
          </a:p>
        </p:txBody>
      </p:sp>
      <p:sp>
        <p:nvSpPr>
          <p:cNvPr id="24" name="Shape 22"/>
          <p:cNvSpPr/>
          <p:nvPr/>
        </p:nvSpPr>
        <p:spPr>
          <a:xfrm>
            <a:off x="8248802" y="1783080"/>
            <a:ext cx="237744" cy="237744"/>
          </a:xfrm>
          <a:prstGeom prst="ellipse">
            <a:avLst/>
          </a:prstGeom>
          <a:solidFill>
            <a:srgbClr val="1E8449"/>
          </a:solidFill>
          <a:ln/>
        </p:spPr>
      </p:sp>
      <p:sp>
        <p:nvSpPr>
          <p:cNvPr id="25" name="Shape 23"/>
          <p:cNvSpPr/>
          <p:nvPr/>
        </p:nvSpPr>
        <p:spPr>
          <a:xfrm>
            <a:off x="7368235" y="2194560"/>
            <a:ext cx="199887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6" name="Shape 24"/>
          <p:cNvSpPr/>
          <p:nvPr/>
        </p:nvSpPr>
        <p:spPr>
          <a:xfrm>
            <a:off x="7368235" y="2194560"/>
            <a:ext cx="1998878" cy="502920"/>
          </a:xfrm>
          <a:prstGeom prst="rect">
            <a:avLst/>
          </a:prstGeom>
          <a:solidFill>
            <a:srgbClr val="1E8449"/>
          </a:solidFill>
          <a:ln/>
        </p:spPr>
      </p:sp>
      <p:sp>
        <p:nvSpPr>
          <p:cNvPr id="27" name="Text 25"/>
          <p:cNvSpPr/>
          <p:nvPr/>
        </p:nvSpPr>
        <p:spPr>
          <a:xfrm>
            <a:off x="7368235" y="2194560"/>
            <a:ext cx="1998878" cy="50292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J+23 → J+28</a:t>
            </a:r>
            <a:endParaRPr lang="en-US" sz="1250" dirty="0"/>
          </a:p>
        </p:txBody>
      </p:sp>
      <p:sp>
        <p:nvSpPr>
          <p:cNvPr id="28" name="Text 26"/>
          <p:cNvSpPr/>
          <p:nvPr/>
        </p:nvSpPr>
        <p:spPr>
          <a:xfrm>
            <a:off x="7477963" y="2834640"/>
            <a:ext cx="1779422" cy="548640"/>
          </a:xfrm>
          <a:prstGeom prst="rect">
            <a:avLst/>
          </a:prstGeom>
          <a:noFill/>
          <a:ln/>
        </p:spPr>
        <p:txBody>
          <a:bodyPr wrap="square" rtlCol="0" anchor="ctr"/>
          <a:lstStyle/>
          <a:p>
            <a:pPr algn="ctr" indent="0" marL="0">
              <a:buNone/>
            </a:pPr>
            <a:r>
              <a:rPr lang="en-US" sz="1300" b="1" dirty="0">
                <a:solidFill>
                  <a:srgbClr val="00338D"/>
                </a:solidFill>
                <a:latin typeface="Arial" pitchFamily="34" charset="0"/>
                <a:ea typeface="Arial" pitchFamily="34" charset="-122"/>
                <a:cs typeface="Arial" pitchFamily="34" charset="-120"/>
              </a:rPr>
              <a:t>Finalisation</a:t>
            </a:r>
            <a:endParaRPr lang="en-US" sz="1300" dirty="0"/>
          </a:p>
        </p:txBody>
      </p:sp>
      <p:sp>
        <p:nvSpPr>
          <p:cNvPr id="29" name="Text 27"/>
          <p:cNvSpPr/>
          <p:nvPr/>
        </p:nvSpPr>
        <p:spPr>
          <a:xfrm>
            <a:off x="7505395" y="3429000"/>
            <a:ext cx="1724558" cy="960120"/>
          </a:xfrm>
          <a:prstGeom prst="rect">
            <a:avLst/>
          </a:prstGeom>
          <a:noFill/>
          <a:ln/>
        </p:spPr>
        <p:txBody>
          <a:bodyPr wrap="square" rtlCol="0" anchor="t"/>
          <a:lstStyle/>
          <a:p>
            <a:pPr algn="ctr" indent="0" marL="0">
              <a:lnSpc>
                <a:spcPct val="105000"/>
              </a:lnSpc>
              <a:buNone/>
            </a:pPr>
            <a:r>
              <a:rPr lang="en-US" sz="1050" dirty="0">
                <a:solidFill>
                  <a:srgbClr val="59657C"/>
                </a:solidFill>
                <a:latin typeface="Calibri" pitchFamily="34" charset="0"/>
                <a:ea typeface="Calibri" pitchFamily="34" charset="-122"/>
                <a:cs typeface="Calibri" pitchFamily="34" charset="-120"/>
              </a:rPr>
              <a:t>Indexation du dossier, revue par l'associé signataire.</a:t>
            </a:r>
            <a:endParaRPr lang="en-US" sz="1050" dirty="0"/>
          </a:p>
        </p:txBody>
      </p:sp>
      <p:sp>
        <p:nvSpPr>
          <p:cNvPr id="30" name="Shape 28"/>
          <p:cNvSpPr/>
          <p:nvPr/>
        </p:nvSpPr>
        <p:spPr>
          <a:xfrm>
            <a:off x="10522001" y="1783080"/>
            <a:ext cx="237744" cy="237744"/>
          </a:xfrm>
          <a:prstGeom prst="ellipse">
            <a:avLst/>
          </a:prstGeom>
          <a:solidFill>
            <a:srgbClr val="00338D"/>
          </a:solidFill>
          <a:ln/>
        </p:spPr>
      </p:sp>
      <p:sp>
        <p:nvSpPr>
          <p:cNvPr id="31" name="Shape 29"/>
          <p:cNvSpPr/>
          <p:nvPr/>
        </p:nvSpPr>
        <p:spPr>
          <a:xfrm>
            <a:off x="9641434" y="2194560"/>
            <a:ext cx="199887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2" name="Shape 30"/>
          <p:cNvSpPr/>
          <p:nvPr/>
        </p:nvSpPr>
        <p:spPr>
          <a:xfrm>
            <a:off x="9641434" y="2194560"/>
            <a:ext cx="1998878" cy="502920"/>
          </a:xfrm>
          <a:prstGeom prst="rect">
            <a:avLst/>
          </a:prstGeom>
          <a:solidFill>
            <a:srgbClr val="00338D"/>
          </a:solidFill>
          <a:ln/>
        </p:spPr>
      </p:sp>
      <p:sp>
        <p:nvSpPr>
          <p:cNvPr id="33" name="Text 31"/>
          <p:cNvSpPr/>
          <p:nvPr/>
        </p:nvSpPr>
        <p:spPr>
          <a:xfrm>
            <a:off x="9641434" y="2194560"/>
            <a:ext cx="1998878" cy="50292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J+29 → J+30</a:t>
            </a:r>
            <a:endParaRPr lang="en-US" sz="1250" dirty="0"/>
          </a:p>
        </p:txBody>
      </p:sp>
      <p:sp>
        <p:nvSpPr>
          <p:cNvPr id="34" name="Text 32"/>
          <p:cNvSpPr/>
          <p:nvPr/>
        </p:nvSpPr>
        <p:spPr>
          <a:xfrm>
            <a:off x="9751162" y="2834640"/>
            <a:ext cx="1779422" cy="548640"/>
          </a:xfrm>
          <a:prstGeom prst="rect">
            <a:avLst/>
          </a:prstGeom>
          <a:noFill/>
          <a:ln/>
        </p:spPr>
        <p:txBody>
          <a:bodyPr wrap="square" rtlCol="0" anchor="ctr"/>
          <a:lstStyle/>
          <a:p>
            <a:pPr algn="ctr" indent="0" marL="0">
              <a:buNone/>
            </a:pPr>
            <a:r>
              <a:rPr lang="en-US" sz="1300" b="1" dirty="0">
                <a:solidFill>
                  <a:srgbClr val="00338D"/>
                </a:solidFill>
                <a:latin typeface="Arial" pitchFamily="34" charset="0"/>
                <a:ea typeface="Arial" pitchFamily="34" charset="-122"/>
                <a:cs typeface="Arial" pitchFamily="34" charset="-120"/>
              </a:rPr>
              <a:t>Briefing équipe</a:t>
            </a:r>
            <a:endParaRPr lang="en-US" sz="1300" dirty="0"/>
          </a:p>
        </p:txBody>
      </p:sp>
      <p:sp>
        <p:nvSpPr>
          <p:cNvPr id="35" name="Text 33"/>
          <p:cNvSpPr/>
          <p:nvPr/>
        </p:nvSpPr>
        <p:spPr>
          <a:xfrm>
            <a:off x="9778594" y="3429000"/>
            <a:ext cx="1724558" cy="960120"/>
          </a:xfrm>
          <a:prstGeom prst="rect">
            <a:avLst/>
          </a:prstGeom>
          <a:noFill/>
          <a:ln/>
        </p:spPr>
        <p:txBody>
          <a:bodyPr wrap="square" rtlCol="0" anchor="t"/>
          <a:lstStyle/>
          <a:p>
            <a:pPr algn="ctr" indent="0" marL="0">
              <a:lnSpc>
                <a:spcPct val="105000"/>
              </a:lnSpc>
              <a:buNone/>
            </a:pPr>
            <a:r>
              <a:rPr lang="en-US" sz="1050" dirty="0">
                <a:solidFill>
                  <a:srgbClr val="59657C"/>
                </a:solidFill>
                <a:latin typeface="Calibri" pitchFamily="34" charset="0"/>
                <a:ea typeface="Calibri" pitchFamily="34" charset="-122"/>
                <a:cs typeface="Calibri" pitchFamily="34" charset="-120"/>
              </a:rPr>
              <a:t>Préparation du démarrage de l'intérim.</a:t>
            </a:r>
            <a:endParaRPr lang="en-US" sz="1050" dirty="0"/>
          </a:p>
        </p:txBody>
      </p:sp>
      <p:sp>
        <p:nvSpPr>
          <p:cNvPr id="36" name="Shape 34"/>
          <p:cNvSpPr/>
          <p:nvPr/>
        </p:nvSpPr>
        <p:spPr>
          <a:xfrm>
            <a:off x="548640" y="5074920"/>
            <a:ext cx="11091672" cy="868680"/>
          </a:xfrm>
          <a:prstGeom prst="rect">
            <a:avLst/>
          </a:prstGeom>
          <a:solidFill>
            <a:srgbClr val="E6F1EA"/>
          </a:solidFill>
          <a:ln/>
        </p:spPr>
      </p:sp>
      <p:sp>
        <p:nvSpPr>
          <p:cNvPr id="37" name="Shape 35"/>
          <p:cNvSpPr/>
          <p:nvPr/>
        </p:nvSpPr>
        <p:spPr>
          <a:xfrm>
            <a:off x="548640" y="5074920"/>
            <a:ext cx="91440" cy="868680"/>
          </a:xfrm>
          <a:prstGeom prst="rect">
            <a:avLst/>
          </a:prstGeom>
          <a:solidFill>
            <a:srgbClr val="1E8449"/>
          </a:solidFill>
          <a:ln/>
        </p:spPr>
      </p:sp>
      <p:sp>
        <p:nvSpPr>
          <p:cNvPr id="38" name="Shape 36"/>
          <p:cNvSpPr/>
          <p:nvPr/>
        </p:nvSpPr>
        <p:spPr>
          <a:xfrm>
            <a:off x="822960" y="5257800"/>
            <a:ext cx="502920" cy="502920"/>
          </a:xfrm>
          <a:prstGeom prst="roundRect">
            <a:avLst>
              <a:gd name="adj" fmla="val 10909"/>
            </a:avLst>
          </a:prstGeom>
          <a:solidFill>
            <a:srgbClr val="1E8449"/>
          </a:solidFill>
          <a:ln/>
          <a:effectLst>
            <a:outerShdw sx="100000" sy="100000" kx="0" ky="0" algn="bl" rotWithShape="0" blurRad="63500" dist="25400" dir="5400000">
              <a:srgbClr val="AAB6CC">
                <a:alpha val="18000"/>
              </a:srgbClr>
            </a:outerShdw>
          </a:effectLst>
        </p:spPr>
      </p:sp>
      <p:pic>
        <p:nvPicPr>
          <p:cNvPr id="39" name="Image 0" descr="/home/claude/cac_deck/assets/icons/check_white.png"/>
          <p:cNvPicPr>
            <a:picLocks noChangeAspect="1"/>
          </p:cNvPicPr>
          <p:nvPr/>
        </p:nvPicPr>
        <p:blipFill>
          <a:blip r:embed="rId1"/>
          <a:stretch>
            <a:fillRect/>
          </a:stretch>
        </p:blipFill>
        <p:spPr>
          <a:xfrm>
            <a:off x="938632" y="5373472"/>
            <a:ext cx="271577" cy="271577"/>
          </a:xfrm>
          <a:prstGeom prst="rect">
            <a:avLst/>
          </a:prstGeom>
        </p:spPr>
      </p:pic>
      <p:sp>
        <p:nvSpPr>
          <p:cNvPr id="40" name="Text 37"/>
          <p:cNvSpPr/>
          <p:nvPr/>
        </p:nvSpPr>
        <p:spPr>
          <a:xfrm>
            <a:off x="1508760" y="5074920"/>
            <a:ext cx="9811512" cy="868680"/>
          </a:xfrm>
          <a:prstGeom prst="rect">
            <a:avLst/>
          </a:prstGeom>
          <a:noFill/>
          <a:ln/>
        </p:spPr>
        <p:txBody>
          <a:bodyPr wrap="square" rtlCol="0" anchor="ctr"/>
          <a:lstStyle/>
          <a:p>
            <a:pPr indent="0" marL="0">
              <a:lnSpc>
                <a:spcPct val="105000"/>
              </a:lnSpc>
              <a:buNone/>
            </a:pPr>
            <a:r>
              <a:rPr lang="en-US" sz="1250" b="1" dirty="0">
                <a:solidFill>
                  <a:srgbClr val="14622F"/>
                </a:solidFill>
                <a:latin typeface="Calibri" pitchFamily="34" charset="0"/>
                <a:ea typeface="Calibri" pitchFamily="34" charset="-122"/>
                <a:cs typeface="Calibri" pitchFamily="34" charset="-120"/>
              </a:rPr>
              <a:t xml:space="preserve">Livrable. </a:t>
            </a:r>
            <a:pPr indent="0" marL="0">
              <a:lnSpc>
                <a:spcPct val="105000"/>
              </a:lnSpc>
              <a:buNone/>
            </a:pPr>
            <a:r>
              <a:rPr lang="en-US" sz="1250" dirty="0">
                <a:solidFill>
                  <a:srgbClr val="1A2238"/>
                </a:solidFill>
                <a:latin typeface="Calibri" pitchFamily="34" charset="0"/>
                <a:ea typeface="Calibri" pitchFamily="34" charset="-122"/>
                <a:cs typeface="Calibri" pitchFamily="34" charset="-120"/>
              </a:rPr>
              <a:t>Un dossier permanent réindexé, à jour et validé par l'associé signataire — prêt à servir de socle à l'évaluation des risques de l'intérim.</a:t>
            </a:r>
            <a:endParaRPr lang="en-US" sz="1250" dirty="0"/>
          </a:p>
        </p:txBody>
      </p:sp>
      <p:sp>
        <p:nvSpPr>
          <p:cNvPr id="41" name="Text 3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23 / 90</a:t>
            </a:r>
            <a:endParaRPr lang="en-US" sz="8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03</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fileAlt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10H00 · 1H30 · ATELIER</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Dossier de travail,</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feuilles maîtresses &amp; de travail</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La formalisation n'est pas un effort administratif : c'est la défense de l'opinion.</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24 / 90</a:t>
            </a:r>
            <a:endParaRPr lang="en-US" sz="8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Documentation d'audit : ce que vous saurez faire</a:t>
            </a:r>
            <a:endParaRPr lang="en-US" sz="2700" dirty="0"/>
          </a:p>
        </p:txBody>
      </p:sp>
      <p:sp>
        <p:nvSpPr>
          <p:cNvPr id="5" name="Shape 3"/>
          <p:cNvSpPr/>
          <p:nvPr/>
        </p:nvSpPr>
        <p:spPr>
          <a:xfrm>
            <a:off x="548640" y="1920240"/>
            <a:ext cx="253288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920240"/>
            <a:ext cx="2532888" cy="73152"/>
          </a:xfrm>
          <a:prstGeom prst="rect">
            <a:avLst/>
          </a:prstGeom>
          <a:solidFill>
            <a:srgbClr val="00338D"/>
          </a:solidFill>
          <a:ln/>
        </p:spPr>
      </p:sp>
      <p:sp>
        <p:nvSpPr>
          <p:cNvPr id="7" name="Shape 5"/>
          <p:cNvSpPr/>
          <p:nvPr/>
        </p:nvSpPr>
        <p:spPr>
          <a:xfrm>
            <a:off x="1426464" y="2286000"/>
            <a:ext cx="777240" cy="7772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shield_white.png"/>
          <p:cNvPicPr>
            <a:picLocks noChangeAspect="1"/>
          </p:cNvPicPr>
          <p:nvPr/>
        </p:nvPicPr>
        <p:blipFill>
          <a:blip r:embed="rId1"/>
          <a:stretch>
            <a:fillRect/>
          </a:stretch>
        </p:blipFill>
        <p:spPr>
          <a:xfrm>
            <a:off x="1613002" y="2472538"/>
            <a:ext cx="404165" cy="404165"/>
          </a:xfrm>
          <a:prstGeom prst="rect">
            <a:avLst/>
          </a:prstGeom>
        </p:spPr>
      </p:pic>
      <p:sp>
        <p:nvSpPr>
          <p:cNvPr id="9" name="Text 6"/>
          <p:cNvSpPr/>
          <p:nvPr/>
        </p:nvSpPr>
        <p:spPr>
          <a:xfrm>
            <a:off x="731520" y="3246120"/>
            <a:ext cx="2167128" cy="914400"/>
          </a:xfrm>
          <a:prstGeom prst="rect">
            <a:avLst/>
          </a:prstGeom>
          <a:noFill/>
          <a:ln/>
        </p:spPr>
        <p:txBody>
          <a:bodyPr wrap="square" rtlCol="0" anchor="t"/>
          <a:lstStyle/>
          <a:p>
            <a:pPr algn="ctr" indent="0" marL="0">
              <a:lnSpc>
                <a:spcPct val="106000"/>
              </a:lnSpc>
              <a:buNone/>
            </a:pPr>
            <a:r>
              <a:rPr lang="en-US" sz="1200" dirty="0">
                <a:solidFill>
                  <a:srgbClr val="1A2238"/>
                </a:solidFill>
                <a:latin typeface="Calibri" pitchFamily="34" charset="0"/>
                <a:ea typeface="Calibri" pitchFamily="34" charset="-122"/>
                <a:cs typeface="Calibri" pitchFamily="34" charset="-120"/>
              </a:rPr>
              <a:t>Maîtriser les exigences de la NAA 230 : forme, contenu, exhaustivité.</a:t>
            </a:r>
            <a:endParaRPr lang="en-US" sz="1200" dirty="0"/>
          </a:p>
        </p:txBody>
      </p:sp>
      <p:sp>
        <p:nvSpPr>
          <p:cNvPr id="10" name="Shape 7"/>
          <p:cNvSpPr/>
          <p:nvPr/>
        </p:nvSpPr>
        <p:spPr>
          <a:xfrm>
            <a:off x="3401568" y="1920240"/>
            <a:ext cx="253288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1" name="Shape 8"/>
          <p:cNvSpPr/>
          <p:nvPr/>
        </p:nvSpPr>
        <p:spPr>
          <a:xfrm>
            <a:off x="3401568" y="1920240"/>
            <a:ext cx="2532888" cy="73152"/>
          </a:xfrm>
          <a:prstGeom prst="rect">
            <a:avLst/>
          </a:prstGeom>
          <a:solidFill>
            <a:srgbClr val="005EB8"/>
          </a:solidFill>
          <a:ln/>
        </p:spPr>
      </p:sp>
      <p:sp>
        <p:nvSpPr>
          <p:cNvPr id="12" name="Shape 9"/>
          <p:cNvSpPr/>
          <p:nvPr/>
        </p:nvSpPr>
        <p:spPr>
          <a:xfrm>
            <a:off x="4279392" y="2286000"/>
            <a:ext cx="777240" cy="7772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thList_white.png"/>
          <p:cNvPicPr>
            <a:picLocks noChangeAspect="1"/>
          </p:cNvPicPr>
          <p:nvPr/>
        </p:nvPicPr>
        <p:blipFill>
          <a:blip r:embed="rId2"/>
          <a:stretch>
            <a:fillRect/>
          </a:stretch>
        </p:blipFill>
        <p:spPr>
          <a:xfrm>
            <a:off x="4465930" y="2472538"/>
            <a:ext cx="404165" cy="404165"/>
          </a:xfrm>
          <a:prstGeom prst="rect">
            <a:avLst/>
          </a:prstGeom>
        </p:spPr>
      </p:pic>
      <p:sp>
        <p:nvSpPr>
          <p:cNvPr id="14" name="Text 10"/>
          <p:cNvSpPr/>
          <p:nvPr/>
        </p:nvSpPr>
        <p:spPr>
          <a:xfrm>
            <a:off x="3584448" y="3246120"/>
            <a:ext cx="2167128" cy="914400"/>
          </a:xfrm>
          <a:prstGeom prst="rect">
            <a:avLst/>
          </a:prstGeom>
          <a:noFill/>
          <a:ln/>
        </p:spPr>
        <p:txBody>
          <a:bodyPr wrap="square" rtlCol="0" anchor="t"/>
          <a:lstStyle/>
          <a:p>
            <a:pPr algn="ctr" indent="0" marL="0">
              <a:lnSpc>
                <a:spcPct val="106000"/>
              </a:lnSpc>
              <a:buNone/>
            </a:pPr>
            <a:r>
              <a:rPr lang="en-US" sz="1200" dirty="0">
                <a:solidFill>
                  <a:srgbClr val="1A2238"/>
                </a:solidFill>
                <a:latin typeface="Calibri" pitchFamily="34" charset="0"/>
                <a:ea typeface="Calibri" pitchFamily="34" charset="-122"/>
                <a:cs typeface="Calibri" pitchFamily="34" charset="-120"/>
              </a:rPr>
              <a:t>Concevoir des feuilles maîtresses indexées au SCF, exploitables.</a:t>
            </a:r>
            <a:endParaRPr lang="en-US" sz="1200" dirty="0"/>
          </a:p>
        </p:txBody>
      </p:sp>
      <p:sp>
        <p:nvSpPr>
          <p:cNvPr id="15" name="Shape 11"/>
          <p:cNvSpPr/>
          <p:nvPr/>
        </p:nvSpPr>
        <p:spPr>
          <a:xfrm>
            <a:off x="6254496" y="1920240"/>
            <a:ext cx="253288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6" name="Shape 12"/>
          <p:cNvSpPr/>
          <p:nvPr/>
        </p:nvSpPr>
        <p:spPr>
          <a:xfrm>
            <a:off x="6254496" y="1920240"/>
            <a:ext cx="2532888" cy="73152"/>
          </a:xfrm>
          <a:prstGeom prst="rect">
            <a:avLst/>
          </a:prstGeom>
          <a:solidFill>
            <a:srgbClr val="0091DA"/>
          </a:solidFill>
          <a:ln/>
        </p:spPr>
      </p:sp>
      <p:sp>
        <p:nvSpPr>
          <p:cNvPr id="17" name="Shape 13"/>
          <p:cNvSpPr/>
          <p:nvPr/>
        </p:nvSpPr>
        <p:spPr>
          <a:xfrm>
            <a:off x="7132320" y="2286000"/>
            <a:ext cx="777240" cy="77724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18" name="Image 2" descr="/home/claude/cac_deck/assets/icons/fileAlt_white.png"/>
          <p:cNvPicPr>
            <a:picLocks noChangeAspect="1"/>
          </p:cNvPicPr>
          <p:nvPr/>
        </p:nvPicPr>
        <p:blipFill>
          <a:blip r:embed="rId3"/>
          <a:stretch>
            <a:fillRect/>
          </a:stretch>
        </p:blipFill>
        <p:spPr>
          <a:xfrm>
            <a:off x="7318858" y="2472538"/>
            <a:ext cx="404165" cy="404165"/>
          </a:xfrm>
          <a:prstGeom prst="rect">
            <a:avLst/>
          </a:prstGeom>
        </p:spPr>
      </p:pic>
      <p:sp>
        <p:nvSpPr>
          <p:cNvPr id="19" name="Text 14"/>
          <p:cNvSpPr/>
          <p:nvPr/>
        </p:nvSpPr>
        <p:spPr>
          <a:xfrm>
            <a:off x="6437376" y="3246120"/>
            <a:ext cx="2167128" cy="914400"/>
          </a:xfrm>
          <a:prstGeom prst="rect">
            <a:avLst/>
          </a:prstGeom>
          <a:noFill/>
          <a:ln/>
        </p:spPr>
        <p:txBody>
          <a:bodyPr wrap="square" rtlCol="0" anchor="t"/>
          <a:lstStyle/>
          <a:p>
            <a:pPr algn="ctr" indent="0" marL="0">
              <a:lnSpc>
                <a:spcPct val="106000"/>
              </a:lnSpc>
              <a:buNone/>
            </a:pPr>
            <a:r>
              <a:rPr lang="en-US" sz="1200" dirty="0">
                <a:solidFill>
                  <a:srgbClr val="1A2238"/>
                </a:solidFill>
                <a:latin typeface="Calibri" pitchFamily="34" charset="0"/>
                <a:ea typeface="Calibri" pitchFamily="34" charset="-122"/>
                <a:cs typeface="Calibri" pitchFamily="34" charset="-120"/>
              </a:rPr>
              <a:t>Rédiger une feuille de travail selon les règles d'or de la formalisation.</a:t>
            </a:r>
            <a:endParaRPr lang="en-US" sz="1200" dirty="0"/>
          </a:p>
        </p:txBody>
      </p:sp>
      <p:sp>
        <p:nvSpPr>
          <p:cNvPr id="20" name="Shape 15"/>
          <p:cNvSpPr/>
          <p:nvPr/>
        </p:nvSpPr>
        <p:spPr>
          <a:xfrm>
            <a:off x="9107424" y="1920240"/>
            <a:ext cx="2532888" cy="22860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1" name="Shape 16"/>
          <p:cNvSpPr/>
          <p:nvPr/>
        </p:nvSpPr>
        <p:spPr>
          <a:xfrm>
            <a:off x="9107424" y="1920240"/>
            <a:ext cx="2532888" cy="73152"/>
          </a:xfrm>
          <a:prstGeom prst="rect">
            <a:avLst/>
          </a:prstGeom>
          <a:solidFill>
            <a:srgbClr val="1E8449"/>
          </a:solidFill>
          <a:ln/>
        </p:spPr>
      </p:sp>
      <p:sp>
        <p:nvSpPr>
          <p:cNvPr id="22" name="Shape 17"/>
          <p:cNvSpPr/>
          <p:nvPr/>
        </p:nvSpPr>
        <p:spPr>
          <a:xfrm>
            <a:off x="9985248" y="2286000"/>
            <a:ext cx="777240" cy="7772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3" name="Image 3" descr="/home/claude/cac_deck/assets/icons/archive_white.png"/>
          <p:cNvPicPr>
            <a:picLocks noChangeAspect="1"/>
          </p:cNvPicPr>
          <p:nvPr/>
        </p:nvPicPr>
        <p:blipFill>
          <a:blip r:embed="rId4"/>
          <a:stretch>
            <a:fillRect/>
          </a:stretch>
        </p:blipFill>
        <p:spPr>
          <a:xfrm>
            <a:off x="10171786" y="2472538"/>
            <a:ext cx="404165" cy="404165"/>
          </a:xfrm>
          <a:prstGeom prst="rect">
            <a:avLst/>
          </a:prstGeom>
        </p:spPr>
      </p:pic>
      <p:sp>
        <p:nvSpPr>
          <p:cNvPr id="24" name="Text 18"/>
          <p:cNvSpPr/>
          <p:nvPr/>
        </p:nvSpPr>
        <p:spPr>
          <a:xfrm>
            <a:off x="9290304" y="3246120"/>
            <a:ext cx="2167128" cy="914400"/>
          </a:xfrm>
          <a:prstGeom prst="rect">
            <a:avLst/>
          </a:prstGeom>
          <a:noFill/>
          <a:ln/>
        </p:spPr>
        <p:txBody>
          <a:bodyPr wrap="square" rtlCol="0" anchor="t"/>
          <a:lstStyle/>
          <a:p>
            <a:pPr algn="ctr" indent="0" marL="0">
              <a:lnSpc>
                <a:spcPct val="106000"/>
              </a:lnSpc>
              <a:buNone/>
            </a:pPr>
            <a:r>
              <a:rPr lang="en-US" sz="1200" dirty="0">
                <a:solidFill>
                  <a:srgbClr val="1A2238"/>
                </a:solidFill>
                <a:latin typeface="Calibri" pitchFamily="34" charset="0"/>
                <a:ea typeface="Calibri" pitchFamily="34" charset="-122"/>
                <a:cs typeface="Calibri" pitchFamily="34" charset="-120"/>
              </a:rPr>
              <a:t>Gérer indexation, références croisées et archivage (loi 10-01).</a:t>
            </a:r>
            <a:endParaRPr lang="en-US" sz="1200" dirty="0"/>
          </a:p>
        </p:txBody>
      </p:sp>
      <p:sp>
        <p:nvSpPr>
          <p:cNvPr id="25" name="Shape 19"/>
          <p:cNvSpPr/>
          <p:nvPr/>
        </p:nvSpPr>
        <p:spPr>
          <a:xfrm>
            <a:off x="548640" y="4617720"/>
            <a:ext cx="11091672" cy="1325880"/>
          </a:xfrm>
          <a:prstGeom prst="rect">
            <a:avLst/>
          </a:prstGeom>
          <a:solidFill>
            <a:srgbClr val="0A1F44"/>
          </a:solidFill>
          <a:ln/>
        </p:spPr>
      </p:sp>
      <p:sp>
        <p:nvSpPr>
          <p:cNvPr id="26" name="Shape 20"/>
          <p:cNvSpPr/>
          <p:nvPr/>
        </p:nvSpPr>
        <p:spPr>
          <a:xfrm>
            <a:off x="548640" y="4617720"/>
            <a:ext cx="109728" cy="1325880"/>
          </a:xfrm>
          <a:prstGeom prst="rect">
            <a:avLst/>
          </a:prstGeom>
          <a:solidFill>
            <a:srgbClr val="1E8449"/>
          </a:solidFill>
          <a:ln/>
        </p:spPr>
      </p:sp>
      <p:pic>
        <p:nvPicPr>
          <p:cNvPr id="27" name="Image 4" descr="/home/claude/cac_deck/assets/icons/quote_sky.png"/>
          <p:cNvPicPr>
            <a:picLocks noChangeAspect="1"/>
          </p:cNvPicPr>
          <p:nvPr/>
        </p:nvPicPr>
        <p:blipFill>
          <a:blip r:embed="rId5"/>
          <a:stretch>
            <a:fillRect/>
          </a:stretch>
        </p:blipFill>
        <p:spPr>
          <a:xfrm>
            <a:off x="868680" y="4846320"/>
            <a:ext cx="411480" cy="411480"/>
          </a:xfrm>
          <a:prstGeom prst="rect">
            <a:avLst/>
          </a:prstGeom>
        </p:spPr>
      </p:pic>
      <p:sp>
        <p:nvSpPr>
          <p:cNvPr id="28" name="Text 21"/>
          <p:cNvSpPr/>
          <p:nvPr/>
        </p:nvSpPr>
        <p:spPr>
          <a:xfrm>
            <a:off x="1463040" y="4617720"/>
            <a:ext cx="6858000" cy="1325880"/>
          </a:xfrm>
          <a:prstGeom prst="rect">
            <a:avLst/>
          </a:prstGeom>
          <a:noFill/>
          <a:ln/>
        </p:spPr>
        <p:txBody>
          <a:bodyPr wrap="square" rtlCol="0" anchor="ctr"/>
          <a:lstStyle/>
          <a:p>
            <a:pPr indent="0" marL="0">
              <a:buNone/>
            </a:pPr>
            <a:r>
              <a:rPr lang="en-US" sz="1900" b="1" i="1" dirty="0">
                <a:solidFill>
                  <a:srgbClr val="FFFFFF"/>
                </a:solidFill>
                <a:latin typeface="Georgia" pitchFamily="34" charset="0"/>
                <a:ea typeface="Georgia" pitchFamily="34" charset="-122"/>
                <a:cs typeface="Georgia" pitchFamily="34" charset="-120"/>
              </a:rPr>
              <a:t>« Ce qui n'est pas documenté n'est pas considéré comme fait. »</a:t>
            </a:r>
            <a:endParaRPr lang="en-US" sz="1900" dirty="0"/>
          </a:p>
        </p:txBody>
      </p:sp>
      <p:sp>
        <p:nvSpPr>
          <p:cNvPr id="29" name="Text 22"/>
          <p:cNvSpPr/>
          <p:nvPr/>
        </p:nvSpPr>
        <p:spPr>
          <a:xfrm>
            <a:off x="7955280" y="4617720"/>
            <a:ext cx="3657600" cy="1325880"/>
          </a:xfrm>
          <a:prstGeom prst="rect">
            <a:avLst/>
          </a:prstGeom>
          <a:noFill/>
          <a:ln/>
        </p:spPr>
        <p:txBody>
          <a:bodyPr wrap="square" rtlCol="0" anchor="ctr"/>
          <a:lstStyle/>
          <a:p>
            <a:pPr algn="r" indent="0" marL="0">
              <a:buNone/>
            </a:pPr>
            <a:r>
              <a:rPr lang="en-US" sz="1200" dirty="0">
                <a:solidFill>
                  <a:srgbClr val="0091DA"/>
                </a:solidFill>
                <a:latin typeface="Calibri" pitchFamily="34" charset="0"/>
                <a:ea typeface="Calibri" pitchFamily="34" charset="-122"/>
                <a:cs typeface="Calibri" pitchFamily="34" charset="-120"/>
              </a:rPr>
              <a:t>NAA 230 §8 — transposition de l'ISA 230</a:t>
            </a:r>
            <a:endParaRPr lang="en-US" sz="1200" dirty="0"/>
          </a:p>
        </p:txBody>
      </p:sp>
      <p:sp>
        <p:nvSpPr>
          <p:cNvPr id="30"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25 / 90</a:t>
            </a:r>
            <a:endParaRPr lang="en-US" sz="8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exigences cardinales</a:t>
            </a:r>
            <a:endParaRPr lang="en-US" sz="2700" dirty="0"/>
          </a:p>
        </p:txBody>
      </p:sp>
      <p:sp>
        <p:nvSpPr>
          <p:cNvPr id="5" name="Shape 3"/>
          <p:cNvSpPr/>
          <p:nvPr/>
        </p:nvSpPr>
        <p:spPr>
          <a:xfrm>
            <a:off x="548640" y="1783080"/>
            <a:ext cx="3422904" cy="4160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3422904" cy="73152"/>
          </a:xfrm>
          <a:prstGeom prst="rect">
            <a:avLst/>
          </a:prstGeom>
          <a:solidFill>
            <a:srgbClr val="00338D"/>
          </a:solidFill>
          <a:ln/>
        </p:spPr>
      </p:sp>
      <p:sp>
        <p:nvSpPr>
          <p:cNvPr id="7" name="Text 5"/>
          <p:cNvSpPr/>
          <p:nvPr/>
        </p:nvSpPr>
        <p:spPr>
          <a:xfrm>
            <a:off x="868680" y="2103120"/>
            <a:ext cx="1371600" cy="822960"/>
          </a:xfrm>
          <a:prstGeom prst="rect">
            <a:avLst/>
          </a:prstGeom>
          <a:noFill/>
          <a:ln/>
        </p:spPr>
        <p:txBody>
          <a:bodyPr wrap="square" rtlCol="0" anchor="ctr"/>
          <a:lstStyle/>
          <a:p>
            <a:pPr indent="0" marL="0">
              <a:buNone/>
            </a:pPr>
            <a:r>
              <a:rPr lang="en-US" sz="4400" b="1" dirty="0">
                <a:solidFill>
                  <a:srgbClr val="00338D"/>
                </a:solidFill>
                <a:latin typeface="Arial" pitchFamily="34" charset="0"/>
                <a:ea typeface="Arial" pitchFamily="34" charset="-122"/>
                <a:cs typeface="Arial" pitchFamily="34" charset="-120"/>
              </a:rPr>
              <a:t>01</a:t>
            </a:r>
            <a:endParaRPr lang="en-US" sz="4400" dirty="0"/>
          </a:p>
        </p:txBody>
      </p:sp>
      <p:sp>
        <p:nvSpPr>
          <p:cNvPr id="8" name="Shape 6"/>
          <p:cNvSpPr/>
          <p:nvPr/>
        </p:nvSpPr>
        <p:spPr>
          <a:xfrm>
            <a:off x="2919984" y="2148840"/>
            <a:ext cx="713232" cy="713232"/>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clipboardCheck_white.png"/>
          <p:cNvPicPr>
            <a:picLocks noChangeAspect="1"/>
          </p:cNvPicPr>
          <p:nvPr/>
        </p:nvPicPr>
        <p:blipFill>
          <a:blip r:embed="rId1"/>
          <a:stretch>
            <a:fillRect/>
          </a:stretch>
        </p:blipFill>
        <p:spPr>
          <a:xfrm>
            <a:off x="3091160" y="2320016"/>
            <a:ext cx="370881" cy="370881"/>
          </a:xfrm>
          <a:prstGeom prst="rect">
            <a:avLst/>
          </a:prstGeom>
        </p:spPr>
      </p:pic>
      <p:sp>
        <p:nvSpPr>
          <p:cNvPr id="10" name="Text 7"/>
          <p:cNvSpPr/>
          <p:nvPr/>
        </p:nvSpPr>
        <p:spPr>
          <a:xfrm>
            <a:off x="868680" y="3108960"/>
            <a:ext cx="2782824" cy="50292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Exhaustivité</a:t>
            </a:r>
            <a:endParaRPr lang="en-US" sz="1800" dirty="0"/>
          </a:p>
        </p:txBody>
      </p:sp>
      <p:sp>
        <p:nvSpPr>
          <p:cNvPr id="11" name="Text 8"/>
          <p:cNvSpPr/>
          <p:nvPr/>
        </p:nvSpPr>
        <p:spPr>
          <a:xfrm>
            <a:off x="868680" y="3703320"/>
            <a:ext cx="2782824" cy="2011680"/>
          </a:xfrm>
          <a:prstGeom prst="rect">
            <a:avLst/>
          </a:prstGeom>
          <a:noFill/>
          <a:ln/>
        </p:spPr>
        <p:txBody>
          <a:bodyPr wrap="square" rtlCol="0" anchor="t"/>
          <a:lstStyle/>
          <a:p>
            <a:pPr indent="0" marL="0">
              <a:lnSpc>
                <a:spcPct val="112000"/>
              </a:lnSpc>
              <a:buNone/>
            </a:pPr>
            <a:r>
              <a:rPr lang="en-US" sz="1250" dirty="0">
                <a:solidFill>
                  <a:srgbClr val="1A2238"/>
                </a:solidFill>
                <a:latin typeface="Calibri" pitchFamily="34" charset="0"/>
                <a:ea typeface="Calibri" pitchFamily="34" charset="-122"/>
                <a:cs typeface="Calibri" pitchFamily="34" charset="-120"/>
              </a:rPr>
              <a:t>Toute diligence significative fait l'objet d'une trace écrite. « Ce qui n'est pas documenté n'est pas considéré comme fait. »</a:t>
            </a:r>
            <a:endParaRPr lang="en-US" sz="1250" dirty="0"/>
          </a:p>
        </p:txBody>
      </p:sp>
      <p:sp>
        <p:nvSpPr>
          <p:cNvPr id="12" name="Shape 9"/>
          <p:cNvSpPr/>
          <p:nvPr/>
        </p:nvSpPr>
        <p:spPr>
          <a:xfrm>
            <a:off x="4383024" y="1783080"/>
            <a:ext cx="3422904" cy="4160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3" name="Shape 10"/>
          <p:cNvSpPr/>
          <p:nvPr/>
        </p:nvSpPr>
        <p:spPr>
          <a:xfrm>
            <a:off x="4383024" y="1783080"/>
            <a:ext cx="3422904" cy="73152"/>
          </a:xfrm>
          <a:prstGeom prst="rect">
            <a:avLst/>
          </a:prstGeom>
          <a:solidFill>
            <a:srgbClr val="005EB8"/>
          </a:solidFill>
          <a:ln/>
        </p:spPr>
      </p:sp>
      <p:sp>
        <p:nvSpPr>
          <p:cNvPr id="14" name="Text 11"/>
          <p:cNvSpPr/>
          <p:nvPr/>
        </p:nvSpPr>
        <p:spPr>
          <a:xfrm>
            <a:off x="4703064" y="2103120"/>
            <a:ext cx="1371600" cy="822960"/>
          </a:xfrm>
          <a:prstGeom prst="rect">
            <a:avLst/>
          </a:prstGeom>
          <a:noFill/>
          <a:ln/>
        </p:spPr>
        <p:txBody>
          <a:bodyPr wrap="square" rtlCol="0" anchor="ctr"/>
          <a:lstStyle/>
          <a:p>
            <a:pPr indent="0" marL="0">
              <a:buNone/>
            </a:pPr>
            <a:r>
              <a:rPr lang="en-US" sz="4400" b="1" dirty="0">
                <a:solidFill>
                  <a:srgbClr val="005EB8"/>
                </a:solidFill>
                <a:latin typeface="Arial" pitchFamily="34" charset="0"/>
                <a:ea typeface="Arial" pitchFamily="34" charset="-122"/>
                <a:cs typeface="Arial" pitchFamily="34" charset="-120"/>
              </a:rPr>
              <a:t>02</a:t>
            </a:r>
            <a:endParaRPr lang="en-US" sz="4400" dirty="0"/>
          </a:p>
        </p:txBody>
      </p:sp>
      <p:sp>
        <p:nvSpPr>
          <p:cNvPr id="15" name="Shape 12"/>
          <p:cNvSpPr/>
          <p:nvPr/>
        </p:nvSpPr>
        <p:spPr>
          <a:xfrm>
            <a:off x="6754368" y="2148840"/>
            <a:ext cx="713232" cy="713232"/>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6" name="Image 1" descr="/home/claude/cac_deck/assets/icons/eye_white.png"/>
          <p:cNvPicPr>
            <a:picLocks noChangeAspect="1"/>
          </p:cNvPicPr>
          <p:nvPr/>
        </p:nvPicPr>
        <p:blipFill>
          <a:blip r:embed="rId2"/>
          <a:stretch>
            <a:fillRect/>
          </a:stretch>
        </p:blipFill>
        <p:spPr>
          <a:xfrm>
            <a:off x="6925544" y="2320016"/>
            <a:ext cx="370881" cy="370881"/>
          </a:xfrm>
          <a:prstGeom prst="rect">
            <a:avLst/>
          </a:prstGeom>
        </p:spPr>
      </p:pic>
      <p:sp>
        <p:nvSpPr>
          <p:cNvPr id="17" name="Text 13"/>
          <p:cNvSpPr/>
          <p:nvPr/>
        </p:nvSpPr>
        <p:spPr>
          <a:xfrm>
            <a:off x="4703064" y="3108960"/>
            <a:ext cx="2782824" cy="50292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Clarté pour un tiers</a:t>
            </a:r>
            <a:endParaRPr lang="en-US" sz="1800" dirty="0"/>
          </a:p>
        </p:txBody>
      </p:sp>
      <p:sp>
        <p:nvSpPr>
          <p:cNvPr id="18" name="Text 14"/>
          <p:cNvSpPr/>
          <p:nvPr/>
        </p:nvSpPr>
        <p:spPr>
          <a:xfrm>
            <a:off x="4703064" y="3703320"/>
            <a:ext cx="2782824" cy="2011680"/>
          </a:xfrm>
          <a:prstGeom prst="rect">
            <a:avLst/>
          </a:prstGeom>
          <a:noFill/>
          <a:ln/>
        </p:spPr>
        <p:txBody>
          <a:bodyPr wrap="square" rtlCol="0" anchor="t"/>
          <a:lstStyle/>
          <a:p>
            <a:pPr indent="0" marL="0">
              <a:lnSpc>
                <a:spcPct val="112000"/>
              </a:lnSpc>
              <a:buNone/>
            </a:pPr>
            <a:r>
              <a:rPr lang="en-US" sz="1250" dirty="0">
                <a:solidFill>
                  <a:srgbClr val="1A2238"/>
                </a:solidFill>
                <a:latin typeface="Calibri" pitchFamily="34" charset="0"/>
                <a:ea typeface="Calibri" pitchFamily="34" charset="-122"/>
                <a:cs typeface="Calibri" pitchFamily="34" charset="-120"/>
              </a:rPr>
              <a:t>Un auditeur expérimenté, étranger à la mission, doit comprendre nature, étendue, calendrier et conclusions à partir des seuls documents.</a:t>
            </a:r>
            <a:endParaRPr lang="en-US" sz="1250" dirty="0"/>
          </a:p>
        </p:txBody>
      </p:sp>
      <p:sp>
        <p:nvSpPr>
          <p:cNvPr id="19" name="Shape 15"/>
          <p:cNvSpPr/>
          <p:nvPr/>
        </p:nvSpPr>
        <p:spPr>
          <a:xfrm>
            <a:off x="8217408" y="1783080"/>
            <a:ext cx="3422904" cy="4160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0" name="Shape 16"/>
          <p:cNvSpPr/>
          <p:nvPr/>
        </p:nvSpPr>
        <p:spPr>
          <a:xfrm>
            <a:off x="8217408" y="1783080"/>
            <a:ext cx="3422904" cy="73152"/>
          </a:xfrm>
          <a:prstGeom prst="rect">
            <a:avLst/>
          </a:prstGeom>
          <a:solidFill>
            <a:srgbClr val="1E8449"/>
          </a:solidFill>
          <a:ln/>
        </p:spPr>
      </p:sp>
      <p:sp>
        <p:nvSpPr>
          <p:cNvPr id="21" name="Text 17"/>
          <p:cNvSpPr/>
          <p:nvPr/>
        </p:nvSpPr>
        <p:spPr>
          <a:xfrm>
            <a:off x="8537448" y="2103120"/>
            <a:ext cx="1371600" cy="822960"/>
          </a:xfrm>
          <a:prstGeom prst="rect">
            <a:avLst/>
          </a:prstGeom>
          <a:noFill/>
          <a:ln/>
        </p:spPr>
        <p:txBody>
          <a:bodyPr wrap="square" rtlCol="0" anchor="ctr"/>
          <a:lstStyle/>
          <a:p>
            <a:pPr indent="0" marL="0">
              <a:buNone/>
            </a:pPr>
            <a:r>
              <a:rPr lang="en-US" sz="4400" b="1" dirty="0">
                <a:solidFill>
                  <a:srgbClr val="1E8449"/>
                </a:solidFill>
                <a:latin typeface="Arial" pitchFamily="34" charset="0"/>
                <a:ea typeface="Arial" pitchFamily="34" charset="-122"/>
                <a:cs typeface="Arial" pitchFamily="34" charset="-120"/>
              </a:rPr>
              <a:t>03</a:t>
            </a:r>
            <a:endParaRPr lang="en-US" sz="4400" dirty="0"/>
          </a:p>
        </p:txBody>
      </p:sp>
      <p:sp>
        <p:nvSpPr>
          <p:cNvPr id="22" name="Shape 18"/>
          <p:cNvSpPr/>
          <p:nvPr/>
        </p:nvSpPr>
        <p:spPr>
          <a:xfrm>
            <a:off x="10588752" y="2148840"/>
            <a:ext cx="713232" cy="713232"/>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3" name="Image 2" descr="/home/claude/cac_deck/assets/icons/archive_white.png"/>
          <p:cNvPicPr>
            <a:picLocks noChangeAspect="1"/>
          </p:cNvPicPr>
          <p:nvPr/>
        </p:nvPicPr>
        <p:blipFill>
          <a:blip r:embed="rId3"/>
          <a:stretch>
            <a:fillRect/>
          </a:stretch>
        </p:blipFill>
        <p:spPr>
          <a:xfrm>
            <a:off x="10759928" y="2320016"/>
            <a:ext cx="370881" cy="370881"/>
          </a:xfrm>
          <a:prstGeom prst="rect">
            <a:avLst/>
          </a:prstGeom>
        </p:spPr>
      </p:pic>
      <p:sp>
        <p:nvSpPr>
          <p:cNvPr id="24" name="Text 19"/>
          <p:cNvSpPr/>
          <p:nvPr/>
        </p:nvSpPr>
        <p:spPr>
          <a:xfrm>
            <a:off x="8537448" y="3108960"/>
            <a:ext cx="2782824" cy="502920"/>
          </a:xfrm>
          <a:prstGeom prst="rect">
            <a:avLst/>
          </a:prstGeom>
          <a:noFill/>
          <a:ln/>
        </p:spPr>
        <p:txBody>
          <a:bodyPr wrap="square" rtlCol="0" anchor="ctr"/>
          <a:lstStyle/>
          <a:p>
            <a:pPr indent="0" marL="0">
              <a:buNone/>
            </a:pPr>
            <a:r>
              <a:rPr lang="en-US" sz="1800" b="1" dirty="0">
                <a:solidFill>
                  <a:srgbClr val="00338D"/>
                </a:solidFill>
                <a:latin typeface="Arial" pitchFamily="34" charset="0"/>
                <a:ea typeface="Arial" pitchFamily="34" charset="-122"/>
                <a:cs typeface="Arial" pitchFamily="34" charset="-120"/>
              </a:rPr>
              <a:t>Conservation</a:t>
            </a:r>
            <a:endParaRPr lang="en-US" sz="1800" dirty="0"/>
          </a:p>
        </p:txBody>
      </p:sp>
      <p:sp>
        <p:nvSpPr>
          <p:cNvPr id="25" name="Text 20"/>
          <p:cNvSpPr/>
          <p:nvPr/>
        </p:nvSpPr>
        <p:spPr>
          <a:xfrm>
            <a:off x="8537448" y="3703320"/>
            <a:ext cx="2782824" cy="2011680"/>
          </a:xfrm>
          <a:prstGeom prst="rect">
            <a:avLst/>
          </a:prstGeom>
          <a:noFill/>
          <a:ln/>
        </p:spPr>
        <p:txBody>
          <a:bodyPr wrap="square" rtlCol="0" anchor="t"/>
          <a:lstStyle/>
          <a:p>
            <a:pPr indent="0" marL="0">
              <a:lnSpc>
                <a:spcPct val="112000"/>
              </a:lnSpc>
              <a:buNone/>
            </a:pPr>
            <a:r>
              <a:rPr lang="en-US" sz="1250" dirty="0">
                <a:solidFill>
                  <a:srgbClr val="1A2238"/>
                </a:solidFill>
                <a:latin typeface="Calibri" pitchFamily="34" charset="0"/>
                <a:ea typeface="Calibri" pitchFamily="34" charset="-122"/>
                <a:cs typeface="Calibri" pitchFamily="34" charset="-120"/>
              </a:rPr>
              <a:t>Dossier finalisé dans les 60 jours suivant la date du rapport ; conservation ≈ 10 ans (loi 10-01, prescriptions civile et fiscale).</a:t>
            </a:r>
            <a:endParaRPr lang="en-US" sz="1250" dirty="0"/>
          </a:p>
        </p:txBody>
      </p:sp>
      <p:sp>
        <p:nvSpPr>
          <p:cNvPr id="26" name="Text 21"/>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7" name="Text 22"/>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26 / 90</a:t>
            </a:r>
            <a:endParaRPr lang="en-US" sz="8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Architecture du dossier de travail</a:t>
            </a:r>
            <a:endParaRPr lang="en-US" sz="2700" dirty="0"/>
          </a:p>
        </p:txBody>
      </p:sp>
      <p:sp>
        <p:nvSpPr>
          <p:cNvPr id="5" name="Shape 3"/>
          <p:cNvSpPr/>
          <p:nvPr/>
        </p:nvSpPr>
        <p:spPr>
          <a:xfrm>
            <a:off x="548640" y="1691640"/>
            <a:ext cx="11091672" cy="804672"/>
          </a:xfrm>
          <a:prstGeom prst="rect">
            <a:avLst/>
          </a:prstGeom>
          <a:solidFill>
            <a:srgbClr val="FFFFFF"/>
          </a:solidFill>
          <a:ln w="9525">
            <a:solidFill>
              <a:srgbClr val="DCE3EF"/>
            </a:solidFill>
            <a:prstDash val="solid"/>
          </a:ln>
        </p:spPr>
      </p:sp>
      <p:sp>
        <p:nvSpPr>
          <p:cNvPr id="6" name="Shape 4"/>
          <p:cNvSpPr/>
          <p:nvPr/>
        </p:nvSpPr>
        <p:spPr>
          <a:xfrm>
            <a:off x="548640" y="1691640"/>
            <a:ext cx="868680" cy="804672"/>
          </a:xfrm>
          <a:prstGeom prst="rect">
            <a:avLst/>
          </a:prstGeom>
          <a:solidFill>
            <a:srgbClr val="00338D"/>
          </a:solidFill>
          <a:ln/>
        </p:spPr>
      </p:sp>
      <p:sp>
        <p:nvSpPr>
          <p:cNvPr id="7" name="Text 5"/>
          <p:cNvSpPr/>
          <p:nvPr/>
        </p:nvSpPr>
        <p:spPr>
          <a:xfrm>
            <a:off x="548640" y="1691640"/>
            <a:ext cx="868680" cy="804672"/>
          </a:xfrm>
          <a:prstGeom prst="rect">
            <a:avLst/>
          </a:prstGeom>
          <a:noFill/>
          <a:ln/>
        </p:spPr>
        <p:txBody>
          <a:bodyPr wrap="square" rtlCol="0" anchor="ctr"/>
          <a:lstStyle/>
          <a:p>
            <a:pPr algn="ctr" indent="0" marL="0">
              <a:buNone/>
            </a:pPr>
            <a:r>
              <a:rPr lang="en-US" sz="2600" b="1" dirty="0">
                <a:solidFill>
                  <a:srgbClr val="FFFFFF"/>
                </a:solidFill>
                <a:latin typeface="Arial" pitchFamily="34" charset="0"/>
                <a:ea typeface="Arial" pitchFamily="34" charset="-122"/>
                <a:cs typeface="Arial" pitchFamily="34" charset="-120"/>
              </a:rPr>
              <a:t>1</a:t>
            </a:r>
            <a:endParaRPr lang="en-US" sz="2600" dirty="0"/>
          </a:p>
        </p:txBody>
      </p:sp>
      <p:sp>
        <p:nvSpPr>
          <p:cNvPr id="8" name="Text 6"/>
          <p:cNvSpPr/>
          <p:nvPr/>
        </p:nvSpPr>
        <p:spPr>
          <a:xfrm>
            <a:off x="1645920" y="1691640"/>
            <a:ext cx="3291840" cy="80467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Dossier de travail annuel</a:t>
            </a:r>
            <a:endParaRPr lang="en-US" sz="1400" dirty="0"/>
          </a:p>
        </p:txBody>
      </p:sp>
      <p:sp>
        <p:nvSpPr>
          <p:cNvPr id="9" name="Text 7"/>
          <p:cNvSpPr/>
          <p:nvPr/>
        </p:nvSpPr>
        <p:spPr>
          <a:xfrm>
            <a:off x="5029200" y="1691640"/>
            <a:ext cx="642823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Ensemble des documents propres à un exercice donné — « Audit Exercice 2025 ».</a:t>
            </a:r>
            <a:endParaRPr lang="en-US" sz="1150" dirty="0"/>
          </a:p>
        </p:txBody>
      </p:sp>
      <p:sp>
        <p:nvSpPr>
          <p:cNvPr id="10" name="Shape 8"/>
          <p:cNvSpPr/>
          <p:nvPr/>
        </p:nvSpPr>
        <p:spPr>
          <a:xfrm>
            <a:off x="548640" y="2569464"/>
            <a:ext cx="11091672" cy="804672"/>
          </a:xfrm>
          <a:prstGeom prst="rect">
            <a:avLst/>
          </a:prstGeom>
          <a:solidFill>
            <a:srgbClr val="F3F6FB"/>
          </a:solidFill>
          <a:ln w="9525">
            <a:solidFill>
              <a:srgbClr val="DCE3EF"/>
            </a:solidFill>
            <a:prstDash val="solid"/>
          </a:ln>
        </p:spPr>
      </p:sp>
      <p:sp>
        <p:nvSpPr>
          <p:cNvPr id="11" name="Shape 9"/>
          <p:cNvSpPr/>
          <p:nvPr/>
        </p:nvSpPr>
        <p:spPr>
          <a:xfrm>
            <a:off x="548640" y="2569464"/>
            <a:ext cx="868680" cy="804672"/>
          </a:xfrm>
          <a:prstGeom prst="rect">
            <a:avLst/>
          </a:prstGeom>
          <a:solidFill>
            <a:srgbClr val="005EB8"/>
          </a:solidFill>
          <a:ln/>
        </p:spPr>
      </p:sp>
      <p:sp>
        <p:nvSpPr>
          <p:cNvPr id="12" name="Text 10"/>
          <p:cNvSpPr/>
          <p:nvPr/>
        </p:nvSpPr>
        <p:spPr>
          <a:xfrm>
            <a:off x="548640" y="2569464"/>
            <a:ext cx="868680" cy="804672"/>
          </a:xfrm>
          <a:prstGeom prst="rect">
            <a:avLst/>
          </a:prstGeom>
          <a:noFill/>
          <a:ln/>
        </p:spPr>
        <p:txBody>
          <a:bodyPr wrap="square" rtlCol="0" anchor="ctr"/>
          <a:lstStyle/>
          <a:p>
            <a:pPr algn="ctr" indent="0" marL="0">
              <a:buNone/>
            </a:pPr>
            <a:r>
              <a:rPr lang="en-US" sz="2600" b="1" dirty="0">
                <a:solidFill>
                  <a:srgbClr val="FFFFFF"/>
                </a:solidFill>
                <a:latin typeface="Arial" pitchFamily="34" charset="0"/>
                <a:ea typeface="Arial" pitchFamily="34" charset="-122"/>
                <a:cs typeface="Arial" pitchFamily="34" charset="-120"/>
              </a:rPr>
              <a:t>2</a:t>
            </a:r>
            <a:endParaRPr lang="en-US" sz="2600" dirty="0"/>
          </a:p>
        </p:txBody>
      </p:sp>
      <p:sp>
        <p:nvSpPr>
          <p:cNvPr id="13" name="Text 11"/>
          <p:cNvSpPr/>
          <p:nvPr/>
        </p:nvSpPr>
        <p:spPr>
          <a:xfrm>
            <a:off x="1645920" y="2569464"/>
            <a:ext cx="3291840" cy="80467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Sections transverses</a:t>
            </a:r>
            <a:endParaRPr lang="en-US" sz="1400" dirty="0"/>
          </a:p>
        </p:txBody>
      </p:sp>
      <p:sp>
        <p:nvSpPr>
          <p:cNvPr id="14" name="Text 12"/>
          <p:cNvSpPr/>
          <p:nvPr/>
        </p:nvSpPr>
        <p:spPr>
          <a:xfrm>
            <a:off x="5029200" y="2569464"/>
            <a:ext cx="642823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Acceptation, lettre de mission, planification, stratégie, synthèse, opinion, communication (A→F).</a:t>
            </a:r>
            <a:endParaRPr lang="en-US" sz="1150" dirty="0"/>
          </a:p>
        </p:txBody>
      </p:sp>
      <p:sp>
        <p:nvSpPr>
          <p:cNvPr id="15" name="Shape 13"/>
          <p:cNvSpPr/>
          <p:nvPr/>
        </p:nvSpPr>
        <p:spPr>
          <a:xfrm>
            <a:off x="548640" y="3447288"/>
            <a:ext cx="11091672" cy="804672"/>
          </a:xfrm>
          <a:prstGeom prst="rect">
            <a:avLst/>
          </a:prstGeom>
          <a:solidFill>
            <a:srgbClr val="FFFFFF"/>
          </a:solidFill>
          <a:ln w="9525">
            <a:solidFill>
              <a:srgbClr val="DCE3EF"/>
            </a:solidFill>
            <a:prstDash val="solid"/>
          </a:ln>
        </p:spPr>
      </p:sp>
      <p:sp>
        <p:nvSpPr>
          <p:cNvPr id="16" name="Shape 14"/>
          <p:cNvSpPr/>
          <p:nvPr/>
        </p:nvSpPr>
        <p:spPr>
          <a:xfrm>
            <a:off x="548640" y="3447288"/>
            <a:ext cx="868680" cy="804672"/>
          </a:xfrm>
          <a:prstGeom prst="rect">
            <a:avLst/>
          </a:prstGeom>
          <a:solidFill>
            <a:srgbClr val="0091DA"/>
          </a:solidFill>
          <a:ln/>
        </p:spPr>
      </p:sp>
      <p:sp>
        <p:nvSpPr>
          <p:cNvPr id="17" name="Text 15"/>
          <p:cNvSpPr/>
          <p:nvPr/>
        </p:nvSpPr>
        <p:spPr>
          <a:xfrm>
            <a:off x="548640" y="3447288"/>
            <a:ext cx="868680" cy="804672"/>
          </a:xfrm>
          <a:prstGeom prst="rect">
            <a:avLst/>
          </a:prstGeom>
          <a:noFill/>
          <a:ln/>
        </p:spPr>
        <p:txBody>
          <a:bodyPr wrap="square" rtlCol="0" anchor="ctr"/>
          <a:lstStyle/>
          <a:p>
            <a:pPr algn="ctr" indent="0" marL="0">
              <a:buNone/>
            </a:pPr>
            <a:r>
              <a:rPr lang="en-US" sz="2600" b="1" dirty="0">
                <a:solidFill>
                  <a:srgbClr val="FFFFFF"/>
                </a:solidFill>
                <a:latin typeface="Arial" pitchFamily="34" charset="0"/>
                <a:ea typeface="Arial" pitchFamily="34" charset="-122"/>
                <a:cs typeface="Arial" pitchFamily="34" charset="-120"/>
              </a:rPr>
              <a:t>3</a:t>
            </a:r>
            <a:endParaRPr lang="en-US" sz="2600" dirty="0"/>
          </a:p>
        </p:txBody>
      </p:sp>
      <p:sp>
        <p:nvSpPr>
          <p:cNvPr id="18" name="Text 16"/>
          <p:cNvSpPr/>
          <p:nvPr/>
        </p:nvSpPr>
        <p:spPr>
          <a:xfrm>
            <a:off x="1645920" y="3447288"/>
            <a:ext cx="3291840" cy="80467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Sections par cycle</a:t>
            </a:r>
            <a:endParaRPr lang="en-US" sz="1400" dirty="0"/>
          </a:p>
        </p:txBody>
      </p:sp>
      <p:sp>
        <p:nvSpPr>
          <p:cNvPr id="19" name="Text 17"/>
          <p:cNvSpPr/>
          <p:nvPr/>
        </p:nvSpPr>
        <p:spPr>
          <a:xfrm>
            <a:off x="5029200" y="3447288"/>
            <a:ext cx="642823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Une section par cycle : G. Trésorerie, H. Ventes, I. Achats, J. Personnel, K. Stocks, L. Immo., M. Capitaux, N. Fiscalité.</a:t>
            </a:r>
            <a:endParaRPr lang="en-US" sz="1150" dirty="0"/>
          </a:p>
        </p:txBody>
      </p:sp>
      <p:sp>
        <p:nvSpPr>
          <p:cNvPr id="20" name="Shape 18"/>
          <p:cNvSpPr/>
          <p:nvPr/>
        </p:nvSpPr>
        <p:spPr>
          <a:xfrm>
            <a:off x="548640" y="4325112"/>
            <a:ext cx="11091672" cy="804672"/>
          </a:xfrm>
          <a:prstGeom prst="rect">
            <a:avLst/>
          </a:prstGeom>
          <a:solidFill>
            <a:srgbClr val="F3F6FB"/>
          </a:solidFill>
          <a:ln w="9525">
            <a:solidFill>
              <a:srgbClr val="DCE3EF"/>
            </a:solidFill>
            <a:prstDash val="solid"/>
          </a:ln>
        </p:spPr>
      </p:sp>
      <p:sp>
        <p:nvSpPr>
          <p:cNvPr id="21" name="Shape 19"/>
          <p:cNvSpPr/>
          <p:nvPr/>
        </p:nvSpPr>
        <p:spPr>
          <a:xfrm>
            <a:off x="548640" y="4325112"/>
            <a:ext cx="868680" cy="804672"/>
          </a:xfrm>
          <a:prstGeom prst="rect">
            <a:avLst/>
          </a:prstGeom>
          <a:solidFill>
            <a:srgbClr val="1E8449"/>
          </a:solidFill>
          <a:ln/>
        </p:spPr>
      </p:sp>
      <p:sp>
        <p:nvSpPr>
          <p:cNvPr id="22" name="Text 20"/>
          <p:cNvSpPr/>
          <p:nvPr/>
        </p:nvSpPr>
        <p:spPr>
          <a:xfrm>
            <a:off x="548640" y="4325112"/>
            <a:ext cx="868680" cy="804672"/>
          </a:xfrm>
          <a:prstGeom prst="rect">
            <a:avLst/>
          </a:prstGeom>
          <a:noFill/>
          <a:ln/>
        </p:spPr>
        <p:txBody>
          <a:bodyPr wrap="square" rtlCol="0" anchor="ctr"/>
          <a:lstStyle/>
          <a:p>
            <a:pPr algn="ctr" indent="0" marL="0">
              <a:buNone/>
            </a:pPr>
            <a:r>
              <a:rPr lang="en-US" sz="2600" b="1" dirty="0">
                <a:solidFill>
                  <a:srgbClr val="FFFFFF"/>
                </a:solidFill>
                <a:latin typeface="Arial" pitchFamily="34" charset="0"/>
                <a:ea typeface="Arial" pitchFamily="34" charset="-122"/>
                <a:cs typeface="Arial" pitchFamily="34" charset="-120"/>
              </a:rPr>
              <a:t>4</a:t>
            </a:r>
            <a:endParaRPr lang="en-US" sz="2600" dirty="0"/>
          </a:p>
        </p:txBody>
      </p:sp>
      <p:sp>
        <p:nvSpPr>
          <p:cNvPr id="23" name="Text 21"/>
          <p:cNvSpPr/>
          <p:nvPr/>
        </p:nvSpPr>
        <p:spPr>
          <a:xfrm>
            <a:off x="1645920" y="4325112"/>
            <a:ext cx="3291840" cy="80467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Feuille maîtresse de cycle</a:t>
            </a:r>
            <a:endParaRPr lang="en-US" sz="1400" dirty="0"/>
          </a:p>
        </p:txBody>
      </p:sp>
      <p:sp>
        <p:nvSpPr>
          <p:cNvPr id="24" name="Text 22"/>
          <p:cNvSpPr/>
          <p:nvPr/>
        </p:nvSpPr>
        <p:spPr>
          <a:xfrm>
            <a:off x="5029200" y="4325112"/>
            <a:ext cx="642823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Balance détaillée du cycle, ventilation par compte, indexation des diligences, conclusion globale.</a:t>
            </a:r>
            <a:endParaRPr lang="en-US" sz="1150" dirty="0"/>
          </a:p>
        </p:txBody>
      </p:sp>
      <p:sp>
        <p:nvSpPr>
          <p:cNvPr id="25" name="Shape 23"/>
          <p:cNvSpPr/>
          <p:nvPr/>
        </p:nvSpPr>
        <p:spPr>
          <a:xfrm>
            <a:off x="548640" y="5202936"/>
            <a:ext cx="11091672" cy="804672"/>
          </a:xfrm>
          <a:prstGeom prst="rect">
            <a:avLst/>
          </a:prstGeom>
          <a:solidFill>
            <a:srgbClr val="FFFFFF"/>
          </a:solidFill>
          <a:ln w="9525">
            <a:solidFill>
              <a:srgbClr val="DCE3EF"/>
            </a:solidFill>
            <a:prstDash val="solid"/>
          </a:ln>
        </p:spPr>
      </p:sp>
      <p:sp>
        <p:nvSpPr>
          <p:cNvPr id="26" name="Shape 24"/>
          <p:cNvSpPr/>
          <p:nvPr/>
        </p:nvSpPr>
        <p:spPr>
          <a:xfrm>
            <a:off x="548640" y="5202936"/>
            <a:ext cx="868680" cy="804672"/>
          </a:xfrm>
          <a:prstGeom prst="rect">
            <a:avLst/>
          </a:prstGeom>
          <a:solidFill>
            <a:srgbClr val="00338D"/>
          </a:solidFill>
          <a:ln/>
        </p:spPr>
      </p:sp>
      <p:sp>
        <p:nvSpPr>
          <p:cNvPr id="27" name="Text 25"/>
          <p:cNvSpPr/>
          <p:nvPr/>
        </p:nvSpPr>
        <p:spPr>
          <a:xfrm>
            <a:off x="548640" y="5202936"/>
            <a:ext cx="868680" cy="804672"/>
          </a:xfrm>
          <a:prstGeom prst="rect">
            <a:avLst/>
          </a:prstGeom>
          <a:noFill/>
          <a:ln/>
        </p:spPr>
        <p:txBody>
          <a:bodyPr wrap="square" rtlCol="0" anchor="ctr"/>
          <a:lstStyle/>
          <a:p>
            <a:pPr algn="ctr" indent="0" marL="0">
              <a:buNone/>
            </a:pPr>
            <a:r>
              <a:rPr lang="en-US" sz="2600" b="1" dirty="0">
                <a:solidFill>
                  <a:srgbClr val="FFFFFF"/>
                </a:solidFill>
                <a:latin typeface="Arial" pitchFamily="34" charset="0"/>
                <a:ea typeface="Arial" pitchFamily="34" charset="-122"/>
                <a:cs typeface="Arial" pitchFamily="34" charset="-120"/>
              </a:rPr>
              <a:t>5</a:t>
            </a:r>
            <a:endParaRPr lang="en-US" sz="2600" dirty="0"/>
          </a:p>
        </p:txBody>
      </p:sp>
      <p:sp>
        <p:nvSpPr>
          <p:cNvPr id="28" name="Text 26"/>
          <p:cNvSpPr/>
          <p:nvPr/>
        </p:nvSpPr>
        <p:spPr>
          <a:xfrm>
            <a:off x="1645920" y="5202936"/>
            <a:ext cx="3291840" cy="80467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Feuilles de travail</a:t>
            </a:r>
            <a:endParaRPr lang="en-US" sz="1400" dirty="0"/>
          </a:p>
        </p:txBody>
      </p:sp>
      <p:sp>
        <p:nvSpPr>
          <p:cNvPr id="29" name="Text 27"/>
          <p:cNvSpPr/>
          <p:nvPr/>
        </p:nvSpPr>
        <p:spPr>
          <a:xfrm>
            <a:off x="5029200" y="5202936"/>
            <a:ext cx="642823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Détail d'un contrôle : rapprochement, sondage, circularisation, revue analytique.</a:t>
            </a:r>
            <a:endParaRPr lang="en-US" sz="1150" dirty="0"/>
          </a:p>
        </p:txBody>
      </p:sp>
      <p:sp>
        <p:nvSpPr>
          <p:cNvPr id="30"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27 / 90</a:t>
            </a:r>
            <a:endParaRPr lang="en-US" sz="8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PIÈCE-PIVOT DU CYCLE</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600" b="1" dirty="0">
                <a:solidFill>
                  <a:srgbClr val="FFFFFF"/>
                </a:solidFill>
                <a:latin typeface="Arial" pitchFamily="34" charset="0"/>
                <a:ea typeface="Arial" pitchFamily="34" charset="-122"/>
                <a:cs typeface="Arial" pitchFamily="34" charset="-120"/>
              </a:rPr>
              <a:t>La feuille maîtresse — cinq fonctions</a:t>
            </a:r>
            <a:endParaRPr lang="en-US" sz="2600" dirty="0"/>
          </a:p>
        </p:txBody>
      </p:sp>
      <p:sp>
        <p:nvSpPr>
          <p:cNvPr id="5" name="Shape 3"/>
          <p:cNvSpPr/>
          <p:nvPr/>
        </p:nvSpPr>
        <p:spPr>
          <a:xfrm>
            <a:off x="548640" y="1828800"/>
            <a:ext cx="1998878" cy="3840480"/>
          </a:xfrm>
          <a:prstGeom prst="rect">
            <a:avLst/>
          </a:prstGeom>
          <a:solidFill>
            <a:srgbClr val="12274F"/>
          </a:solidFill>
          <a:ln/>
        </p:spPr>
      </p:sp>
      <p:sp>
        <p:nvSpPr>
          <p:cNvPr id="6" name="Shape 4"/>
          <p:cNvSpPr/>
          <p:nvPr/>
        </p:nvSpPr>
        <p:spPr>
          <a:xfrm>
            <a:off x="548640" y="1828800"/>
            <a:ext cx="1998878" cy="64008"/>
          </a:xfrm>
          <a:prstGeom prst="rect">
            <a:avLst/>
          </a:prstGeom>
          <a:solidFill>
            <a:srgbClr val="0091DA"/>
          </a:solidFill>
          <a:ln/>
        </p:spPr>
      </p:sp>
      <p:sp>
        <p:nvSpPr>
          <p:cNvPr id="7" name="Shape 5"/>
          <p:cNvSpPr/>
          <p:nvPr/>
        </p:nvSpPr>
        <p:spPr>
          <a:xfrm>
            <a:off x="1228039" y="214884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chartBar_white.png"/>
          <p:cNvPicPr>
            <a:picLocks noChangeAspect="1"/>
          </p:cNvPicPr>
          <p:nvPr/>
        </p:nvPicPr>
        <p:blipFill>
          <a:blip r:embed="rId1"/>
          <a:stretch>
            <a:fillRect/>
          </a:stretch>
        </p:blipFill>
        <p:spPr>
          <a:xfrm>
            <a:off x="1381658" y="2302459"/>
            <a:ext cx="332842" cy="332842"/>
          </a:xfrm>
          <a:prstGeom prst="rect">
            <a:avLst/>
          </a:prstGeom>
        </p:spPr>
      </p:pic>
      <p:sp>
        <p:nvSpPr>
          <p:cNvPr id="9" name="Text 6"/>
          <p:cNvSpPr/>
          <p:nvPr/>
        </p:nvSpPr>
        <p:spPr>
          <a:xfrm>
            <a:off x="658368" y="2926080"/>
            <a:ext cx="1779422" cy="64008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Synthèse du cycle</a:t>
            </a:r>
            <a:endParaRPr lang="en-US" sz="1250" dirty="0"/>
          </a:p>
        </p:txBody>
      </p:sp>
      <p:sp>
        <p:nvSpPr>
          <p:cNvPr id="10" name="Text 7"/>
          <p:cNvSpPr/>
          <p:nvPr/>
        </p:nvSpPr>
        <p:spPr>
          <a:xfrm>
            <a:off x="685800" y="3611880"/>
            <a:ext cx="1724558" cy="1920240"/>
          </a:xfrm>
          <a:prstGeom prst="rect">
            <a:avLst/>
          </a:prstGeom>
          <a:noFill/>
          <a:ln/>
        </p:spPr>
        <p:txBody>
          <a:bodyPr wrap="square" rtlCol="0" anchor="t"/>
          <a:lstStyle/>
          <a:p>
            <a:pPr algn="ctr" indent="0" marL="0">
              <a:lnSpc>
                <a:spcPct val="108000"/>
              </a:lnSpc>
              <a:buNone/>
            </a:pPr>
            <a:r>
              <a:rPr lang="en-US" sz="1050" dirty="0">
                <a:solidFill>
                  <a:srgbClr val="B9C7E0"/>
                </a:solidFill>
                <a:latin typeface="Calibri" pitchFamily="34" charset="0"/>
                <a:ea typeface="Calibri" pitchFamily="34" charset="-122"/>
                <a:cs typeface="Calibri" pitchFamily="34" charset="-120"/>
              </a:rPr>
              <a:t>Balance détaillée, variation N/N-1, explication des mouvements.</a:t>
            </a:r>
            <a:endParaRPr lang="en-US" sz="1050" dirty="0"/>
          </a:p>
        </p:txBody>
      </p:sp>
      <p:sp>
        <p:nvSpPr>
          <p:cNvPr id="11" name="Shape 8"/>
          <p:cNvSpPr/>
          <p:nvPr/>
        </p:nvSpPr>
        <p:spPr>
          <a:xfrm>
            <a:off x="2821838" y="1828800"/>
            <a:ext cx="1998878" cy="3840480"/>
          </a:xfrm>
          <a:prstGeom prst="rect">
            <a:avLst/>
          </a:prstGeom>
          <a:solidFill>
            <a:srgbClr val="12274F"/>
          </a:solidFill>
          <a:ln/>
        </p:spPr>
      </p:sp>
      <p:sp>
        <p:nvSpPr>
          <p:cNvPr id="12" name="Shape 9"/>
          <p:cNvSpPr/>
          <p:nvPr/>
        </p:nvSpPr>
        <p:spPr>
          <a:xfrm>
            <a:off x="2821838" y="1828800"/>
            <a:ext cx="1998878" cy="64008"/>
          </a:xfrm>
          <a:prstGeom prst="rect">
            <a:avLst/>
          </a:prstGeom>
          <a:solidFill>
            <a:srgbClr val="005EB8"/>
          </a:solidFill>
          <a:ln/>
        </p:spPr>
      </p:sp>
      <p:sp>
        <p:nvSpPr>
          <p:cNvPr id="13" name="Shape 10"/>
          <p:cNvSpPr/>
          <p:nvPr/>
        </p:nvSpPr>
        <p:spPr>
          <a:xfrm>
            <a:off x="3501238" y="214884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link_white.png"/>
          <p:cNvPicPr>
            <a:picLocks noChangeAspect="1"/>
          </p:cNvPicPr>
          <p:nvPr/>
        </p:nvPicPr>
        <p:blipFill>
          <a:blip r:embed="rId2"/>
          <a:stretch>
            <a:fillRect/>
          </a:stretch>
        </p:blipFill>
        <p:spPr>
          <a:xfrm>
            <a:off x="3654857" y="2302459"/>
            <a:ext cx="332842" cy="332842"/>
          </a:xfrm>
          <a:prstGeom prst="rect">
            <a:avLst/>
          </a:prstGeom>
        </p:spPr>
      </p:pic>
      <p:sp>
        <p:nvSpPr>
          <p:cNvPr id="15" name="Text 11"/>
          <p:cNvSpPr/>
          <p:nvPr/>
        </p:nvSpPr>
        <p:spPr>
          <a:xfrm>
            <a:off x="2931566" y="2926080"/>
            <a:ext cx="1779422" cy="64008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Indexation aux travaux</a:t>
            </a:r>
            <a:endParaRPr lang="en-US" sz="1250" dirty="0"/>
          </a:p>
        </p:txBody>
      </p:sp>
      <p:sp>
        <p:nvSpPr>
          <p:cNvPr id="16" name="Text 12"/>
          <p:cNvSpPr/>
          <p:nvPr/>
        </p:nvSpPr>
        <p:spPr>
          <a:xfrm>
            <a:off x="2958998" y="3611880"/>
            <a:ext cx="1724558" cy="1920240"/>
          </a:xfrm>
          <a:prstGeom prst="rect">
            <a:avLst/>
          </a:prstGeom>
          <a:noFill/>
          <a:ln/>
        </p:spPr>
        <p:txBody>
          <a:bodyPr wrap="square" rtlCol="0" anchor="t"/>
          <a:lstStyle/>
          <a:p>
            <a:pPr algn="ctr" indent="0" marL="0">
              <a:lnSpc>
                <a:spcPct val="108000"/>
              </a:lnSpc>
              <a:buNone/>
            </a:pPr>
            <a:r>
              <a:rPr lang="en-US" sz="1050" dirty="0">
                <a:solidFill>
                  <a:srgbClr val="B9C7E0"/>
                </a:solidFill>
                <a:latin typeface="Calibri" pitchFamily="34" charset="0"/>
                <a:ea typeface="Calibri" pitchFamily="34" charset="-122"/>
                <a:cs typeface="Calibri" pitchFamily="34" charset="-120"/>
              </a:rPr>
              <a:t>Chaque compte significatif renvoie aux feuilles de travail.</a:t>
            </a:r>
            <a:endParaRPr lang="en-US" sz="1050" dirty="0"/>
          </a:p>
        </p:txBody>
      </p:sp>
      <p:sp>
        <p:nvSpPr>
          <p:cNvPr id="17" name="Shape 13"/>
          <p:cNvSpPr/>
          <p:nvPr/>
        </p:nvSpPr>
        <p:spPr>
          <a:xfrm>
            <a:off x="5095037" y="1828800"/>
            <a:ext cx="1998878" cy="3840480"/>
          </a:xfrm>
          <a:prstGeom prst="rect">
            <a:avLst/>
          </a:prstGeom>
          <a:solidFill>
            <a:srgbClr val="12274F"/>
          </a:solidFill>
          <a:ln/>
        </p:spPr>
      </p:sp>
      <p:sp>
        <p:nvSpPr>
          <p:cNvPr id="18" name="Shape 14"/>
          <p:cNvSpPr/>
          <p:nvPr/>
        </p:nvSpPr>
        <p:spPr>
          <a:xfrm>
            <a:off x="5095037" y="1828800"/>
            <a:ext cx="1998878" cy="64008"/>
          </a:xfrm>
          <a:prstGeom prst="rect">
            <a:avLst/>
          </a:prstGeom>
          <a:solidFill>
            <a:srgbClr val="1E8449"/>
          </a:solidFill>
          <a:ln/>
        </p:spPr>
      </p:sp>
      <p:sp>
        <p:nvSpPr>
          <p:cNvPr id="19" name="Shape 15"/>
          <p:cNvSpPr/>
          <p:nvPr/>
        </p:nvSpPr>
        <p:spPr>
          <a:xfrm>
            <a:off x="5774436" y="214884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warning_white.png"/>
          <p:cNvPicPr>
            <a:picLocks noChangeAspect="1"/>
          </p:cNvPicPr>
          <p:nvPr/>
        </p:nvPicPr>
        <p:blipFill>
          <a:blip r:embed="rId3"/>
          <a:stretch>
            <a:fillRect/>
          </a:stretch>
        </p:blipFill>
        <p:spPr>
          <a:xfrm>
            <a:off x="5928055" y="2302459"/>
            <a:ext cx="332842" cy="332842"/>
          </a:xfrm>
          <a:prstGeom prst="rect">
            <a:avLst/>
          </a:prstGeom>
        </p:spPr>
      </p:pic>
      <p:sp>
        <p:nvSpPr>
          <p:cNvPr id="21" name="Text 16"/>
          <p:cNvSpPr/>
          <p:nvPr/>
        </p:nvSpPr>
        <p:spPr>
          <a:xfrm>
            <a:off x="5204765" y="2926080"/>
            <a:ext cx="1779422" cy="64008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Évaluation du risque</a:t>
            </a:r>
            <a:endParaRPr lang="en-US" sz="1250" dirty="0"/>
          </a:p>
        </p:txBody>
      </p:sp>
      <p:sp>
        <p:nvSpPr>
          <p:cNvPr id="22" name="Text 17"/>
          <p:cNvSpPr/>
          <p:nvPr/>
        </p:nvSpPr>
        <p:spPr>
          <a:xfrm>
            <a:off x="5232197" y="3611880"/>
            <a:ext cx="1724558" cy="1920240"/>
          </a:xfrm>
          <a:prstGeom prst="rect">
            <a:avLst/>
          </a:prstGeom>
          <a:noFill/>
          <a:ln/>
        </p:spPr>
        <p:txBody>
          <a:bodyPr wrap="square" rtlCol="0" anchor="t"/>
          <a:lstStyle/>
          <a:p>
            <a:pPr algn="ctr" indent="0" marL="0">
              <a:lnSpc>
                <a:spcPct val="108000"/>
              </a:lnSpc>
              <a:buNone/>
            </a:pPr>
            <a:r>
              <a:rPr lang="en-US" sz="1050" dirty="0">
                <a:solidFill>
                  <a:srgbClr val="B9C7E0"/>
                </a:solidFill>
                <a:latin typeface="Calibri" pitchFamily="34" charset="0"/>
                <a:ea typeface="Calibri" pitchFamily="34" charset="-122"/>
                <a:cs typeface="Calibri" pitchFamily="34" charset="-120"/>
              </a:rPr>
              <a:t>Niveau (faible/modéré/élevé) et nature des diligences retenues.</a:t>
            </a:r>
            <a:endParaRPr lang="en-US" sz="1050" dirty="0"/>
          </a:p>
        </p:txBody>
      </p:sp>
      <p:sp>
        <p:nvSpPr>
          <p:cNvPr id="23" name="Shape 18"/>
          <p:cNvSpPr/>
          <p:nvPr/>
        </p:nvSpPr>
        <p:spPr>
          <a:xfrm>
            <a:off x="7368235" y="1828800"/>
            <a:ext cx="1998878" cy="3840480"/>
          </a:xfrm>
          <a:prstGeom prst="rect">
            <a:avLst/>
          </a:prstGeom>
          <a:solidFill>
            <a:srgbClr val="12274F"/>
          </a:solidFill>
          <a:ln/>
        </p:spPr>
      </p:sp>
      <p:sp>
        <p:nvSpPr>
          <p:cNvPr id="24" name="Shape 19"/>
          <p:cNvSpPr/>
          <p:nvPr/>
        </p:nvSpPr>
        <p:spPr>
          <a:xfrm>
            <a:off x="7368235" y="1828800"/>
            <a:ext cx="1998878" cy="64008"/>
          </a:xfrm>
          <a:prstGeom prst="rect">
            <a:avLst/>
          </a:prstGeom>
          <a:solidFill>
            <a:srgbClr val="0091DA"/>
          </a:solidFill>
          <a:ln/>
        </p:spPr>
      </p:sp>
      <p:sp>
        <p:nvSpPr>
          <p:cNvPr id="25" name="Shape 20"/>
          <p:cNvSpPr/>
          <p:nvPr/>
        </p:nvSpPr>
        <p:spPr>
          <a:xfrm>
            <a:off x="8047634" y="214884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6" name="Image 3" descr="/home/claude/cac_deck/assets/icons/check_white.png"/>
          <p:cNvPicPr>
            <a:picLocks noChangeAspect="1"/>
          </p:cNvPicPr>
          <p:nvPr/>
        </p:nvPicPr>
        <p:blipFill>
          <a:blip r:embed="rId4"/>
          <a:stretch>
            <a:fillRect/>
          </a:stretch>
        </p:blipFill>
        <p:spPr>
          <a:xfrm>
            <a:off x="8201254" y="2302459"/>
            <a:ext cx="332842" cy="332842"/>
          </a:xfrm>
          <a:prstGeom prst="rect">
            <a:avLst/>
          </a:prstGeom>
        </p:spPr>
      </p:pic>
      <p:sp>
        <p:nvSpPr>
          <p:cNvPr id="27" name="Text 21"/>
          <p:cNvSpPr/>
          <p:nvPr/>
        </p:nvSpPr>
        <p:spPr>
          <a:xfrm>
            <a:off x="7477963" y="2926080"/>
            <a:ext cx="1779422" cy="64008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Conclusion de cycle</a:t>
            </a:r>
            <a:endParaRPr lang="en-US" sz="1250" dirty="0"/>
          </a:p>
        </p:txBody>
      </p:sp>
      <p:sp>
        <p:nvSpPr>
          <p:cNvPr id="28" name="Text 22"/>
          <p:cNvSpPr/>
          <p:nvPr/>
        </p:nvSpPr>
        <p:spPr>
          <a:xfrm>
            <a:off x="7505395" y="3611880"/>
            <a:ext cx="1724558" cy="1920240"/>
          </a:xfrm>
          <a:prstGeom prst="rect">
            <a:avLst/>
          </a:prstGeom>
          <a:noFill/>
          <a:ln/>
        </p:spPr>
        <p:txBody>
          <a:bodyPr wrap="square" rtlCol="0" anchor="t"/>
          <a:lstStyle/>
          <a:p>
            <a:pPr algn="ctr" indent="0" marL="0">
              <a:lnSpc>
                <a:spcPct val="108000"/>
              </a:lnSpc>
              <a:buNone/>
            </a:pPr>
            <a:r>
              <a:rPr lang="en-US" sz="1050" dirty="0">
                <a:solidFill>
                  <a:srgbClr val="B9C7E0"/>
                </a:solidFill>
                <a:latin typeface="Calibri" pitchFamily="34" charset="0"/>
                <a:ea typeface="Calibri" pitchFamily="34" charset="-122"/>
                <a:cs typeface="Calibri" pitchFamily="34" charset="-120"/>
              </a:rPr>
              <a:t>Conclusion motivée, anomalies, ajustements, points en suspens.</a:t>
            </a:r>
            <a:endParaRPr lang="en-US" sz="1050" dirty="0"/>
          </a:p>
        </p:txBody>
      </p:sp>
      <p:sp>
        <p:nvSpPr>
          <p:cNvPr id="29" name="Shape 23"/>
          <p:cNvSpPr/>
          <p:nvPr/>
        </p:nvSpPr>
        <p:spPr>
          <a:xfrm>
            <a:off x="9641434" y="1828800"/>
            <a:ext cx="1998878" cy="3840480"/>
          </a:xfrm>
          <a:prstGeom prst="rect">
            <a:avLst/>
          </a:prstGeom>
          <a:solidFill>
            <a:srgbClr val="12274F"/>
          </a:solidFill>
          <a:ln/>
        </p:spPr>
      </p:sp>
      <p:sp>
        <p:nvSpPr>
          <p:cNvPr id="30" name="Shape 24"/>
          <p:cNvSpPr/>
          <p:nvPr/>
        </p:nvSpPr>
        <p:spPr>
          <a:xfrm>
            <a:off x="9641434" y="1828800"/>
            <a:ext cx="1998878" cy="64008"/>
          </a:xfrm>
          <a:prstGeom prst="rect">
            <a:avLst/>
          </a:prstGeom>
          <a:solidFill>
            <a:srgbClr val="005EB8"/>
          </a:solidFill>
          <a:ln/>
        </p:spPr>
      </p:sp>
      <p:sp>
        <p:nvSpPr>
          <p:cNvPr id="31" name="Shape 25"/>
          <p:cNvSpPr/>
          <p:nvPr/>
        </p:nvSpPr>
        <p:spPr>
          <a:xfrm>
            <a:off x="10320833" y="214884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32" name="Image 4" descr="/home/claude/cac_deck/assets/icons/stamp_white.png"/>
          <p:cNvPicPr>
            <a:picLocks noChangeAspect="1"/>
          </p:cNvPicPr>
          <p:nvPr/>
        </p:nvPicPr>
        <p:blipFill>
          <a:blip r:embed="rId5"/>
          <a:stretch>
            <a:fillRect/>
          </a:stretch>
        </p:blipFill>
        <p:spPr>
          <a:xfrm>
            <a:off x="10474452" y="2302459"/>
            <a:ext cx="332842" cy="332842"/>
          </a:xfrm>
          <a:prstGeom prst="rect">
            <a:avLst/>
          </a:prstGeom>
        </p:spPr>
      </p:pic>
      <p:sp>
        <p:nvSpPr>
          <p:cNvPr id="33" name="Text 26"/>
          <p:cNvSpPr/>
          <p:nvPr/>
        </p:nvSpPr>
        <p:spPr>
          <a:xfrm>
            <a:off x="9751162" y="2926080"/>
            <a:ext cx="1779422" cy="640080"/>
          </a:xfrm>
          <a:prstGeom prst="rect">
            <a:avLst/>
          </a:prstGeom>
          <a:noFill/>
          <a:ln/>
        </p:spPr>
        <p:txBody>
          <a:bodyPr wrap="square" rtlCol="0" anchor="ctr"/>
          <a:lstStyle/>
          <a:p>
            <a:pPr algn="ctr" indent="0" marL="0">
              <a:buNone/>
            </a:pPr>
            <a:r>
              <a:rPr lang="en-US" sz="1250" b="1" dirty="0">
                <a:solidFill>
                  <a:srgbClr val="FFFFFF"/>
                </a:solidFill>
                <a:latin typeface="Arial" pitchFamily="34" charset="0"/>
                <a:ea typeface="Arial" pitchFamily="34" charset="-122"/>
                <a:cs typeface="Arial" pitchFamily="34" charset="-120"/>
              </a:rPr>
              <a:t>Visa de revue</a:t>
            </a:r>
            <a:endParaRPr lang="en-US" sz="1250" dirty="0"/>
          </a:p>
        </p:txBody>
      </p:sp>
      <p:sp>
        <p:nvSpPr>
          <p:cNvPr id="34" name="Text 27"/>
          <p:cNvSpPr/>
          <p:nvPr/>
        </p:nvSpPr>
        <p:spPr>
          <a:xfrm>
            <a:off x="9778594" y="3611880"/>
            <a:ext cx="1724558" cy="1920240"/>
          </a:xfrm>
          <a:prstGeom prst="rect">
            <a:avLst/>
          </a:prstGeom>
          <a:noFill/>
          <a:ln/>
        </p:spPr>
        <p:txBody>
          <a:bodyPr wrap="square" rtlCol="0" anchor="t"/>
          <a:lstStyle/>
          <a:p>
            <a:pPr algn="ctr" indent="0" marL="0">
              <a:lnSpc>
                <a:spcPct val="108000"/>
              </a:lnSpc>
              <a:buNone/>
            </a:pPr>
            <a:r>
              <a:rPr lang="en-US" sz="1050" dirty="0">
                <a:solidFill>
                  <a:srgbClr val="B9C7E0"/>
                </a:solidFill>
                <a:latin typeface="Calibri" pitchFamily="34" charset="0"/>
                <a:ea typeface="Calibri" pitchFamily="34" charset="-122"/>
                <a:cs typeface="Calibri" pitchFamily="34" charset="-120"/>
              </a:rPr>
              <a:t>Préparateur, superviseur, associé signataire (NAGQ 1).</a:t>
            </a:r>
            <a:endParaRPr lang="en-US" sz="1050" dirty="0"/>
          </a:p>
        </p:txBody>
      </p:sp>
      <p:sp>
        <p:nvSpPr>
          <p:cNvPr id="35"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6"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28 / 90</a:t>
            </a:r>
            <a:endParaRPr lang="en-US" sz="8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10H00 — MODÈLE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Feuille maîtresse — Cycle Trésorerie (comptes 51 SCF)</a:t>
            </a:r>
            <a:endParaRPr lang="en-US" sz="2700" dirty="0"/>
          </a:p>
        </p:txBody>
      </p:sp>
      <p:graphicFrame>
        <p:nvGraphicFramePr>
          <p:cNvPr id="30" name="Table 0"/>
          <p:cNvGraphicFramePr>
            <a:graphicFrameLocks noGrp="1"/>
          </p:cNvGraphicFramePr>
          <p:nvPr>
            <p:extLst>
              <p:ext uri="{D42A27DB-BD31-4B8C-83A1-F6EECF244321}">
                <p14:modId xmlns:p14="http://schemas.microsoft.com/office/powerpoint/2010/main" val="1579011935"/>
              </p:ext>
            </p:extLst>
          </p:nvPr>
        </p:nvGraphicFramePr>
        <p:xfrm>
          <a:off x="548640" y="1828800"/>
          <a:ext cx="11091672" cy="914400"/>
        </p:xfrm>
        <a:graphic>
          <a:graphicData uri="http://schemas.openxmlformats.org/drawingml/2006/table">
            <a:tbl>
              <a:tblPr/>
              <a:tblGrid>
                <a:gridCol w="1143000"/>
                <a:gridCol w="3108960"/>
                <a:gridCol w="1828800"/>
                <a:gridCol w="1828800"/>
                <a:gridCol w="960120"/>
                <a:gridCol w="1143000"/>
                <a:gridCol w="1078992"/>
              </a:tblGrid>
              <a:tr h="548640">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Compte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Intitulé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Solde N (DA)</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Solde N-1 (DA)</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Var.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Risque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Réf.</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548640">
                <a:tc>
                  <a:txBody>
                    <a:bodyPr/>
                    <a:lstStyle/>
                    <a:p>
                      <a:pPr algn="ctr" indent="0" marL="0">
                        <a:buNone/>
                      </a:pPr>
                      <a:r>
                        <a:rPr lang="en-US" sz="1100" b="1" dirty="0">
                          <a:solidFill>
                            <a:srgbClr val="00338D"/>
                          </a:solidFill>
                          <a:latin typeface="Calibri" pitchFamily="34" charset="0"/>
                          <a:ea typeface="Calibri" pitchFamily="34" charset="-122"/>
                          <a:cs typeface="Calibri" pitchFamily="34" charset="-120"/>
                        </a:rPr>
                        <a:t>512000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Banque BEA — DA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1A2238"/>
                          </a:solidFill>
                          <a:latin typeface="Calibri" pitchFamily="34" charset="0"/>
                          <a:ea typeface="Calibri" pitchFamily="34" charset="-122"/>
                          <a:cs typeface="Calibri" pitchFamily="34" charset="-120"/>
                        </a:rPr>
                        <a:t>12 450 200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59657C"/>
                          </a:solidFill>
                          <a:latin typeface="Calibri" pitchFamily="34" charset="0"/>
                          <a:ea typeface="Calibri" pitchFamily="34" charset="-122"/>
                          <a:cs typeface="Calibri" pitchFamily="34" charset="-120"/>
                        </a:rPr>
                        <a:t>8 230 100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1E8449"/>
                          </a:solidFill>
                          <a:latin typeface="Calibri" pitchFamily="34" charset="0"/>
                          <a:ea typeface="Calibri" pitchFamily="34" charset="-122"/>
                          <a:cs typeface="Calibri" pitchFamily="34" charset="-120"/>
                        </a:rPr>
                        <a:t>+51 %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77700"/>
                          </a:solidFill>
                          <a:latin typeface="Calibri" pitchFamily="34" charset="0"/>
                          <a:ea typeface="Calibri" pitchFamily="34" charset="-122"/>
                          <a:cs typeface="Calibri" pitchFamily="34" charset="-120"/>
                        </a:rPr>
                        <a:t>Modéré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005EB8"/>
                          </a:solidFill>
                          <a:latin typeface="Calibri" pitchFamily="34" charset="0"/>
                          <a:ea typeface="Calibri" pitchFamily="34" charset="-122"/>
                          <a:cs typeface="Calibri" pitchFamily="34" charset="-120"/>
                        </a:rPr>
                        <a:t>FT-G1</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ctr" indent="0" marL="0">
                        <a:buNone/>
                      </a:pPr>
                      <a:r>
                        <a:rPr lang="en-US" sz="1100" b="1" dirty="0">
                          <a:solidFill>
                            <a:srgbClr val="00338D"/>
                          </a:solidFill>
                          <a:latin typeface="Calibri" pitchFamily="34" charset="0"/>
                          <a:ea typeface="Calibri" pitchFamily="34" charset="-122"/>
                          <a:cs typeface="Calibri" pitchFamily="34" charset="-120"/>
                        </a:rPr>
                        <a:t>512100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Banque BNA — DA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100" dirty="0">
                          <a:solidFill>
                            <a:srgbClr val="1A2238"/>
                          </a:solidFill>
                          <a:latin typeface="Calibri" pitchFamily="34" charset="0"/>
                          <a:ea typeface="Calibri" pitchFamily="34" charset="-122"/>
                          <a:cs typeface="Calibri" pitchFamily="34" charset="-120"/>
                        </a:rPr>
                        <a:t>3 120 450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100" dirty="0">
                          <a:solidFill>
                            <a:srgbClr val="59657C"/>
                          </a:solidFill>
                          <a:latin typeface="Calibri" pitchFamily="34" charset="0"/>
                          <a:ea typeface="Calibri" pitchFamily="34" charset="-122"/>
                          <a:cs typeface="Calibri" pitchFamily="34" charset="-120"/>
                        </a:rPr>
                        <a:t>4 580 220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-32 %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77700"/>
                          </a:solidFill>
                          <a:latin typeface="Calibri" pitchFamily="34" charset="0"/>
                          <a:ea typeface="Calibri" pitchFamily="34" charset="-122"/>
                          <a:cs typeface="Calibri" pitchFamily="34" charset="-120"/>
                        </a:rPr>
                        <a:t>Modéré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005EB8"/>
                          </a:solidFill>
                          <a:latin typeface="Calibri" pitchFamily="34" charset="0"/>
                          <a:ea typeface="Calibri" pitchFamily="34" charset="-122"/>
                          <a:cs typeface="Calibri" pitchFamily="34" charset="-120"/>
                        </a:rPr>
                        <a:t>FT-G2</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48640">
                <a:tc>
                  <a:txBody>
                    <a:bodyPr/>
                    <a:lstStyle/>
                    <a:p>
                      <a:pPr algn="ctr" indent="0" marL="0">
                        <a:buNone/>
                      </a:pPr>
                      <a:r>
                        <a:rPr lang="en-US" sz="1100" b="1" dirty="0">
                          <a:solidFill>
                            <a:srgbClr val="00338D"/>
                          </a:solidFill>
                          <a:latin typeface="Calibri" pitchFamily="34" charset="0"/>
                          <a:ea typeface="Calibri" pitchFamily="34" charset="-122"/>
                          <a:cs typeface="Calibri" pitchFamily="34" charset="-120"/>
                        </a:rPr>
                        <a:t>512500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Banque BEA — Devises (EUR)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1A2238"/>
                          </a:solidFill>
                          <a:latin typeface="Calibri" pitchFamily="34" charset="0"/>
                          <a:ea typeface="Calibri" pitchFamily="34" charset="-122"/>
                          <a:cs typeface="Calibri" pitchFamily="34" charset="-120"/>
                        </a:rPr>
                        <a:t>1 824 600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59657C"/>
                          </a:solidFill>
                          <a:latin typeface="Calibri" pitchFamily="34" charset="0"/>
                          <a:ea typeface="Calibri" pitchFamily="34" charset="-122"/>
                          <a:cs typeface="Calibri" pitchFamily="34" charset="-120"/>
                        </a:rPr>
                        <a:t>1 760 300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1E8449"/>
                          </a:solidFill>
                          <a:latin typeface="Calibri" pitchFamily="34" charset="0"/>
                          <a:ea typeface="Calibri" pitchFamily="34" charset="-122"/>
                          <a:cs typeface="Calibri" pitchFamily="34" charset="-120"/>
                        </a:rPr>
                        <a:t>+4 %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Élevé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005EB8"/>
                          </a:solidFill>
                          <a:latin typeface="Calibri" pitchFamily="34" charset="0"/>
                          <a:ea typeface="Calibri" pitchFamily="34" charset="-122"/>
                          <a:cs typeface="Calibri" pitchFamily="34" charset="-120"/>
                        </a:rPr>
                        <a:t>FT-G3</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ctr" indent="0" marL="0">
                        <a:buNone/>
                      </a:pPr>
                      <a:r>
                        <a:rPr lang="en-US" sz="1100" b="1" dirty="0">
                          <a:solidFill>
                            <a:srgbClr val="00338D"/>
                          </a:solidFill>
                          <a:latin typeface="Calibri" pitchFamily="34" charset="0"/>
                          <a:ea typeface="Calibri" pitchFamily="34" charset="-122"/>
                          <a:cs typeface="Calibri" pitchFamily="34" charset="-120"/>
                        </a:rPr>
                        <a:t>530000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Caisse principale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100" dirty="0">
                          <a:solidFill>
                            <a:srgbClr val="1A2238"/>
                          </a:solidFill>
                          <a:latin typeface="Calibri" pitchFamily="34" charset="0"/>
                          <a:ea typeface="Calibri" pitchFamily="34" charset="-122"/>
                          <a:cs typeface="Calibri" pitchFamily="34" charset="-120"/>
                        </a:rPr>
                        <a:t>182 350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100" dirty="0">
                          <a:solidFill>
                            <a:srgbClr val="59657C"/>
                          </a:solidFill>
                          <a:latin typeface="Calibri" pitchFamily="34" charset="0"/>
                          <a:ea typeface="Calibri" pitchFamily="34" charset="-122"/>
                          <a:cs typeface="Calibri" pitchFamily="34" charset="-120"/>
                        </a:rPr>
                        <a:t>165 220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1E8449"/>
                          </a:solidFill>
                          <a:latin typeface="Calibri" pitchFamily="34" charset="0"/>
                          <a:ea typeface="Calibri" pitchFamily="34" charset="-122"/>
                          <a:cs typeface="Calibri" pitchFamily="34" charset="-120"/>
                        </a:rPr>
                        <a:t>+10 %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b="1" dirty="0">
                          <a:solidFill>
                            <a:srgbClr val="C77700"/>
                          </a:solidFill>
                          <a:latin typeface="Calibri" pitchFamily="34" charset="0"/>
                          <a:ea typeface="Calibri" pitchFamily="34" charset="-122"/>
                          <a:cs typeface="Calibri" pitchFamily="34" charset="-120"/>
                        </a:rPr>
                        <a:t>Modéré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005EB8"/>
                          </a:solidFill>
                          <a:latin typeface="Calibri" pitchFamily="34" charset="0"/>
                          <a:ea typeface="Calibri" pitchFamily="34" charset="-122"/>
                          <a:cs typeface="Calibri" pitchFamily="34" charset="-120"/>
                        </a:rPr>
                        <a:t>FT-G4</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48640">
                <a:tc>
                  <a:txBody>
                    <a:bodyPr/>
                    <a:lstStyle/>
                    <a:p>
                      <a:pPr algn="ctr" indent="0" marL="0">
                        <a:buNone/>
                      </a:pPr>
                      <a:r>
                        <a:rPr lang="en-US" sz="1100" b="1" dirty="0">
                          <a:solidFill>
                            <a:srgbClr val="00338D"/>
                          </a:solidFill>
                          <a:latin typeface="Calibri" pitchFamily="34" charset="0"/>
                          <a:ea typeface="Calibri" pitchFamily="34" charset="-122"/>
                          <a:cs typeface="Calibri" pitchFamily="34" charset="-120"/>
                        </a:rPr>
                        <a:t>530100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Caisses sites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1A2238"/>
                          </a:solidFill>
                          <a:latin typeface="Calibri" pitchFamily="34" charset="0"/>
                          <a:ea typeface="Calibri" pitchFamily="34" charset="-122"/>
                          <a:cs typeface="Calibri" pitchFamily="34" charset="-120"/>
                        </a:rPr>
                        <a:t>94 800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100" dirty="0">
                          <a:solidFill>
                            <a:srgbClr val="59657C"/>
                          </a:solidFill>
                          <a:latin typeface="Calibri" pitchFamily="34" charset="0"/>
                          <a:ea typeface="Calibri" pitchFamily="34" charset="-122"/>
                          <a:cs typeface="Calibri" pitchFamily="34" charset="-120"/>
                        </a:rPr>
                        <a:t>112 500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C0392B"/>
                          </a:solidFill>
                          <a:latin typeface="Calibri" pitchFamily="34" charset="0"/>
                          <a:ea typeface="Calibri" pitchFamily="34" charset="-122"/>
                          <a:cs typeface="Calibri" pitchFamily="34" charset="-120"/>
                        </a:rPr>
                        <a:t>-16 %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b="1" dirty="0">
                          <a:solidFill>
                            <a:srgbClr val="1E8449"/>
                          </a:solidFill>
                          <a:latin typeface="Calibri" pitchFamily="34" charset="0"/>
                          <a:ea typeface="Calibri" pitchFamily="34" charset="-122"/>
                          <a:cs typeface="Calibri" pitchFamily="34" charset="-120"/>
                        </a:rPr>
                        <a:t>Faible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005EB8"/>
                          </a:solidFill>
                          <a:latin typeface="Calibri" pitchFamily="34" charset="0"/>
                          <a:ea typeface="Calibri" pitchFamily="34" charset="-122"/>
                          <a:cs typeface="Calibri" pitchFamily="34" charset="-120"/>
                        </a:rPr>
                        <a:t>FT-G5</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TOTAL</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l" indent="0" marL="0">
                        <a:buNone/>
                      </a:pPr>
                      <a:r>
                        <a:rPr lang="en-US" sz="1100" b="1" dirty="0">
                          <a:solidFill>
                            <a:srgbClr val="FFFFFF"/>
                          </a:solidFill>
                          <a:latin typeface="Calibri" pitchFamily="34" charset="0"/>
                          <a:ea typeface="Calibri" pitchFamily="34" charset="-122"/>
                          <a:cs typeface="Calibri" pitchFamily="34" charset="-120"/>
                        </a:rPr>
                        <a:t>Cycle Trésorerie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r" indent="0" marL="0">
                        <a:buNone/>
                      </a:pPr>
                      <a:r>
                        <a:rPr lang="en-US" sz="1100" b="1" dirty="0">
                          <a:solidFill>
                            <a:srgbClr val="FFFFFF"/>
                          </a:solidFill>
                          <a:latin typeface="Calibri" pitchFamily="34" charset="0"/>
                          <a:ea typeface="Calibri" pitchFamily="34" charset="-122"/>
                          <a:cs typeface="Calibri" pitchFamily="34" charset="-120"/>
                        </a:rPr>
                        <a:t>17 672 400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r" indent="0" marL="0">
                        <a:buNone/>
                      </a:pPr>
                      <a:r>
                        <a:rPr lang="en-US" sz="1100" b="1" dirty="0">
                          <a:solidFill>
                            <a:srgbClr val="C6D4EE"/>
                          </a:solidFill>
                          <a:latin typeface="Calibri" pitchFamily="34" charset="0"/>
                          <a:ea typeface="Calibri" pitchFamily="34" charset="-122"/>
                          <a:cs typeface="Calibri" pitchFamily="34" charset="-120"/>
                        </a:rPr>
                        <a:t>14 848 340</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ctr" indent="0" marL="0">
                        <a:buNone/>
                      </a:pPr>
                      <a:r>
                        <a:rPr lang="en-US" sz="1100" b="1" dirty="0">
                          <a:solidFill>
                            <a:srgbClr val="8FD0A0"/>
                          </a:solidFill>
                          <a:latin typeface="Calibri" pitchFamily="34" charset="0"/>
                          <a:ea typeface="Calibri" pitchFamily="34" charset="-122"/>
                          <a:cs typeface="Calibri" pitchFamily="34" charset="-120"/>
                        </a:rPr>
                        <a:t>+19 %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ctr" indent="0" marL="0">
                        <a:buNone/>
                      </a:pPr>
                      <a:r>
                        <a:rPr lang="en-US" sz="1100" b="1" dirty="0">
                          <a:solidFill>
                            <a:srgbClr val="F2C66B"/>
                          </a:solidFill>
                          <a:latin typeface="Calibri" pitchFamily="34" charset="0"/>
                          <a:ea typeface="Calibri" pitchFamily="34" charset="-122"/>
                          <a:cs typeface="Calibri" pitchFamily="34" charset="-120"/>
                        </a:rPr>
                        <a:t>Modéré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c>
                  <a:txBody>
                    <a:bodyPr/>
                    <a:lstStyle/>
                    <a:p>
                      <a:pPr algn="ctr" indent="0" marL="0">
                        <a:buNone/>
                      </a:pPr>
                      <a:r>
                        <a:rPr lang="en-US" sz="1100" b="1" dirty="0">
                          <a:solidFill>
                            <a:srgbClr val="0091DA"/>
                          </a:solidFill>
                          <a:latin typeface="Calibri" pitchFamily="34" charset="0"/>
                          <a:ea typeface="Calibri" pitchFamily="34" charset="-122"/>
                          <a:cs typeface="Calibri" pitchFamily="34" charset="-120"/>
                        </a:rPr>
                        <a:t>FM-G</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A1F44"/>
                    </a:solidFill>
                  </a:tcPr>
                </a:tc>
              </a:tr>
            </a:tbl>
          </a:graphicData>
        </a:graphic>
      </p:graphicFrame>
      <p:sp>
        <p:nvSpPr>
          <p:cNvPr id="6" name="Text 3"/>
          <p:cNvSpPr/>
          <p:nvPr/>
        </p:nvSpPr>
        <p:spPr>
          <a:xfrm>
            <a:off x="548640" y="5806440"/>
            <a:ext cx="11091672" cy="320040"/>
          </a:xfrm>
          <a:prstGeom prst="rect">
            <a:avLst/>
          </a:prstGeom>
          <a:noFill/>
          <a:ln/>
        </p:spPr>
        <p:txBody>
          <a:bodyPr wrap="square" rtlCol="0" anchor="ctr"/>
          <a:lstStyle/>
          <a:p>
            <a:pPr indent="0" marL="0">
              <a:buNone/>
            </a:pPr>
            <a:r>
              <a:rPr lang="en-US" sz="1100" i="1" dirty="0">
                <a:solidFill>
                  <a:srgbClr val="59657C"/>
                </a:solidFill>
                <a:latin typeface="Calibri" pitchFamily="34" charset="0"/>
                <a:ea typeface="Calibri" pitchFamily="34" charset="-122"/>
                <a:cs typeface="Calibri" pitchFamily="34" charset="-120"/>
              </a:rPr>
              <a:t>Indexation alphabétique par cycle (G = Trésorerie) ; chaque ligne renvoie à sa feuille de travail.</a:t>
            </a:r>
            <a:endParaRPr lang="en-US" sz="1100" dirty="0"/>
          </a:p>
        </p:txBody>
      </p:sp>
      <p:sp>
        <p:nvSpPr>
          <p:cNvPr id="7" name="Text 4"/>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8" name="Text 5"/>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29 / 90</a:t>
            </a:r>
            <a:endParaRPr lang="en-US" sz="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PLAN DE LA JOURNÉE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Sommaire du Jour 2</a:t>
            </a:r>
            <a:endParaRPr lang="en-US" sz="2700" dirty="0"/>
          </a:p>
        </p:txBody>
      </p:sp>
      <p:sp>
        <p:nvSpPr>
          <p:cNvPr id="5" name="Shape 3"/>
          <p:cNvSpPr/>
          <p:nvPr/>
        </p:nvSpPr>
        <p:spPr>
          <a:xfrm>
            <a:off x="548640" y="1627632"/>
            <a:ext cx="11091672" cy="530352"/>
          </a:xfrm>
          <a:prstGeom prst="rect">
            <a:avLst/>
          </a:prstGeom>
          <a:solidFill>
            <a:srgbClr val="E9F0F9"/>
          </a:solidFill>
          <a:ln/>
        </p:spPr>
      </p:sp>
      <p:sp>
        <p:nvSpPr>
          <p:cNvPr id="6" name="Shape 4"/>
          <p:cNvSpPr/>
          <p:nvPr/>
        </p:nvSpPr>
        <p:spPr>
          <a:xfrm>
            <a:off x="548640" y="1627632"/>
            <a:ext cx="822960" cy="530352"/>
          </a:xfrm>
          <a:prstGeom prst="rect">
            <a:avLst/>
          </a:prstGeom>
          <a:solidFill>
            <a:srgbClr val="00338D"/>
          </a:solidFill>
          <a:ln/>
        </p:spPr>
      </p:sp>
      <p:sp>
        <p:nvSpPr>
          <p:cNvPr id="7" name="Text 5"/>
          <p:cNvSpPr/>
          <p:nvPr/>
        </p:nvSpPr>
        <p:spPr>
          <a:xfrm>
            <a:off x="548640" y="1627632"/>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01</a:t>
            </a:r>
            <a:endParaRPr lang="en-US" sz="2200" dirty="0"/>
          </a:p>
        </p:txBody>
      </p:sp>
      <p:sp>
        <p:nvSpPr>
          <p:cNvPr id="8" name="Text 6"/>
          <p:cNvSpPr/>
          <p:nvPr/>
        </p:nvSpPr>
        <p:spPr>
          <a:xfrm>
            <a:off x="1554480" y="1627632"/>
            <a:ext cx="1188720" cy="53035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08h30</a:t>
            </a:r>
            <a:endParaRPr lang="en-US" sz="1400" dirty="0"/>
          </a:p>
        </p:txBody>
      </p:sp>
      <p:sp>
        <p:nvSpPr>
          <p:cNvPr id="9" name="Shape 7"/>
          <p:cNvSpPr/>
          <p:nvPr/>
        </p:nvSpPr>
        <p:spPr>
          <a:xfrm>
            <a:off x="2834640" y="1691640"/>
            <a:ext cx="402336" cy="402336"/>
          </a:xfrm>
          <a:prstGeom prst="roundRect">
            <a:avLst>
              <a:gd name="adj" fmla="val 13636"/>
            </a:avLst>
          </a:prstGeom>
          <a:solidFill>
            <a:srgbClr val="00338D"/>
          </a:solidFill>
          <a:ln/>
          <a:effectLst>
            <a:outerShdw sx="100000" sy="100000" kx="0" ky="0" algn="bl" rotWithShape="0" blurRad="63500" dist="25400" dir="5400000">
              <a:srgbClr val="AAB6CC">
                <a:alpha val="18000"/>
              </a:srgbClr>
            </a:outerShdw>
          </a:effectLst>
        </p:spPr>
      </p:sp>
      <p:pic>
        <p:nvPicPr>
          <p:cNvPr id="10" name="Image 0" descr="/home/claude/cac_deck/assets/icons/clipboardCheck_white.png"/>
          <p:cNvPicPr>
            <a:picLocks noChangeAspect="1"/>
          </p:cNvPicPr>
          <p:nvPr/>
        </p:nvPicPr>
        <p:blipFill>
          <a:blip r:embed="rId1"/>
          <a:stretch>
            <a:fillRect/>
          </a:stretch>
        </p:blipFill>
        <p:spPr>
          <a:xfrm>
            <a:off x="2927177" y="1784177"/>
            <a:ext cx="217261" cy="217261"/>
          </a:xfrm>
          <a:prstGeom prst="rect">
            <a:avLst/>
          </a:prstGeom>
        </p:spPr>
      </p:pic>
      <p:sp>
        <p:nvSpPr>
          <p:cNvPr id="11" name="Text 8"/>
          <p:cNvSpPr/>
          <p:nvPr/>
        </p:nvSpPr>
        <p:spPr>
          <a:xfrm>
            <a:off x="3429000" y="1627632"/>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Reprise du Jour 1 &amp; quizz court</a:t>
            </a:r>
            <a:endParaRPr lang="en-US" sz="1300" dirty="0"/>
          </a:p>
        </p:txBody>
      </p:sp>
      <p:sp>
        <p:nvSpPr>
          <p:cNvPr id="12" name="Shape 9"/>
          <p:cNvSpPr/>
          <p:nvPr/>
        </p:nvSpPr>
        <p:spPr>
          <a:xfrm>
            <a:off x="548640" y="2276856"/>
            <a:ext cx="11091672" cy="530352"/>
          </a:xfrm>
          <a:prstGeom prst="rect">
            <a:avLst/>
          </a:prstGeom>
          <a:solidFill>
            <a:srgbClr val="F3F6FB"/>
          </a:solidFill>
          <a:ln/>
        </p:spPr>
      </p:sp>
      <p:sp>
        <p:nvSpPr>
          <p:cNvPr id="13" name="Shape 10"/>
          <p:cNvSpPr/>
          <p:nvPr/>
        </p:nvSpPr>
        <p:spPr>
          <a:xfrm>
            <a:off x="548640" y="2276856"/>
            <a:ext cx="822960" cy="530352"/>
          </a:xfrm>
          <a:prstGeom prst="rect">
            <a:avLst/>
          </a:prstGeom>
          <a:solidFill>
            <a:srgbClr val="005EB8"/>
          </a:solidFill>
          <a:ln/>
        </p:spPr>
      </p:sp>
      <p:sp>
        <p:nvSpPr>
          <p:cNvPr id="14" name="Text 11"/>
          <p:cNvSpPr/>
          <p:nvPr/>
        </p:nvSpPr>
        <p:spPr>
          <a:xfrm>
            <a:off x="548640" y="2276856"/>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02</a:t>
            </a:r>
            <a:endParaRPr lang="en-US" sz="2200" dirty="0"/>
          </a:p>
        </p:txBody>
      </p:sp>
      <p:sp>
        <p:nvSpPr>
          <p:cNvPr id="15" name="Text 12"/>
          <p:cNvSpPr/>
          <p:nvPr/>
        </p:nvSpPr>
        <p:spPr>
          <a:xfrm>
            <a:off x="1554480" y="2276856"/>
            <a:ext cx="1188720" cy="530352"/>
          </a:xfrm>
          <a:prstGeom prst="rect">
            <a:avLst/>
          </a:prstGeom>
          <a:noFill/>
          <a:ln/>
        </p:spPr>
        <p:txBody>
          <a:bodyPr wrap="square" rtlCol="0" anchor="ctr"/>
          <a:lstStyle/>
          <a:p>
            <a:pPr indent="0" marL="0">
              <a:buNone/>
            </a:pPr>
            <a:r>
              <a:rPr lang="en-US" sz="1400" b="1" dirty="0">
                <a:solidFill>
                  <a:srgbClr val="005EB8"/>
                </a:solidFill>
                <a:latin typeface="Arial" pitchFamily="34" charset="0"/>
                <a:ea typeface="Arial" pitchFamily="34" charset="-122"/>
                <a:cs typeface="Arial" pitchFamily="34" charset="-120"/>
              </a:rPr>
              <a:t>08h45</a:t>
            </a:r>
            <a:endParaRPr lang="en-US" sz="1400" dirty="0"/>
          </a:p>
        </p:txBody>
      </p:sp>
      <p:sp>
        <p:nvSpPr>
          <p:cNvPr id="16" name="Shape 13"/>
          <p:cNvSpPr/>
          <p:nvPr/>
        </p:nvSpPr>
        <p:spPr>
          <a:xfrm>
            <a:off x="2834640" y="2340864"/>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17" name="Image 1" descr="/home/claude/cac_deck/assets/icons/folderOpen_white.png"/>
          <p:cNvPicPr>
            <a:picLocks noChangeAspect="1"/>
          </p:cNvPicPr>
          <p:nvPr/>
        </p:nvPicPr>
        <p:blipFill>
          <a:blip r:embed="rId2"/>
          <a:stretch>
            <a:fillRect/>
          </a:stretch>
        </p:blipFill>
        <p:spPr>
          <a:xfrm>
            <a:off x="2927177" y="2433401"/>
            <a:ext cx="217261" cy="217261"/>
          </a:xfrm>
          <a:prstGeom prst="rect">
            <a:avLst/>
          </a:prstGeom>
        </p:spPr>
      </p:pic>
      <p:sp>
        <p:nvSpPr>
          <p:cNvPr id="18" name="Text 14"/>
          <p:cNvSpPr/>
          <p:nvPr/>
        </p:nvSpPr>
        <p:spPr>
          <a:xfrm>
            <a:off x="3429000" y="2276856"/>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Le dossier permanent : contenu, mise à jour, exploitation</a:t>
            </a:r>
            <a:endParaRPr lang="en-US" sz="1300" dirty="0"/>
          </a:p>
        </p:txBody>
      </p:sp>
      <p:sp>
        <p:nvSpPr>
          <p:cNvPr id="19" name="Shape 15"/>
          <p:cNvSpPr/>
          <p:nvPr/>
        </p:nvSpPr>
        <p:spPr>
          <a:xfrm>
            <a:off x="548640" y="2926080"/>
            <a:ext cx="11091672" cy="530352"/>
          </a:xfrm>
          <a:prstGeom prst="rect">
            <a:avLst/>
          </a:prstGeom>
          <a:solidFill>
            <a:srgbClr val="E9F0F9"/>
          </a:solidFill>
          <a:ln/>
        </p:spPr>
      </p:sp>
      <p:sp>
        <p:nvSpPr>
          <p:cNvPr id="20" name="Shape 16"/>
          <p:cNvSpPr/>
          <p:nvPr/>
        </p:nvSpPr>
        <p:spPr>
          <a:xfrm>
            <a:off x="548640" y="2926080"/>
            <a:ext cx="822960" cy="530352"/>
          </a:xfrm>
          <a:prstGeom prst="rect">
            <a:avLst/>
          </a:prstGeom>
          <a:solidFill>
            <a:srgbClr val="0091DA"/>
          </a:solidFill>
          <a:ln/>
        </p:spPr>
      </p:sp>
      <p:sp>
        <p:nvSpPr>
          <p:cNvPr id="21" name="Text 17"/>
          <p:cNvSpPr/>
          <p:nvPr/>
        </p:nvSpPr>
        <p:spPr>
          <a:xfrm>
            <a:off x="548640" y="2926080"/>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03</a:t>
            </a:r>
            <a:endParaRPr lang="en-US" sz="2200" dirty="0"/>
          </a:p>
        </p:txBody>
      </p:sp>
      <p:sp>
        <p:nvSpPr>
          <p:cNvPr id="22" name="Text 18"/>
          <p:cNvSpPr/>
          <p:nvPr/>
        </p:nvSpPr>
        <p:spPr>
          <a:xfrm>
            <a:off x="1554480" y="2926080"/>
            <a:ext cx="1188720" cy="530352"/>
          </a:xfrm>
          <a:prstGeom prst="rect">
            <a:avLst/>
          </a:prstGeom>
          <a:noFill/>
          <a:ln/>
        </p:spPr>
        <p:txBody>
          <a:bodyPr wrap="square" rtlCol="0" anchor="ctr"/>
          <a:lstStyle/>
          <a:p>
            <a:pPr indent="0" marL="0">
              <a:buNone/>
            </a:pPr>
            <a:r>
              <a:rPr lang="en-US" sz="1400" b="1" dirty="0">
                <a:solidFill>
                  <a:srgbClr val="0091DA"/>
                </a:solidFill>
                <a:latin typeface="Arial" pitchFamily="34" charset="0"/>
                <a:ea typeface="Arial" pitchFamily="34" charset="-122"/>
                <a:cs typeface="Arial" pitchFamily="34" charset="-120"/>
              </a:rPr>
              <a:t>10h00</a:t>
            </a:r>
            <a:endParaRPr lang="en-US" sz="1400" dirty="0"/>
          </a:p>
        </p:txBody>
      </p:sp>
      <p:sp>
        <p:nvSpPr>
          <p:cNvPr id="23" name="Shape 19"/>
          <p:cNvSpPr/>
          <p:nvPr/>
        </p:nvSpPr>
        <p:spPr>
          <a:xfrm>
            <a:off x="2834640" y="2990088"/>
            <a:ext cx="402336" cy="402336"/>
          </a:xfrm>
          <a:prstGeom prst="roundRect">
            <a:avLst>
              <a:gd name="adj" fmla="val 13636"/>
            </a:avLst>
          </a:prstGeom>
          <a:solidFill>
            <a:srgbClr val="0091DA"/>
          </a:solidFill>
          <a:ln/>
          <a:effectLst>
            <a:outerShdw sx="100000" sy="100000" kx="0" ky="0" algn="bl" rotWithShape="0" blurRad="63500" dist="25400" dir="5400000">
              <a:srgbClr val="AAB6CC">
                <a:alpha val="18000"/>
              </a:srgbClr>
            </a:outerShdw>
          </a:effectLst>
        </p:spPr>
      </p:sp>
      <p:pic>
        <p:nvPicPr>
          <p:cNvPr id="24" name="Image 2" descr="/home/claude/cac_deck/assets/icons/fileAlt_white.png"/>
          <p:cNvPicPr>
            <a:picLocks noChangeAspect="1"/>
          </p:cNvPicPr>
          <p:nvPr/>
        </p:nvPicPr>
        <p:blipFill>
          <a:blip r:embed="rId3"/>
          <a:stretch>
            <a:fillRect/>
          </a:stretch>
        </p:blipFill>
        <p:spPr>
          <a:xfrm>
            <a:off x="2927177" y="3082625"/>
            <a:ext cx="217261" cy="217261"/>
          </a:xfrm>
          <a:prstGeom prst="rect">
            <a:avLst/>
          </a:prstGeom>
        </p:spPr>
      </p:pic>
      <p:sp>
        <p:nvSpPr>
          <p:cNvPr id="25" name="Text 20"/>
          <p:cNvSpPr/>
          <p:nvPr/>
        </p:nvSpPr>
        <p:spPr>
          <a:xfrm>
            <a:off x="3429000" y="2926080"/>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Dossier de travail, feuilles maîtresses &amp; de travail (NAA 230)</a:t>
            </a:r>
            <a:endParaRPr lang="en-US" sz="1300" dirty="0"/>
          </a:p>
        </p:txBody>
      </p:sp>
      <p:sp>
        <p:nvSpPr>
          <p:cNvPr id="26" name="Shape 21"/>
          <p:cNvSpPr/>
          <p:nvPr/>
        </p:nvSpPr>
        <p:spPr>
          <a:xfrm>
            <a:off x="548640" y="3575304"/>
            <a:ext cx="11091672" cy="530352"/>
          </a:xfrm>
          <a:prstGeom prst="rect">
            <a:avLst/>
          </a:prstGeom>
          <a:solidFill>
            <a:srgbClr val="F3F6FB"/>
          </a:solidFill>
          <a:ln/>
        </p:spPr>
      </p:sp>
      <p:sp>
        <p:nvSpPr>
          <p:cNvPr id="27" name="Shape 22"/>
          <p:cNvSpPr/>
          <p:nvPr/>
        </p:nvSpPr>
        <p:spPr>
          <a:xfrm>
            <a:off x="548640" y="3575304"/>
            <a:ext cx="822960" cy="530352"/>
          </a:xfrm>
          <a:prstGeom prst="rect">
            <a:avLst/>
          </a:prstGeom>
          <a:solidFill>
            <a:srgbClr val="1E8449"/>
          </a:solidFill>
          <a:ln/>
        </p:spPr>
      </p:sp>
      <p:sp>
        <p:nvSpPr>
          <p:cNvPr id="28" name="Text 23"/>
          <p:cNvSpPr/>
          <p:nvPr/>
        </p:nvSpPr>
        <p:spPr>
          <a:xfrm>
            <a:off x="548640" y="3575304"/>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04</a:t>
            </a:r>
            <a:endParaRPr lang="en-US" sz="2200" dirty="0"/>
          </a:p>
        </p:txBody>
      </p:sp>
      <p:sp>
        <p:nvSpPr>
          <p:cNvPr id="29" name="Text 24"/>
          <p:cNvSpPr/>
          <p:nvPr/>
        </p:nvSpPr>
        <p:spPr>
          <a:xfrm>
            <a:off x="1554480" y="3575304"/>
            <a:ext cx="1188720" cy="530352"/>
          </a:xfrm>
          <a:prstGeom prst="rect">
            <a:avLst/>
          </a:prstGeom>
          <a:noFill/>
          <a:ln/>
        </p:spPr>
        <p:txBody>
          <a:bodyPr wrap="square" rtlCol="0" anchor="ctr"/>
          <a:lstStyle/>
          <a:p>
            <a:pPr indent="0" marL="0">
              <a:buNone/>
            </a:pPr>
            <a:r>
              <a:rPr lang="en-US" sz="1400" b="1" dirty="0">
                <a:solidFill>
                  <a:srgbClr val="1E8449"/>
                </a:solidFill>
                <a:latin typeface="Arial" pitchFamily="34" charset="0"/>
                <a:ea typeface="Arial" pitchFamily="34" charset="-122"/>
                <a:cs typeface="Arial" pitchFamily="34" charset="-120"/>
              </a:rPr>
              <a:t>13h30</a:t>
            </a:r>
            <a:endParaRPr lang="en-US" sz="1400" dirty="0"/>
          </a:p>
        </p:txBody>
      </p:sp>
      <p:sp>
        <p:nvSpPr>
          <p:cNvPr id="30" name="Shape 25"/>
          <p:cNvSpPr/>
          <p:nvPr/>
        </p:nvSpPr>
        <p:spPr>
          <a:xfrm>
            <a:off x="2834640" y="3639312"/>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31" name="Image 3" descr="/home/claude/cac_deck/assets/icons/compass_white.png"/>
          <p:cNvPicPr>
            <a:picLocks noChangeAspect="1"/>
          </p:cNvPicPr>
          <p:nvPr/>
        </p:nvPicPr>
        <p:blipFill>
          <a:blip r:embed="rId4"/>
          <a:stretch>
            <a:fillRect/>
          </a:stretch>
        </p:blipFill>
        <p:spPr>
          <a:xfrm>
            <a:off x="2927177" y="3731849"/>
            <a:ext cx="217261" cy="217261"/>
          </a:xfrm>
          <a:prstGeom prst="rect">
            <a:avLst/>
          </a:prstGeom>
        </p:spPr>
      </p:pic>
      <p:sp>
        <p:nvSpPr>
          <p:cNvPr id="32" name="Text 26"/>
          <p:cNvSpPr/>
          <p:nvPr/>
        </p:nvSpPr>
        <p:spPr>
          <a:xfrm>
            <a:off x="3429000" y="3575304"/>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Programme de travail : conception, déclinaison, suivi (NAA 300)</a:t>
            </a:r>
            <a:endParaRPr lang="en-US" sz="1300" dirty="0"/>
          </a:p>
        </p:txBody>
      </p:sp>
      <p:sp>
        <p:nvSpPr>
          <p:cNvPr id="33" name="Shape 27"/>
          <p:cNvSpPr/>
          <p:nvPr/>
        </p:nvSpPr>
        <p:spPr>
          <a:xfrm>
            <a:off x="548640" y="4224528"/>
            <a:ext cx="11091672" cy="530352"/>
          </a:xfrm>
          <a:prstGeom prst="rect">
            <a:avLst/>
          </a:prstGeom>
          <a:solidFill>
            <a:srgbClr val="E9F0F9"/>
          </a:solidFill>
          <a:ln/>
        </p:spPr>
      </p:sp>
      <p:sp>
        <p:nvSpPr>
          <p:cNvPr id="34" name="Shape 28"/>
          <p:cNvSpPr/>
          <p:nvPr/>
        </p:nvSpPr>
        <p:spPr>
          <a:xfrm>
            <a:off x="548640" y="4224528"/>
            <a:ext cx="822960" cy="530352"/>
          </a:xfrm>
          <a:prstGeom prst="rect">
            <a:avLst/>
          </a:prstGeom>
          <a:solidFill>
            <a:srgbClr val="00338D"/>
          </a:solidFill>
          <a:ln/>
        </p:spPr>
      </p:sp>
      <p:sp>
        <p:nvSpPr>
          <p:cNvPr id="35" name="Text 29"/>
          <p:cNvSpPr/>
          <p:nvPr/>
        </p:nvSpPr>
        <p:spPr>
          <a:xfrm>
            <a:off x="548640" y="4224528"/>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05</a:t>
            </a:r>
            <a:endParaRPr lang="en-US" sz="2200" dirty="0"/>
          </a:p>
        </p:txBody>
      </p:sp>
      <p:sp>
        <p:nvSpPr>
          <p:cNvPr id="36" name="Text 30"/>
          <p:cNvSpPr/>
          <p:nvPr/>
        </p:nvSpPr>
        <p:spPr>
          <a:xfrm>
            <a:off x="1554480" y="4224528"/>
            <a:ext cx="1188720" cy="530352"/>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14h45</a:t>
            </a:r>
            <a:endParaRPr lang="en-US" sz="1400" dirty="0"/>
          </a:p>
        </p:txBody>
      </p:sp>
      <p:sp>
        <p:nvSpPr>
          <p:cNvPr id="37" name="Shape 31"/>
          <p:cNvSpPr/>
          <p:nvPr/>
        </p:nvSpPr>
        <p:spPr>
          <a:xfrm>
            <a:off x="2834640" y="4288536"/>
            <a:ext cx="402336" cy="402336"/>
          </a:xfrm>
          <a:prstGeom prst="roundRect">
            <a:avLst>
              <a:gd name="adj" fmla="val 13636"/>
            </a:avLst>
          </a:prstGeom>
          <a:solidFill>
            <a:srgbClr val="00338D"/>
          </a:solidFill>
          <a:ln/>
          <a:effectLst>
            <a:outerShdw sx="100000" sy="100000" kx="0" ky="0" algn="bl" rotWithShape="0" blurRad="63500" dist="25400" dir="5400000">
              <a:srgbClr val="AAB6CC">
                <a:alpha val="18000"/>
              </a:srgbClr>
            </a:outerShdw>
          </a:effectLst>
        </p:spPr>
      </p:sp>
      <p:pic>
        <p:nvPicPr>
          <p:cNvPr id="38" name="Image 4" descr="/home/claude/cac_deck/assets/icons/users_white.png"/>
          <p:cNvPicPr>
            <a:picLocks noChangeAspect="1"/>
          </p:cNvPicPr>
          <p:nvPr/>
        </p:nvPicPr>
        <p:blipFill>
          <a:blip r:embed="rId5"/>
          <a:stretch>
            <a:fillRect/>
          </a:stretch>
        </p:blipFill>
        <p:spPr>
          <a:xfrm>
            <a:off x="2927177" y="4381073"/>
            <a:ext cx="217261" cy="217261"/>
          </a:xfrm>
          <a:prstGeom prst="rect">
            <a:avLst/>
          </a:prstGeom>
        </p:spPr>
      </p:pic>
      <p:sp>
        <p:nvSpPr>
          <p:cNvPr id="39" name="Text 32"/>
          <p:cNvSpPr/>
          <p:nvPr/>
        </p:nvSpPr>
        <p:spPr>
          <a:xfrm>
            <a:off x="3429000" y="4224528"/>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Communication avec l'équipe &amp; supervision (NAGQ 1)</a:t>
            </a:r>
            <a:endParaRPr lang="en-US" sz="1300" dirty="0"/>
          </a:p>
        </p:txBody>
      </p:sp>
      <p:sp>
        <p:nvSpPr>
          <p:cNvPr id="40" name="Shape 33"/>
          <p:cNvSpPr/>
          <p:nvPr/>
        </p:nvSpPr>
        <p:spPr>
          <a:xfrm>
            <a:off x="548640" y="4873752"/>
            <a:ext cx="11091672" cy="530352"/>
          </a:xfrm>
          <a:prstGeom prst="rect">
            <a:avLst/>
          </a:prstGeom>
          <a:solidFill>
            <a:srgbClr val="F3F6FB"/>
          </a:solidFill>
          <a:ln/>
        </p:spPr>
      </p:sp>
      <p:sp>
        <p:nvSpPr>
          <p:cNvPr id="41" name="Shape 34"/>
          <p:cNvSpPr/>
          <p:nvPr/>
        </p:nvSpPr>
        <p:spPr>
          <a:xfrm>
            <a:off x="548640" y="4873752"/>
            <a:ext cx="822960" cy="530352"/>
          </a:xfrm>
          <a:prstGeom prst="rect">
            <a:avLst/>
          </a:prstGeom>
          <a:solidFill>
            <a:srgbClr val="005EB8"/>
          </a:solidFill>
          <a:ln/>
        </p:spPr>
      </p:sp>
      <p:sp>
        <p:nvSpPr>
          <p:cNvPr id="42" name="Text 35"/>
          <p:cNvSpPr/>
          <p:nvPr/>
        </p:nvSpPr>
        <p:spPr>
          <a:xfrm>
            <a:off x="548640" y="4873752"/>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06</a:t>
            </a:r>
            <a:endParaRPr lang="en-US" sz="2200" dirty="0"/>
          </a:p>
        </p:txBody>
      </p:sp>
      <p:sp>
        <p:nvSpPr>
          <p:cNvPr id="43" name="Text 36"/>
          <p:cNvSpPr/>
          <p:nvPr/>
        </p:nvSpPr>
        <p:spPr>
          <a:xfrm>
            <a:off x="1554480" y="4873752"/>
            <a:ext cx="1188720" cy="530352"/>
          </a:xfrm>
          <a:prstGeom prst="rect">
            <a:avLst/>
          </a:prstGeom>
          <a:noFill/>
          <a:ln/>
        </p:spPr>
        <p:txBody>
          <a:bodyPr wrap="square" rtlCol="0" anchor="ctr"/>
          <a:lstStyle/>
          <a:p>
            <a:pPr indent="0" marL="0">
              <a:buNone/>
            </a:pPr>
            <a:r>
              <a:rPr lang="en-US" sz="1400" b="1" dirty="0">
                <a:solidFill>
                  <a:srgbClr val="005EB8"/>
                </a:solidFill>
                <a:latin typeface="Arial" pitchFamily="34" charset="0"/>
                <a:ea typeface="Arial" pitchFamily="34" charset="-122"/>
                <a:cs typeface="Arial" pitchFamily="34" charset="-120"/>
              </a:rPr>
              <a:t>15h45</a:t>
            </a:r>
            <a:endParaRPr lang="en-US" sz="1400" dirty="0"/>
          </a:p>
        </p:txBody>
      </p:sp>
      <p:sp>
        <p:nvSpPr>
          <p:cNvPr id="44" name="Shape 37"/>
          <p:cNvSpPr/>
          <p:nvPr/>
        </p:nvSpPr>
        <p:spPr>
          <a:xfrm>
            <a:off x="2834640" y="493776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45" name="Image 5" descr="/home/claude/cac_deck/assets/icons/handshake_white.png"/>
          <p:cNvPicPr>
            <a:picLocks noChangeAspect="1"/>
          </p:cNvPicPr>
          <p:nvPr/>
        </p:nvPicPr>
        <p:blipFill>
          <a:blip r:embed="rId6"/>
          <a:stretch>
            <a:fillRect/>
          </a:stretch>
        </p:blipFill>
        <p:spPr>
          <a:xfrm>
            <a:off x="2927177" y="5030297"/>
            <a:ext cx="217261" cy="217261"/>
          </a:xfrm>
          <a:prstGeom prst="rect">
            <a:avLst/>
          </a:prstGeom>
        </p:spPr>
      </p:pic>
      <p:sp>
        <p:nvSpPr>
          <p:cNvPr id="46" name="Text 38"/>
          <p:cNvSpPr/>
          <p:nvPr/>
        </p:nvSpPr>
        <p:spPr>
          <a:xfrm>
            <a:off x="3429000" y="4873752"/>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Communication client &amp; réunion de synthèse (NAA 260, 265)</a:t>
            </a:r>
            <a:endParaRPr lang="en-US" sz="1300" dirty="0"/>
          </a:p>
        </p:txBody>
      </p:sp>
      <p:sp>
        <p:nvSpPr>
          <p:cNvPr id="47" name="Shape 39"/>
          <p:cNvSpPr/>
          <p:nvPr/>
        </p:nvSpPr>
        <p:spPr>
          <a:xfrm>
            <a:off x="548640" y="5522976"/>
            <a:ext cx="11091672" cy="530352"/>
          </a:xfrm>
          <a:prstGeom prst="rect">
            <a:avLst/>
          </a:prstGeom>
          <a:solidFill>
            <a:srgbClr val="E9F0F9"/>
          </a:solidFill>
          <a:ln/>
        </p:spPr>
      </p:sp>
      <p:sp>
        <p:nvSpPr>
          <p:cNvPr id="48" name="Shape 40"/>
          <p:cNvSpPr/>
          <p:nvPr/>
        </p:nvSpPr>
        <p:spPr>
          <a:xfrm>
            <a:off x="548640" y="5522976"/>
            <a:ext cx="822960" cy="530352"/>
          </a:xfrm>
          <a:prstGeom prst="rect">
            <a:avLst/>
          </a:prstGeom>
          <a:solidFill>
            <a:srgbClr val="0091DA"/>
          </a:solidFill>
          <a:ln/>
        </p:spPr>
      </p:sp>
      <p:sp>
        <p:nvSpPr>
          <p:cNvPr id="49" name="Text 41"/>
          <p:cNvSpPr/>
          <p:nvPr/>
        </p:nvSpPr>
        <p:spPr>
          <a:xfrm>
            <a:off x="548640" y="5522976"/>
            <a:ext cx="822960" cy="530352"/>
          </a:xfrm>
          <a:prstGeom prst="rect">
            <a:avLst/>
          </a:prstGeom>
          <a:noFill/>
          <a:ln/>
        </p:spPr>
        <p:txBody>
          <a:bodyPr wrap="square" rtlCol="0" anchor="ctr"/>
          <a:lstStyle/>
          <a:p>
            <a:pPr algn="ctr" indent="0" marL="0">
              <a:buNone/>
            </a:pPr>
            <a:r>
              <a:rPr lang="en-US" sz="2200" b="1" dirty="0">
                <a:solidFill>
                  <a:srgbClr val="FFFFFF"/>
                </a:solidFill>
                <a:latin typeface="Arial" pitchFamily="34" charset="0"/>
                <a:ea typeface="Arial" pitchFamily="34" charset="-122"/>
                <a:cs typeface="Arial" pitchFamily="34" charset="-120"/>
              </a:rPr>
              <a:t>07</a:t>
            </a:r>
            <a:endParaRPr lang="en-US" sz="2200" dirty="0"/>
          </a:p>
        </p:txBody>
      </p:sp>
      <p:sp>
        <p:nvSpPr>
          <p:cNvPr id="50" name="Text 42"/>
          <p:cNvSpPr/>
          <p:nvPr/>
        </p:nvSpPr>
        <p:spPr>
          <a:xfrm>
            <a:off x="1554480" y="5522976"/>
            <a:ext cx="1188720" cy="530352"/>
          </a:xfrm>
          <a:prstGeom prst="rect">
            <a:avLst/>
          </a:prstGeom>
          <a:noFill/>
          <a:ln/>
        </p:spPr>
        <p:txBody>
          <a:bodyPr wrap="square" rtlCol="0" anchor="ctr"/>
          <a:lstStyle/>
          <a:p>
            <a:pPr indent="0" marL="0">
              <a:buNone/>
            </a:pPr>
            <a:r>
              <a:rPr lang="en-US" sz="1400" b="1" dirty="0">
                <a:solidFill>
                  <a:srgbClr val="0091DA"/>
                </a:solidFill>
                <a:latin typeface="Arial" pitchFamily="34" charset="0"/>
                <a:ea typeface="Arial" pitchFamily="34" charset="-122"/>
                <a:cs typeface="Arial" pitchFamily="34" charset="-120"/>
              </a:rPr>
              <a:t>16h30</a:t>
            </a:r>
            <a:endParaRPr lang="en-US" sz="1400" dirty="0"/>
          </a:p>
        </p:txBody>
      </p:sp>
      <p:sp>
        <p:nvSpPr>
          <p:cNvPr id="51" name="Shape 43"/>
          <p:cNvSpPr/>
          <p:nvPr/>
        </p:nvSpPr>
        <p:spPr>
          <a:xfrm>
            <a:off x="2834640" y="5586984"/>
            <a:ext cx="402336" cy="402336"/>
          </a:xfrm>
          <a:prstGeom prst="roundRect">
            <a:avLst>
              <a:gd name="adj" fmla="val 13636"/>
            </a:avLst>
          </a:prstGeom>
          <a:solidFill>
            <a:srgbClr val="0091DA"/>
          </a:solidFill>
          <a:ln/>
          <a:effectLst>
            <a:outerShdw sx="100000" sy="100000" kx="0" ky="0" algn="bl" rotWithShape="0" blurRad="63500" dist="25400" dir="5400000">
              <a:srgbClr val="AAB6CC">
                <a:alpha val="18000"/>
              </a:srgbClr>
            </a:outerShdw>
          </a:effectLst>
        </p:spPr>
      </p:sp>
      <p:pic>
        <p:nvPicPr>
          <p:cNvPr id="52" name="Image 6" descr="/home/claude/cac_deck/assets/icons/grad_white.png"/>
          <p:cNvPicPr>
            <a:picLocks noChangeAspect="1"/>
          </p:cNvPicPr>
          <p:nvPr/>
        </p:nvPicPr>
        <p:blipFill>
          <a:blip r:embed="rId7"/>
          <a:stretch>
            <a:fillRect/>
          </a:stretch>
        </p:blipFill>
        <p:spPr>
          <a:xfrm>
            <a:off x="2927177" y="5679521"/>
            <a:ext cx="217261" cy="217261"/>
          </a:xfrm>
          <a:prstGeom prst="rect">
            <a:avLst/>
          </a:prstGeom>
        </p:spPr>
      </p:pic>
      <p:sp>
        <p:nvSpPr>
          <p:cNvPr id="53" name="Text 44"/>
          <p:cNvSpPr/>
          <p:nvPr/>
        </p:nvSpPr>
        <p:spPr>
          <a:xfrm>
            <a:off x="3429000" y="5522976"/>
            <a:ext cx="8074152" cy="530352"/>
          </a:xfrm>
          <a:prstGeom prst="rect">
            <a:avLst/>
          </a:prstGeom>
          <a:noFill/>
          <a:ln/>
        </p:spPr>
        <p:txBody>
          <a:bodyPr wrap="square" rtlCol="0" anchor="ctr"/>
          <a:lstStyle/>
          <a:p>
            <a:pPr indent="0" marL="0">
              <a:buNone/>
            </a:pPr>
            <a:r>
              <a:rPr lang="en-US" sz="1300" dirty="0">
                <a:solidFill>
                  <a:srgbClr val="1A2238"/>
                </a:solidFill>
                <a:latin typeface="Calibri" pitchFamily="34" charset="0"/>
                <a:ea typeface="Calibri" pitchFamily="34" charset="-122"/>
                <a:cs typeface="Calibri" pitchFamily="34" charset="-120"/>
              </a:rPr>
              <a:t>Cas de synthèse, quizz, points clés &amp; références</a:t>
            </a:r>
            <a:endParaRPr lang="en-US" sz="1300" dirty="0"/>
          </a:p>
        </p:txBody>
      </p:sp>
      <p:sp>
        <p:nvSpPr>
          <p:cNvPr id="54" name="Text 4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55" name="Text 4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03 / 90</a:t>
            </a:r>
            <a:endParaRPr lang="en-US" sz="8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MODÈLE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Commentaire de la feuille maîtresse (extrait)</a:t>
            </a:r>
            <a:endParaRPr lang="en-US" sz="2700" dirty="0"/>
          </a:p>
        </p:txBody>
      </p:sp>
      <p:sp>
        <p:nvSpPr>
          <p:cNvPr id="5" name="Shape 3"/>
          <p:cNvSpPr/>
          <p:nvPr/>
        </p:nvSpPr>
        <p:spPr>
          <a:xfrm>
            <a:off x="548640" y="1691640"/>
            <a:ext cx="6949440" cy="4343400"/>
          </a:xfrm>
          <a:prstGeom prst="rect">
            <a:avLst/>
          </a:prstGeom>
          <a:solidFill>
            <a:srgbClr val="F3F6FB"/>
          </a:solidFill>
          <a:ln/>
        </p:spPr>
      </p:sp>
      <p:sp>
        <p:nvSpPr>
          <p:cNvPr id="6" name="Shape 4"/>
          <p:cNvSpPr/>
          <p:nvPr/>
        </p:nvSpPr>
        <p:spPr>
          <a:xfrm>
            <a:off x="548640" y="1691640"/>
            <a:ext cx="91440" cy="4343400"/>
          </a:xfrm>
          <a:prstGeom prst="rect">
            <a:avLst/>
          </a:prstGeom>
          <a:solidFill>
            <a:srgbClr val="00338D"/>
          </a:solidFill>
          <a:ln/>
        </p:spPr>
      </p:sp>
      <p:pic>
        <p:nvPicPr>
          <p:cNvPr id="7" name="Image 0" descr="/home/claude/cac_deck/assets/icons/quote_navy.png"/>
          <p:cNvPicPr>
            <a:picLocks noChangeAspect="1"/>
          </p:cNvPicPr>
          <p:nvPr/>
        </p:nvPicPr>
        <p:blipFill>
          <a:blip r:embed="rId1"/>
          <a:stretch>
            <a:fillRect/>
          </a:stretch>
        </p:blipFill>
        <p:spPr>
          <a:xfrm>
            <a:off x="868680" y="1874520"/>
            <a:ext cx="365760" cy="365760"/>
          </a:xfrm>
          <a:prstGeom prst="rect">
            <a:avLst/>
          </a:prstGeom>
        </p:spPr>
      </p:pic>
      <p:sp>
        <p:nvSpPr>
          <p:cNvPr id="8" name="Text 5"/>
          <p:cNvSpPr/>
          <p:nvPr/>
        </p:nvSpPr>
        <p:spPr>
          <a:xfrm>
            <a:off x="914400" y="2377440"/>
            <a:ext cx="6400800" cy="3566160"/>
          </a:xfrm>
          <a:prstGeom prst="rect">
            <a:avLst/>
          </a:prstGeom>
          <a:noFill/>
          <a:ln/>
        </p:spPr>
        <p:txBody>
          <a:bodyPr wrap="square" rtlCol="0" anchor="t"/>
          <a:lstStyle/>
          <a:p>
            <a:pPr indent="0" marL="0">
              <a:lnSpc>
                <a:spcPct val="120000"/>
              </a:lnSpc>
              <a:buNone/>
            </a:pPr>
            <a:r>
              <a:rPr lang="en-US" sz="1300" i="1" dirty="0">
                <a:solidFill>
                  <a:srgbClr val="1A2238"/>
                </a:solidFill>
                <a:latin typeface="Calibri" pitchFamily="34" charset="0"/>
                <a:ea typeface="Calibri" pitchFamily="34" charset="-122"/>
                <a:cs typeface="Calibri" pitchFamily="34" charset="-120"/>
              </a:rPr>
              <a:t>L'augmentation du cycle de +19 % traduit l'encaissement d'une créance significative en décembre N (cf. FT-H7). Le risque sur le 512500 (devises) est élevé : conversion au cours de clôture et exigences de la Banque d'Algérie (domiciliation).</a:t>
            </a:r>
            <a:endParaRPr lang="en-US" sz="1300" dirty="0"/>
          </a:p>
          <a:p>
            <a:pPr indent="0" marL="0">
              <a:lnSpc>
                <a:spcPct val="120000"/>
              </a:lnSpc>
              <a:buNone/>
            </a:pPr>
            <a:endParaRPr lang="en-US" sz="1300" dirty="0"/>
          </a:p>
          <a:p>
            <a:pPr indent="0" marL="0">
              <a:lnSpc>
                <a:spcPct val="120000"/>
              </a:lnSpc>
              <a:buNone/>
            </a:pPr>
            <a:r>
              <a:rPr lang="en-US" sz="1300" i="1" dirty="0">
                <a:solidFill>
                  <a:srgbClr val="1A2238"/>
                </a:solidFill>
                <a:latin typeface="Calibri" pitchFamily="34" charset="0"/>
                <a:ea typeface="Calibri" pitchFamily="34" charset="-122"/>
                <a:cs typeface="Calibri" pitchFamily="34" charset="-120"/>
              </a:rPr>
              <a:t>Contrôles réalisés : circularisation des 3 banques, rapprochements au 31/12/N, inventaire des caisses, évaluation du compte devises au cours de clôture. Conclusion : aucune anomalie significative. Recommandation : formalisation hebdomadaire des rapprochements (lettre NAA 265).</a:t>
            </a:r>
            <a:endParaRPr lang="en-US" sz="1300" dirty="0"/>
          </a:p>
        </p:txBody>
      </p:sp>
      <p:sp>
        <p:nvSpPr>
          <p:cNvPr id="9" name="Text 6"/>
          <p:cNvSpPr/>
          <p:nvPr/>
        </p:nvSpPr>
        <p:spPr>
          <a:xfrm>
            <a:off x="7772400" y="1737360"/>
            <a:ext cx="3931920"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Un bon commentaire…</a:t>
            </a:r>
            <a:endParaRPr lang="en-US" sz="1500" dirty="0"/>
          </a:p>
        </p:txBody>
      </p:sp>
      <p:sp>
        <p:nvSpPr>
          <p:cNvPr id="10" name="Shape 7"/>
          <p:cNvSpPr/>
          <p:nvPr/>
        </p:nvSpPr>
        <p:spPr>
          <a:xfrm>
            <a:off x="7772400" y="2286000"/>
            <a:ext cx="38679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1" name="Shape 8"/>
          <p:cNvSpPr/>
          <p:nvPr/>
        </p:nvSpPr>
        <p:spPr>
          <a:xfrm>
            <a:off x="7918704" y="2423160"/>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12" name="Image 1" descr="/home/claude/cac_deck/assets/icons/chartLine_white.png"/>
          <p:cNvPicPr>
            <a:picLocks noChangeAspect="1"/>
          </p:cNvPicPr>
          <p:nvPr/>
        </p:nvPicPr>
        <p:blipFill>
          <a:blip r:embed="rId2"/>
          <a:stretch>
            <a:fillRect/>
          </a:stretch>
        </p:blipFill>
        <p:spPr>
          <a:xfrm>
            <a:off x="8011241" y="2515697"/>
            <a:ext cx="217261" cy="217261"/>
          </a:xfrm>
          <a:prstGeom prst="rect">
            <a:avLst/>
          </a:prstGeom>
        </p:spPr>
      </p:pic>
      <p:sp>
        <p:nvSpPr>
          <p:cNvPr id="13" name="Text 9"/>
          <p:cNvSpPr/>
          <p:nvPr/>
        </p:nvSpPr>
        <p:spPr>
          <a:xfrm>
            <a:off x="8485632" y="2286000"/>
            <a:ext cx="30175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explique les variations significatives</a:t>
            </a:r>
            <a:endParaRPr lang="en-US" sz="1150" dirty="0"/>
          </a:p>
        </p:txBody>
      </p:sp>
      <p:sp>
        <p:nvSpPr>
          <p:cNvPr id="14" name="Shape 10"/>
          <p:cNvSpPr/>
          <p:nvPr/>
        </p:nvSpPr>
        <p:spPr>
          <a:xfrm>
            <a:off x="7772400" y="3054096"/>
            <a:ext cx="38679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5" name="Shape 11"/>
          <p:cNvSpPr/>
          <p:nvPr/>
        </p:nvSpPr>
        <p:spPr>
          <a:xfrm>
            <a:off x="7918704" y="3191256"/>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16" name="Image 2" descr="/home/claude/cac_deck/assets/icons/link_white.png"/>
          <p:cNvPicPr>
            <a:picLocks noChangeAspect="1"/>
          </p:cNvPicPr>
          <p:nvPr/>
        </p:nvPicPr>
        <p:blipFill>
          <a:blip r:embed="rId3"/>
          <a:stretch>
            <a:fillRect/>
          </a:stretch>
        </p:blipFill>
        <p:spPr>
          <a:xfrm>
            <a:off x="8011241" y="3283793"/>
            <a:ext cx="217261" cy="217261"/>
          </a:xfrm>
          <a:prstGeom prst="rect">
            <a:avLst/>
          </a:prstGeom>
        </p:spPr>
      </p:pic>
      <p:sp>
        <p:nvSpPr>
          <p:cNvPr id="17" name="Text 12"/>
          <p:cNvSpPr/>
          <p:nvPr/>
        </p:nvSpPr>
        <p:spPr>
          <a:xfrm>
            <a:off x="8485632" y="3054096"/>
            <a:ext cx="30175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renvoie aux feuilles de travail (cf. FT-…)</a:t>
            </a:r>
            <a:endParaRPr lang="en-US" sz="1150" dirty="0"/>
          </a:p>
        </p:txBody>
      </p:sp>
      <p:sp>
        <p:nvSpPr>
          <p:cNvPr id="18" name="Shape 13"/>
          <p:cNvSpPr/>
          <p:nvPr/>
        </p:nvSpPr>
        <p:spPr>
          <a:xfrm>
            <a:off x="7772400" y="3822192"/>
            <a:ext cx="38679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9" name="Shape 14"/>
          <p:cNvSpPr/>
          <p:nvPr/>
        </p:nvSpPr>
        <p:spPr>
          <a:xfrm>
            <a:off x="7918704" y="3959352"/>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20" name="Image 3" descr="/home/claude/cac_deck/assets/icons/warning_white.png"/>
          <p:cNvPicPr>
            <a:picLocks noChangeAspect="1"/>
          </p:cNvPicPr>
          <p:nvPr/>
        </p:nvPicPr>
        <p:blipFill>
          <a:blip r:embed="rId4"/>
          <a:stretch>
            <a:fillRect/>
          </a:stretch>
        </p:blipFill>
        <p:spPr>
          <a:xfrm>
            <a:off x="8011241" y="4051889"/>
            <a:ext cx="217261" cy="217261"/>
          </a:xfrm>
          <a:prstGeom prst="rect">
            <a:avLst/>
          </a:prstGeom>
        </p:spPr>
      </p:pic>
      <p:sp>
        <p:nvSpPr>
          <p:cNvPr id="21" name="Text 15"/>
          <p:cNvSpPr/>
          <p:nvPr/>
        </p:nvSpPr>
        <p:spPr>
          <a:xfrm>
            <a:off x="8485632" y="3822192"/>
            <a:ext cx="30175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justifie le niveau de risque retenu</a:t>
            </a:r>
            <a:endParaRPr lang="en-US" sz="1150" dirty="0"/>
          </a:p>
        </p:txBody>
      </p:sp>
      <p:sp>
        <p:nvSpPr>
          <p:cNvPr id="22" name="Shape 16"/>
          <p:cNvSpPr/>
          <p:nvPr/>
        </p:nvSpPr>
        <p:spPr>
          <a:xfrm>
            <a:off x="7772400" y="4590288"/>
            <a:ext cx="38679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3" name="Shape 17"/>
          <p:cNvSpPr/>
          <p:nvPr/>
        </p:nvSpPr>
        <p:spPr>
          <a:xfrm>
            <a:off x="7918704" y="4727448"/>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24" name="Image 4" descr="/home/claude/cac_deck/assets/icons/check_white.png"/>
          <p:cNvPicPr>
            <a:picLocks noChangeAspect="1"/>
          </p:cNvPicPr>
          <p:nvPr/>
        </p:nvPicPr>
        <p:blipFill>
          <a:blip r:embed="rId5"/>
          <a:stretch>
            <a:fillRect/>
          </a:stretch>
        </p:blipFill>
        <p:spPr>
          <a:xfrm>
            <a:off x="8011241" y="4819985"/>
            <a:ext cx="217261" cy="217261"/>
          </a:xfrm>
          <a:prstGeom prst="rect">
            <a:avLst/>
          </a:prstGeom>
        </p:spPr>
      </p:pic>
      <p:sp>
        <p:nvSpPr>
          <p:cNvPr id="25" name="Text 18"/>
          <p:cNvSpPr/>
          <p:nvPr/>
        </p:nvSpPr>
        <p:spPr>
          <a:xfrm>
            <a:off x="8485632" y="4590288"/>
            <a:ext cx="30175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conclut explicitement sur le cycle</a:t>
            </a:r>
            <a:endParaRPr lang="en-US" sz="1150" dirty="0"/>
          </a:p>
        </p:txBody>
      </p:sp>
      <p:sp>
        <p:nvSpPr>
          <p:cNvPr id="26" name="Shape 19"/>
          <p:cNvSpPr/>
          <p:nvPr/>
        </p:nvSpPr>
        <p:spPr>
          <a:xfrm>
            <a:off x="7772400" y="5358384"/>
            <a:ext cx="38679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7" name="Shape 20"/>
          <p:cNvSpPr/>
          <p:nvPr/>
        </p:nvSpPr>
        <p:spPr>
          <a:xfrm>
            <a:off x="7918704" y="5495544"/>
            <a:ext cx="402336" cy="402336"/>
          </a:xfrm>
          <a:prstGeom prst="roundRect">
            <a:avLst>
              <a:gd name="adj" fmla="val 13636"/>
            </a:avLst>
          </a:prstGeom>
          <a:solidFill>
            <a:srgbClr val="1E8449"/>
          </a:solidFill>
          <a:ln/>
          <a:effectLst>
            <a:outerShdw sx="100000" sy="100000" kx="0" ky="0" algn="bl" rotWithShape="0" blurRad="63500" dist="25400" dir="5400000">
              <a:srgbClr val="AAB6CC">
                <a:alpha val="18000"/>
              </a:srgbClr>
            </a:outerShdw>
          </a:effectLst>
        </p:spPr>
      </p:sp>
      <p:pic>
        <p:nvPicPr>
          <p:cNvPr id="28" name="Image 5" descr="/home/claude/cac_deck/assets/icons/bullhorn_white.png"/>
          <p:cNvPicPr>
            <a:picLocks noChangeAspect="1"/>
          </p:cNvPicPr>
          <p:nvPr/>
        </p:nvPicPr>
        <p:blipFill>
          <a:blip r:embed="rId6"/>
          <a:stretch>
            <a:fillRect/>
          </a:stretch>
        </p:blipFill>
        <p:spPr>
          <a:xfrm>
            <a:off x="8011241" y="5588081"/>
            <a:ext cx="217261" cy="217261"/>
          </a:xfrm>
          <a:prstGeom prst="rect">
            <a:avLst/>
          </a:prstGeom>
        </p:spPr>
      </p:pic>
      <p:sp>
        <p:nvSpPr>
          <p:cNvPr id="29" name="Text 21"/>
          <p:cNvSpPr/>
          <p:nvPr/>
        </p:nvSpPr>
        <p:spPr>
          <a:xfrm>
            <a:off x="8485632" y="5358384"/>
            <a:ext cx="30175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annonce les recommandations NAA 265</a:t>
            </a:r>
            <a:endParaRPr lang="en-US" sz="1150" dirty="0"/>
          </a:p>
        </p:txBody>
      </p:sp>
      <p:sp>
        <p:nvSpPr>
          <p:cNvPr id="30" name="Text 22"/>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3"/>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30 / 90</a:t>
            </a:r>
            <a:endParaRPr lang="en-US" sz="8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feuille de travail — six règles d'or</a:t>
            </a:r>
            <a:endParaRPr lang="en-US" sz="2700" dirty="0"/>
          </a:p>
        </p:txBody>
      </p:sp>
      <p:graphicFrame>
        <p:nvGraphicFramePr>
          <p:cNvPr id="32"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640080"/>
                <a:gridCol w="1691640"/>
                <a:gridCol w="3657600"/>
                <a:gridCol w="5102352"/>
              </a:tblGrid>
              <a:tr h="676656">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Règle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Exigence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Exemple d'application</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1</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Objectif</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Énoncer l'assertion testée et le risque couvert</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Tester l'existence et la valorisation des disponibilités en devises au 31/12/N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2</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5EB8"/>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Étendue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Préciser population, seuil, taille d'échantillon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24 mouvements &gt; 50 000 DA — échantillon : 100 %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3</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91DA"/>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Méthodologie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Décrire pas à pas les diligences conduites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1. Relevé BEA EUR · 2. Rapprochement balance · 3. Conversion BA …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4</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1E8449"/>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Source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Identifier les sources des données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Balance générale 31/12/N ; relevé BEA EUR 1024-5678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5</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Conclusion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Conclure : satisfaisant / anomalie / suspens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Aucune anomalie — cycle satisfaisant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76656">
                <a:tc>
                  <a:txBody>
                    <a:bodyPr/>
                    <a:lstStyle/>
                    <a:p>
                      <a:pPr algn="ctr" indent="0" marL="0">
                        <a:buNone/>
                      </a:pPr>
                      <a:r>
                        <a:rPr lang="en-US" sz="1100" b="1" dirty="0">
                          <a:solidFill>
                            <a:srgbClr val="FFFFFF"/>
                          </a:solidFill>
                          <a:latin typeface="Calibri" pitchFamily="34" charset="0"/>
                          <a:ea typeface="Calibri" pitchFamily="34" charset="-122"/>
                          <a:cs typeface="Calibri" pitchFamily="34" charset="-120"/>
                        </a:rPr>
                        <a:t>6</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5EB8"/>
                    </a:solidFill>
                  </a:tcPr>
                </a:tc>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Visa</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Visa préparateur + visa superviseur (dates)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i="1" dirty="0">
                          <a:solidFill>
                            <a:srgbClr val="59657C"/>
                          </a:solidFill>
                          <a:latin typeface="Calibri" pitchFamily="34" charset="0"/>
                          <a:ea typeface="Calibri" pitchFamily="34" charset="-122"/>
                          <a:cs typeface="Calibri" pitchFamily="34" charset="-120"/>
                        </a:rPr>
                        <a:t>« Préparé par X le 12/03 — revu par Y le 14/03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31 / 90</a:t>
            </a:r>
            <a:endParaRPr lang="en-US" sz="8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Indexation &amp; références croisées</a:t>
            </a:r>
            <a:endParaRPr lang="en-US" sz="2700" dirty="0"/>
          </a:p>
        </p:txBody>
      </p:sp>
      <p:sp>
        <p:nvSpPr>
          <p:cNvPr id="5" name="Text 3"/>
          <p:cNvSpPr/>
          <p:nvPr/>
        </p:nvSpPr>
        <p:spPr>
          <a:xfrm>
            <a:off x="548640" y="1463040"/>
            <a:ext cx="11091672" cy="365760"/>
          </a:xfrm>
          <a:prstGeom prst="rect">
            <a:avLst/>
          </a:prstGeom>
          <a:noFill/>
          <a:ln/>
        </p:spPr>
        <p:txBody>
          <a:bodyPr wrap="square" rtlCol="0" anchor="ctr"/>
          <a:lstStyle/>
          <a:p>
            <a:pPr indent="0" marL="0">
              <a:buNone/>
            </a:pPr>
            <a:r>
              <a:rPr lang="en-US" sz="1250" i="1" dirty="0">
                <a:solidFill>
                  <a:srgbClr val="59657C"/>
                </a:solidFill>
                <a:latin typeface="Calibri" pitchFamily="34" charset="0"/>
                <a:ea typeface="Calibri" pitchFamily="34" charset="-122"/>
                <a:cs typeface="Calibri" pitchFamily="34" charset="-120"/>
              </a:rPr>
              <a:t>L'indexation est la clé de voûte de l'exploitabilité du dossier. Convention recommandée :</a:t>
            </a:r>
            <a:endParaRPr lang="en-US" sz="1250" dirty="0"/>
          </a:p>
        </p:txBody>
      </p:sp>
      <p:sp>
        <p:nvSpPr>
          <p:cNvPr id="6" name="Shape 4"/>
          <p:cNvSpPr/>
          <p:nvPr/>
        </p:nvSpPr>
        <p:spPr>
          <a:xfrm>
            <a:off x="548640" y="201168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7" name="Shape 5"/>
          <p:cNvSpPr/>
          <p:nvPr/>
        </p:nvSpPr>
        <p:spPr>
          <a:xfrm>
            <a:off x="548640" y="2011680"/>
            <a:ext cx="73152" cy="1920240"/>
          </a:xfrm>
          <a:prstGeom prst="rect">
            <a:avLst/>
          </a:prstGeom>
          <a:solidFill>
            <a:srgbClr val="00338D"/>
          </a:solidFill>
          <a:ln/>
        </p:spPr>
      </p:sp>
      <p:sp>
        <p:nvSpPr>
          <p:cNvPr id="8" name="Shape 6"/>
          <p:cNvSpPr/>
          <p:nvPr/>
        </p:nvSpPr>
        <p:spPr>
          <a:xfrm>
            <a:off x="822960" y="2304288"/>
            <a:ext cx="603504" cy="603504"/>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bookmark_white.png"/>
          <p:cNvPicPr>
            <a:picLocks noChangeAspect="1"/>
          </p:cNvPicPr>
          <p:nvPr/>
        </p:nvPicPr>
        <p:blipFill>
          <a:blip r:embed="rId1"/>
          <a:stretch>
            <a:fillRect/>
          </a:stretch>
        </p:blipFill>
        <p:spPr>
          <a:xfrm>
            <a:off x="967801" y="2449129"/>
            <a:ext cx="313822" cy="313822"/>
          </a:xfrm>
          <a:prstGeom prst="rect">
            <a:avLst/>
          </a:prstGeom>
        </p:spPr>
      </p:pic>
      <p:sp>
        <p:nvSpPr>
          <p:cNvPr id="10" name="Text 7"/>
          <p:cNvSpPr/>
          <p:nvPr/>
        </p:nvSpPr>
        <p:spPr>
          <a:xfrm>
            <a:off x="1554480" y="2304288"/>
            <a:ext cx="4151376" cy="365760"/>
          </a:xfrm>
          <a:prstGeom prst="rect">
            <a:avLst/>
          </a:prstGeom>
          <a:noFill/>
          <a:ln/>
        </p:spPr>
        <p:txBody>
          <a:bodyPr wrap="square" rtlCol="0" anchor="ctr"/>
          <a:lstStyle/>
          <a:p>
            <a:pPr indent="0" marL="0">
              <a:buNone/>
            </a:pPr>
            <a:r>
              <a:rPr lang="en-US" sz="1450" b="1" dirty="0">
                <a:solidFill>
                  <a:srgbClr val="00338D"/>
                </a:solidFill>
                <a:latin typeface="Arial" pitchFamily="34" charset="0"/>
                <a:ea typeface="Arial" pitchFamily="34" charset="-122"/>
                <a:cs typeface="Arial" pitchFamily="34" charset="-120"/>
              </a:rPr>
              <a:t>Référence de section</a:t>
            </a:r>
            <a:endParaRPr lang="en-US" sz="1450" dirty="0"/>
          </a:p>
        </p:txBody>
      </p:sp>
      <p:sp>
        <p:nvSpPr>
          <p:cNvPr id="11" name="Text 8"/>
          <p:cNvSpPr/>
          <p:nvPr/>
        </p:nvSpPr>
        <p:spPr>
          <a:xfrm>
            <a:off x="822960" y="3017520"/>
            <a:ext cx="4791456" cy="36576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Lettre majuscule par cycle</a:t>
            </a:r>
            <a:endParaRPr lang="en-US" sz="1150" dirty="0"/>
          </a:p>
        </p:txBody>
      </p:sp>
      <p:sp>
        <p:nvSpPr>
          <p:cNvPr id="12" name="Shape 9"/>
          <p:cNvSpPr/>
          <p:nvPr/>
        </p:nvSpPr>
        <p:spPr>
          <a:xfrm>
            <a:off x="822960" y="3429000"/>
            <a:ext cx="4791456" cy="384048"/>
          </a:xfrm>
          <a:prstGeom prst="rect">
            <a:avLst/>
          </a:prstGeom>
          <a:solidFill>
            <a:srgbClr val="E7EDF7"/>
          </a:solidFill>
          <a:ln/>
        </p:spPr>
      </p:sp>
      <p:sp>
        <p:nvSpPr>
          <p:cNvPr id="13" name="Text 10"/>
          <p:cNvSpPr/>
          <p:nvPr/>
        </p:nvSpPr>
        <p:spPr>
          <a:xfrm>
            <a:off x="960120" y="3429000"/>
            <a:ext cx="4517136" cy="384048"/>
          </a:xfrm>
          <a:prstGeom prst="rect">
            <a:avLst/>
          </a:prstGeom>
          <a:noFill/>
          <a:ln/>
        </p:spPr>
        <p:txBody>
          <a:bodyPr wrap="square" rtlCol="0" anchor="ctr"/>
          <a:lstStyle/>
          <a:p>
            <a:pPr indent="0" marL="0">
              <a:buNone/>
            </a:pPr>
            <a:r>
              <a:rPr lang="en-US" sz="1100" b="1" dirty="0">
                <a:solidFill>
                  <a:srgbClr val="005EB8"/>
                </a:solidFill>
                <a:latin typeface="Consolas" pitchFamily="34" charset="0"/>
                <a:ea typeface="Consolas" pitchFamily="34" charset="-122"/>
                <a:cs typeface="Consolas" pitchFamily="34" charset="-120"/>
              </a:rPr>
              <a:t>G = Trésorerie · H = Ventes/clients · J = Personnel</a:t>
            </a:r>
            <a:endParaRPr lang="en-US" sz="1100" dirty="0"/>
          </a:p>
        </p:txBody>
      </p:sp>
      <p:sp>
        <p:nvSpPr>
          <p:cNvPr id="14" name="Shape 11"/>
          <p:cNvSpPr/>
          <p:nvPr/>
        </p:nvSpPr>
        <p:spPr>
          <a:xfrm>
            <a:off x="6300216" y="201168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5" name="Shape 12"/>
          <p:cNvSpPr/>
          <p:nvPr/>
        </p:nvSpPr>
        <p:spPr>
          <a:xfrm>
            <a:off x="6300216" y="2011680"/>
            <a:ext cx="73152" cy="1920240"/>
          </a:xfrm>
          <a:prstGeom prst="rect">
            <a:avLst/>
          </a:prstGeom>
          <a:solidFill>
            <a:srgbClr val="005EB8"/>
          </a:solidFill>
          <a:ln/>
        </p:spPr>
      </p:sp>
      <p:sp>
        <p:nvSpPr>
          <p:cNvPr id="16" name="Shape 13"/>
          <p:cNvSpPr/>
          <p:nvPr/>
        </p:nvSpPr>
        <p:spPr>
          <a:xfrm>
            <a:off x="6574536" y="2304288"/>
            <a:ext cx="603504" cy="603504"/>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7" name="Image 1" descr="/home/claude/cac_deck/assets/icons/thList_white.png"/>
          <p:cNvPicPr>
            <a:picLocks noChangeAspect="1"/>
          </p:cNvPicPr>
          <p:nvPr/>
        </p:nvPicPr>
        <p:blipFill>
          <a:blip r:embed="rId2"/>
          <a:stretch>
            <a:fillRect/>
          </a:stretch>
        </p:blipFill>
        <p:spPr>
          <a:xfrm>
            <a:off x="6719377" y="2449129"/>
            <a:ext cx="313822" cy="313822"/>
          </a:xfrm>
          <a:prstGeom prst="rect">
            <a:avLst/>
          </a:prstGeom>
        </p:spPr>
      </p:pic>
      <p:sp>
        <p:nvSpPr>
          <p:cNvPr id="18" name="Text 14"/>
          <p:cNvSpPr/>
          <p:nvPr/>
        </p:nvSpPr>
        <p:spPr>
          <a:xfrm>
            <a:off x="7306056" y="2304288"/>
            <a:ext cx="4151376" cy="365760"/>
          </a:xfrm>
          <a:prstGeom prst="rect">
            <a:avLst/>
          </a:prstGeom>
          <a:noFill/>
          <a:ln/>
        </p:spPr>
        <p:txBody>
          <a:bodyPr wrap="square" rtlCol="0" anchor="ctr"/>
          <a:lstStyle/>
          <a:p>
            <a:pPr indent="0" marL="0">
              <a:buNone/>
            </a:pPr>
            <a:r>
              <a:rPr lang="en-US" sz="1450" b="1" dirty="0">
                <a:solidFill>
                  <a:srgbClr val="00338D"/>
                </a:solidFill>
                <a:latin typeface="Arial" pitchFamily="34" charset="0"/>
                <a:ea typeface="Arial" pitchFamily="34" charset="-122"/>
                <a:cs typeface="Arial" pitchFamily="34" charset="-120"/>
              </a:rPr>
              <a:t>Feuille maîtresse</a:t>
            </a:r>
            <a:endParaRPr lang="en-US" sz="1450" dirty="0"/>
          </a:p>
        </p:txBody>
      </p:sp>
      <p:sp>
        <p:nvSpPr>
          <p:cNvPr id="19" name="Text 15"/>
          <p:cNvSpPr/>
          <p:nvPr/>
        </p:nvSpPr>
        <p:spPr>
          <a:xfrm>
            <a:off x="6574536" y="3017520"/>
            <a:ext cx="4791456" cy="36576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Préfixe FM- suivi du cycle</a:t>
            </a:r>
            <a:endParaRPr lang="en-US" sz="1150" dirty="0"/>
          </a:p>
        </p:txBody>
      </p:sp>
      <p:sp>
        <p:nvSpPr>
          <p:cNvPr id="20" name="Shape 16"/>
          <p:cNvSpPr/>
          <p:nvPr/>
        </p:nvSpPr>
        <p:spPr>
          <a:xfrm>
            <a:off x="6574536" y="3429000"/>
            <a:ext cx="4791456" cy="384048"/>
          </a:xfrm>
          <a:prstGeom prst="rect">
            <a:avLst/>
          </a:prstGeom>
          <a:solidFill>
            <a:srgbClr val="E7EDF7"/>
          </a:solidFill>
          <a:ln/>
        </p:spPr>
      </p:sp>
      <p:sp>
        <p:nvSpPr>
          <p:cNvPr id="21" name="Text 17"/>
          <p:cNvSpPr/>
          <p:nvPr/>
        </p:nvSpPr>
        <p:spPr>
          <a:xfrm>
            <a:off x="6711696" y="3429000"/>
            <a:ext cx="4517136" cy="384048"/>
          </a:xfrm>
          <a:prstGeom prst="rect">
            <a:avLst/>
          </a:prstGeom>
          <a:noFill/>
          <a:ln/>
        </p:spPr>
        <p:txBody>
          <a:bodyPr wrap="square" rtlCol="0" anchor="ctr"/>
          <a:lstStyle/>
          <a:p>
            <a:pPr indent="0" marL="0">
              <a:buNone/>
            </a:pPr>
            <a:r>
              <a:rPr lang="en-US" sz="1100" b="1" dirty="0">
                <a:solidFill>
                  <a:srgbClr val="005EB8"/>
                </a:solidFill>
                <a:latin typeface="Consolas" pitchFamily="34" charset="0"/>
                <a:ea typeface="Consolas" pitchFamily="34" charset="-122"/>
                <a:cs typeface="Consolas" pitchFamily="34" charset="-120"/>
              </a:rPr>
              <a:t>FM-G, FM-H, FM-J…</a:t>
            </a:r>
            <a:endParaRPr lang="en-US" sz="1100" dirty="0"/>
          </a:p>
        </p:txBody>
      </p:sp>
      <p:sp>
        <p:nvSpPr>
          <p:cNvPr id="22" name="Shape 18"/>
          <p:cNvSpPr/>
          <p:nvPr/>
        </p:nvSpPr>
        <p:spPr>
          <a:xfrm>
            <a:off x="548640" y="420624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3" name="Shape 19"/>
          <p:cNvSpPr/>
          <p:nvPr/>
        </p:nvSpPr>
        <p:spPr>
          <a:xfrm>
            <a:off x="548640" y="4206240"/>
            <a:ext cx="73152" cy="1920240"/>
          </a:xfrm>
          <a:prstGeom prst="rect">
            <a:avLst/>
          </a:prstGeom>
          <a:solidFill>
            <a:srgbClr val="0091DA"/>
          </a:solidFill>
          <a:ln/>
        </p:spPr>
      </p:sp>
      <p:sp>
        <p:nvSpPr>
          <p:cNvPr id="24" name="Shape 20"/>
          <p:cNvSpPr/>
          <p:nvPr/>
        </p:nvSpPr>
        <p:spPr>
          <a:xfrm>
            <a:off x="822960" y="4498848"/>
            <a:ext cx="603504" cy="603504"/>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5" name="Image 2" descr="/home/claude/cac_deck/assets/icons/fileAlt_white.png"/>
          <p:cNvPicPr>
            <a:picLocks noChangeAspect="1"/>
          </p:cNvPicPr>
          <p:nvPr/>
        </p:nvPicPr>
        <p:blipFill>
          <a:blip r:embed="rId3"/>
          <a:stretch>
            <a:fillRect/>
          </a:stretch>
        </p:blipFill>
        <p:spPr>
          <a:xfrm>
            <a:off x="967801" y="4643689"/>
            <a:ext cx="313822" cy="313822"/>
          </a:xfrm>
          <a:prstGeom prst="rect">
            <a:avLst/>
          </a:prstGeom>
        </p:spPr>
      </p:pic>
      <p:sp>
        <p:nvSpPr>
          <p:cNvPr id="26" name="Text 21"/>
          <p:cNvSpPr/>
          <p:nvPr/>
        </p:nvSpPr>
        <p:spPr>
          <a:xfrm>
            <a:off x="1554480" y="4498848"/>
            <a:ext cx="4151376" cy="365760"/>
          </a:xfrm>
          <a:prstGeom prst="rect">
            <a:avLst/>
          </a:prstGeom>
          <a:noFill/>
          <a:ln/>
        </p:spPr>
        <p:txBody>
          <a:bodyPr wrap="square" rtlCol="0" anchor="ctr"/>
          <a:lstStyle/>
          <a:p>
            <a:pPr indent="0" marL="0">
              <a:buNone/>
            </a:pPr>
            <a:r>
              <a:rPr lang="en-US" sz="1450" b="1" dirty="0">
                <a:solidFill>
                  <a:srgbClr val="00338D"/>
                </a:solidFill>
                <a:latin typeface="Arial" pitchFamily="34" charset="0"/>
                <a:ea typeface="Arial" pitchFamily="34" charset="-122"/>
                <a:cs typeface="Arial" pitchFamily="34" charset="-120"/>
              </a:rPr>
              <a:t>Feuille de travail</a:t>
            </a:r>
            <a:endParaRPr lang="en-US" sz="1450" dirty="0"/>
          </a:p>
        </p:txBody>
      </p:sp>
      <p:sp>
        <p:nvSpPr>
          <p:cNvPr id="27" name="Text 22"/>
          <p:cNvSpPr/>
          <p:nvPr/>
        </p:nvSpPr>
        <p:spPr>
          <a:xfrm>
            <a:off x="822960" y="5212080"/>
            <a:ext cx="4791456" cy="36576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Préfixe FT- + numéro ; sous-feuilles</a:t>
            </a:r>
            <a:endParaRPr lang="en-US" sz="1150" dirty="0"/>
          </a:p>
        </p:txBody>
      </p:sp>
      <p:sp>
        <p:nvSpPr>
          <p:cNvPr id="28" name="Shape 23"/>
          <p:cNvSpPr/>
          <p:nvPr/>
        </p:nvSpPr>
        <p:spPr>
          <a:xfrm>
            <a:off x="822960" y="5623560"/>
            <a:ext cx="4791456" cy="384048"/>
          </a:xfrm>
          <a:prstGeom prst="rect">
            <a:avLst/>
          </a:prstGeom>
          <a:solidFill>
            <a:srgbClr val="E7EDF7"/>
          </a:solidFill>
          <a:ln/>
        </p:spPr>
      </p:sp>
      <p:sp>
        <p:nvSpPr>
          <p:cNvPr id="29" name="Text 24"/>
          <p:cNvSpPr/>
          <p:nvPr/>
        </p:nvSpPr>
        <p:spPr>
          <a:xfrm>
            <a:off x="960120" y="5623560"/>
            <a:ext cx="4517136" cy="384048"/>
          </a:xfrm>
          <a:prstGeom prst="rect">
            <a:avLst/>
          </a:prstGeom>
          <a:noFill/>
          <a:ln/>
        </p:spPr>
        <p:txBody>
          <a:bodyPr wrap="square" rtlCol="0" anchor="ctr"/>
          <a:lstStyle/>
          <a:p>
            <a:pPr indent="0" marL="0">
              <a:buNone/>
            </a:pPr>
            <a:r>
              <a:rPr lang="en-US" sz="1100" b="1" dirty="0">
                <a:solidFill>
                  <a:srgbClr val="005EB8"/>
                </a:solidFill>
                <a:latin typeface="Consolas" pitchFamily="34" charset="0"/>
                <a:ea typeface="Consolas" pitchFamily="34" charset="-122"/>
                <a:cs typeface="Consolas" pitchFamily="34" charset="-120"/>
              </a:rPr>
              <a:t>FT-G1, FT-G2 ; FT-G1.1, FT-G1.2</a:t>
            </a:r>
            <a:endParaRPr lang="en-US" sz="1100" dirty="0"/>
          </a:p>
        </p:txBody>
      </p:sp>
      <p:sp>
        <p:nvSpPr>
          <p:cNvPr id="30" name="Shape 25"/>
          <p:cNvSpPr/>
          <p:nvPr/>
        </p:nvSpPr>
        <p:spPr>
          <a:xfrm>
            <a:off x="6300216" y="420624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1" name="Shape 26"/>
          <p:cNvSpPr/>
          <p:nvPr/>
        </p:nvSpPr>
        <p:spPr>
          <a:xfrm>
            <a:off x="6300216" y="4206240"/>
            <a:ext cx="73152" cy="1920240"/>
          </a:xfrm>
          <a:prstGeom prst="rect">
            <a:avLst/>
          </a:prstGeom>
          <a:solidFill>
            <a:srgbClr val="1E8449"/>
          </a:solidFill>
          <a:ln/>
        </p:spPr>
      </p:sp>
      <p:sp>
        <p:nvSpPr>
          <p:cNvPr id="32" name="Shape 27"/>
          <p:cNvSpPr/>
          <p:nvPr/>
        </p:nvSpPr>
        <p:spPr>
          <a:xfrm>
            <a:off x="6574536" y="4498848"/>
            <a:ext cx="603504" cy="603504"/>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3" name="Image 3" descr="/home/claude/cac_deck/assets/icons/link_white.png"/>
          <p:cNvPicPr>
            <a:picLocks noChangeAspect="1"/>
          </p:cNvPicPr>
          <p:nvPr/>
        </p:nvPicPr>
        <p:blipFill>
          <a:blip r:embed="rId4"/>
          <a:stretch>
            <a:fillRect/>
          </a:stretch>
        </p:blipFill>
        <p:spPr>
          <a:xfrm>
            <a:off x="6719377" y="4643689"/>
            <a:ext cx="313822" cy="313822"/>
          </a:xfrm>
          <a:prstGeom prst="rect">
            <a:avLst/>
          </a:prstGeom>
        </p:spPr>
      </p:pic>
      <p:sp>
        <p:nvSpPr>
          <p:cNvPr id="34" name="Text 28"/>
          <p:cNvSpPr/>
          <p:nvPr/>
        </p:nvSpPr>
        <p:spPr>
          <a:xfrm>
            <a:off x="7306056" y="4498848"/>
            <a:ext cx="4151376" cy="365760"/>
          </a:xfrm>
          <a:prstGeom prst="rect">
            <a:avLst/>
          </a:prstGeom>
          <a:noFill/>
          <a:ln/>
        </p:spPr>
        <p:txBody>
          <a:bodyPr wrap="square" rtlCol="0" anchor="ctr"/>
          <a:lstStyle/>
          <a:p>
            <a:pPr indent="0" marL="0">
              <a:buNone/>
            </a:pPr>
            <a:r>
              <a:rPr lang="en-US" sz="1450" b="1" dirty="0">
                <a:solidFill>
                  <a:srgbClr val="00338D"/>
                </a:solidFill>
                <a:latin typeface="Arial" pitchFamily="34" charset="0"/>
                <a:ea typeface="Arial" pitchFamily="34" charset="-122"/>
                <a:cs typeface="Arial" pitchFamily="34" charset="-120"/>
              </a:rPr>
              <a:t>Référence croisée</a:t>
            </a:r>
            <a:endParaRPr lang="en-US" sz="1450" dirty="0"/>
          </a:p>
        </p:txBody>
      </p:sp>
      <p:sp>
        <p:nvSpPr>
          <p:cNvPr id="35" name="Text 29"/>
          <p:cNvSpPr/>
          <p:nvPr/>
        </p:nvSpPr>
        <p:spPr>
          <a:xfrm>
            <a:off x="6574536" y="5212080"/>
            <a:ext cx="4791456" cy="36576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Tout chiffre repris indique sa source</a:t>
            </a:r>
            <a:endParaRPr lang="en-US" sz="1150" dirty="0"/>
          </a:p>
        </p:txBody>
      </p:sp>
      <p:sp>
        <p:nvSpPr>
          <p:cNvPr id="36" name="Shape 30"/>
          <p:cNvSpPr/>
          <p:nvPr/>
        </p:nvSpPr>
        <p:spPr>
          <a:xfrm>
            <a:off x="6574536" y="5623560"/>
            <a:ext cx="4791456" cy="384048"/>
          </a:xfrm>
          <a:prstGeom prst="rect">
            <a:avLst/>
          </a:prstGeom>
          <a:solidFill>
            <a:srgbClr val="E7EDF7"/>
          </a:solidFill>
          <a:ln/>
        </p:spPr>
      </p:sp>
      <p:sp>
        <p:nvSpPr>
          <p:cNvPr id="37" name="Text 31"/>
          <p:cNvSpPr/>
          <p:nvPr/>
        </p:nvSpPr>
        <p:spPr>
          <a:xfrm>
            <a:off x="6711696" y="5623560"/>
            <a:ext cx="4517136" cy="384048"/>
          </a:xfrm>
          <a:prstGeom prst="rect">
            <a:avLst/>
          </a:prstGeom>
          <a:noFill/>
          <a:ln/>
        </p:spPr>
        <p:txBody>
          <a:bodyPr wrap="square" rtlCol="0" anchor="ctr"/>
          <a:lstStyle/>
          <a:p>
            <a:pPr indent="0" marL="0">
              <a:buNone/>
            </a:pPr>
            <a:r>
              <a:rPr lang="en-US" sz="1100" b="1" dirty="0">
                <a:solidFill>
                  <a:srgbClr val="005EB8"/>
                </a:solidFill>
                <a:latin typeface="Consolas" pitchFamily="34" charset="0"/>
                <a:ea typeface="Consolas" pitchFamily="34" charset="-122"/>
                <a:cs typeface="Consolas" pitchFamily="34" charset="-120"/>
              </a:rPr>
              <a:t>« cf. FT-G3 §2 »</a:t>
            </a:r>
            <a:endParaRPr lang="en-US" sz="1100" dirty="0"/>
          </a:p>
        </p:txBody>
      </p:sp>
      <p:sp>
        <p:nvSpPr>
          <p:cNvPr id="38" name="Text 32"/>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9" name="Text 33"/>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32 / 90</a:t>
            </a:r>
            <a:endParaRPr lang="en-US" sz="8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NAA 230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Conservation : durées &amp; modalités</a:t>
            </a:r>
            <a:endParaRPr lang="en-US" sz="2700" dirty="0"/>
          </a:p>
        </p:txBody>
      </p:sp>
      <p:sp>
        <p:nvSpPr>
          <p:cNvPr id="5" name="Shape 3"/>
          <p:cNvSpPr/>
          <p:nvPr/>
        </p:nvSpPr>
        <p:spPr>
          <a:xfrm>
            <a:off x="548640" y="1783080"/>
            <a:ext cx="3453384" cy="21031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3453384" cy="73152"/>
          </a:xfrm>
          <a:prstGeom prst="rect">
            <a:avLst/>
          </a:prstGeom>
          <a:solidFill>
            <a:srgbClr val="00338D"/>
          </a:solidFill>
          <a:ln/>
        </p:spPr>
      </p:sp>
      <p:sp>
        <p:nvSpPr>
          <p:cNvPr id="7" name="Text 5"/>
          <p:cNvSpPr/>
          <p:nvPr/>
        </p:nvSpPr>
        <p:spPr>
          <a:xfrm>
            <a:off x="822960" y="2057400"/>
            <a:ext cx="2904744" cy="822960"/>
          </a:xfrm>
          <a:prstGeom prst="rect">
            <a:avLst/>
          </a:prstGeom>
          <a:noFill/>
          <a:ln/>
        </p:spPr>
        <p:txBody>
          <a:bodyPr wrap="square" rtlCol="0" anchor="ctr"/>
          <a:lstStyle/>
          <a:p>
            <a:pPr indent="0" marL="0">
              <a:buNone/>
            </a:pPr>
            <a:r>
              <a:rPr lang="en-US" sz="4600" b="1" dirty="0">
                <a:solidFill>
                  <a:srgbClr val="00338D"/>
                </a:solidFill>
                <a:latin typeface="Arial" pitchFamily="34" charset="0"/>
                <a:ea typeface="Arial" pitchFamily="34" charset="-122"/>
                <a:cs typeface="Arial" pitchFamily="34" charset="-120"/>
              </a:rPr>
              <a:t>10</a:t>
            </a:r>
            <a:pPr indent="0" marL="0">
              <a:buNone/>
            </a:pPr>
            <a:r>
              <a:rPr lang="en-US" sz="1600" b="1" dirty="0">
                <a:solidFill>
                  <a:srgbClr val="59657C"/>
                </a:solidFill>
                <a:latin typeface="Arial" pitchFamily="34" charset="0"/>
                <a:ea typeface="Arial" pitchFamily="34" charset="-122"/>
                <a:cs typeface="Arial" pitchFamily="34" charset="-120"/>
              </a:rPr>
              <a:t xml:space="preserve"> ans</a:t>
            </a:r>
            <a:endParaRPr lang="en-US" sz="4600" dirty="0"/>
          </a:p>
        </p:txBody>
      </p:sp>
      <p:sp>
        <p:nvSpPr>
          <p:cNvPr id="8" name="Text 6"/>
          <p:cNvSpPr/>
          <p:nvPr/>
        </p:nvSpPr>
        <p:spPr>
          <a:xfrm>
            <a:off x="822960" y="2926080"/>
            <a:ext cx="2904744" cy="365760"/>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Durée NAA / professionnelle</a:t>
            </a:r>
            <a:endParaRPr lang="en-US" sz="1350" dirty="0"/>
          </a:p>
        </p:txBody>
      </p:sp>
      <p:sp>
        <p:nvSpPr>
          <p:cNvPr id="9" name="Text 7"/>
          <p:cNvSpPr/>
          <p:nvPr/>
        </p:nvSpPr>
        <p:spPr>
          <a:xfrm>
            <a:off x="822960" y="3291840"/>
            <a:ext cx="2904744" cy="548640"/>
          </a:xfrm>
          <a:prstGeom prst="rect">
            <a:avLst/>
          </a:prstGeom>
          <a:noFill/>
          <a:ln/>
        </p:spPr>
        <p:txBody>
          <a:bodyPr wrap="square" rtlCol="0" anchor="t"/>
          <a:lstStyle/>
          <a:p>
            <a:pPr indent="0" marL="0">
              <a:lnSpc>
                <a:spcPct val="104000"/>
              </a:lnSpc>
              <a:buNone/>
            </a:pPr>
            <a:r>
              <a:rPr lang="en-US" sz="1100" dirty="0">
                <a:solidFill>
                  <a:srgbClr val="59657C"/>
                </a:solidFill>
                <a:latin typeface="Calibri" pitchFamily="34" charset="0"/>
                <a:ea typeface="Calibri" pitchFamily="34" charset="-122"/>
                <a:cs typeface="Calibri" pitchFamily="34" charset="-120"/>
              </a:rPr>
              <a:t>À compter de la date du rapport (usage CNCC).</a:t>
            </a:r>
            <a:endParaRPr lang="en-US" sz="1100" dirty="0"/>
          </a:p>
        </p:txBody>
      </p:sp>
      <p:sp>
        <p:nvSpPr>
          <p:cNvPr id="10" name="Shape 8"/>
          <p:cNvSpPr/>
          <p:nvPr/>
        </p:nvSpPr>
        <p:spPr>
          <a:xfrm>
            <a:off x="4367784" y="1783080"/>
            <a:ext cx="3453384" cy="21031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1" name="Shape 9"/>
          <p:cNvSpPr/>
          <p:nvPr/>
        </p:nvSpPr>
        <p:spPr>
          <a:xfrm>
            <a:off x="4367784" y="1783080"/>
            <a:ext cx="3453384" cy="73152"/>
          </a:xfrm>
          <a:prstGeom prst="rect">
            <a:avLst/>
          </a:prstGeom>
          <a:solidFill>
            <a:srgbClr val="005EB8"/>
          </a:solidFill>
          <a:ln/>
        </p:spPr>
      </p:sp>
      <p:sp>
        <p:nvSpPr>
          <p:cNvPr id="12" name="Text 10"/>
          <p:cNvSpPr/>
          <p:nvPr/>
        </p:nvSpPr>
        <p:spPr>
          <a:xfrm>
            <a:off x="4642104" y="2057400"/>
            <a:ext cx="2904744" cy="822960"/>
          </a:xfrm>
          <a:prstGeom prst="rect">
            <a:avLst/>
          </a:prstGeom>
          <a:noFill/>
          <a:ln/>
        </p:spPr>
        <p:txBody>
          <a:bodyPr wrap="square" rtlCol="0" anchor="ctr"/>
          <a:lstStyle/>
          <a:p>
            <a:pPr indent="0" marL="0">
              <a:buNone/>
            </a:pPr>
            <a:r>
              <a:rPr lang="en-US" sz="4600" b="1" dirty="0">
                <a:solidFill>
                  <a:srgbClr val="005EB8"/>
                </a:solidFill>
                <a:latin typeface="Arial" pitchFamily="34" charset="0"/>
                <a:ea typeface="Arial" pitchFamily="34" charset="-122"/>
                <a:cs typeface="Arial" pitchFamily="34" charset="-120"/>
              </a:rPr>
              <a:t>≈</a:t>
            </a:r>
            <a:pPr indent="0" marL="0">
              <a:buNone/>
            </a:pPr>
            <a:r>
              <a:rPr lang="en-US" sz="1600" b="1" dirty="0">
                <a:solidFill>
                  <a:srgbClr val="59657C"/>
                </a:solidFill>
                <a:latin typeface="Arial" pitchFamily="34" charset="0"/>
                <a:ea typeface="Arial" pitchFamily="34" charset="-122"/>
                <a:cs typeface="Arial" pitchFamily="34" charset="-120"/>
              </a:rPr>
              <a:t xml:space="preserve"> civile</a:t>
            </a:r>
            <a:endParaRPr lang="en-US" sz="4600" dirty="0"/>
          </a:p>
        </p:txBody>
      </p:sp>
      <p:sp>
        <p:nvSpPr>
          <p:cNvPr id="13" name="Text 11"/>
          <p:cNvSpPr/>
          <p:nvPr/>
        </p:nvSpPr>
        <p:spPr>
          <a:xfrm>
            <a:off x="4642104" y="2926080"/>
            <a:ext cx="2904744" cy="365760"/>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Prescription civile</a:t>
            </a:r>
            <a:endParaRPr lang="en-US" sz="1350" dirty="0"/>
          </a:p>
        </p:txBody>
      </p:sp>
      <p:sp>
        <p:nvSpPr>
          <p:cNvPr id="14" name="Text 12"/>
          <p:cNvSpPr/>
          <p:nvPr/>
        </p:nvSpPr>
        <p:spPr>
          <a:xfrm>
            <a:off x="4642104" y="3291840"/>
            <a:ext cx="2904744" cy="548640"/>
          </a:xfrm>
          <a:prstGeom prst="rect">
            <a:avLst/>
          </a:prstGeom>
          <a:noFill/>
          <a:ln/>
        </p:spPr>
        <p:txBody>
          <a:bodyPr wrap="square" rtlCol="0" anchor="t"/>
          <a:lstStyle/>
          <a:p>
            <a:pPr indent="0" marL="0">
              <a:lnSpc>
                <a:spcPct val="104000"/>
              </a:lnSpc>
              <a:buNone/>
            </a:pPr>
            <a:r>
              <a:rPr lang="en-US" sz="1100" dirty="0">
                <a:solidFill>
                  <a:srgbClr val="59657C"/>
                </a:solidFill>
                <a:latin typeface="Calibri" pitchFamily="34" charset="0"/>
                <a:ea typeface="Calibri" pitchFamily="34" charset="-122"/>
                <a:cs typeface="Calibri" pitchFamily="34" charset="-120"/>
              </a:rPr>
              <a:t>Actions en responsabilité contre le CAC (droit civil algérien).</a:t>
            </a:r>
            <a:endParaRPr lang="en-US" sz="1100" dirty="0"/>
          </a:p>
        </p:txBody>
      </p:sp>
      <p:sp>
        <p:nvSpPr>
          <p:cNvPr id="15" name="Shape 13"/>
          <p:cNvSpPr/>
          <p:nvPr/>
        </p:nvSpPr>
        <p:spPr>
          <a:xfrm>
            <a:off x="8186928" y="1783080"/>
            <a:ext cx="3453384" cy="21031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6" name="Shape 14"/>
          <p:cNvSpPr/>
          <p:nvPr/>
        </p:nvSpPr>
        <p:spPr>
          <a:xfrm>
            <a:off x="8186928" y="1783080"/>
            <a:ext cx="3453384" cy="73152"/>
          </a:xfrm>
          <a:prstGeom prst="rect">
            <a:avLst/>
          </a:prstGeom>
          <a:solidFill>
            <a:srgbClr val="1E8449"/>
          </a:solidFill>
          <a:ln/>
        </p:spPr>
      </p:sp>
      <p:sp>
        <p:nvSpPr>
          <p:cNvPr id="17" name="Text 15"/>
          <p:cNvSpPr/>
          <p:nvPr/>
        </p:nvSpPr>
        <p:spPr>
          <a:xfrm>
            <a:off x="8461248" y="2057400"/>
            <a:ext cx="2904744" cy="822960"/>
          </a:xfrm>
          <a:prstGeom prst="rect">
            <a:avLst/>
          </a:prstGeom>
          <a:noFill/>
          <a:ln/>
        </p:spPr>
        <p:txBody>
          <a:bodyPr wrap="square" rtlCol="0" anchor="ctr"/>
          <a:lstStyle/>
          <a:p>
            <a:pPr indent="0" marL="0">
              <a:buNone/>
            </a:pPr>
            <a:r>
              <a:rPr lang="en-US" sz="4600" b="1" dirty="0">
                <a:solidFill>
                  <a:srgbClr val="1E8449"/>
                </a:solidFill>
                <a:latin typeface="Arial" pitchFamily="34" charset="0"/>
                <a:ea typeface="Arial" pitchFamily="34" charset="-122"/>
                <a:cs typeface="Arial" pitchFamily="34" charset="-120"/>
              </a:rPr>
              <a:t>10</a:t>
            </a:r>
            <a:pPr indent="0" marL="0">
              <a:buNone/>
            </a:pPr>
            <a:r>
              <a:rPr lang="en-US" sz="1600" b="1" dirty="0">
                <a:solidFill>
                  <a:srgbClr val="59657C"/>
                </a:solidFill>
                <a:latin typeface="Arial" pitchFamily="34" charset="0"/>
                <a:ea typeface="Arial" pitchFamily="34" charset="-122"/>
                <a:cs typeface="Arial" pitchFamily="34" charset="-120"/>
              </a:rPr>
              <a:t xml:space="preserve"> ans</a:t>
            </a:r>
            <a:endParaRPr lang="en-US" sz="4600" dirty="0"/>
          </a:p>
        </p:txBody>
      </p:sp>
      <p:sp>
        <p:nvSpPr>
          <p:cNvPr id="18" name="Text 16"/>
          <p:cNvSpPr/>
          <p:nvPr/>
        </p:nvSpPr>
        <p:spPr>
          <a:xfrm>
            <a:off x="8461248" y="2926080"/>
            <a:ext cx="2904744" cy="365760"/>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Durée fiscale</a:t>
            </a:r>
            <a:endParaRPr lang="en-US" sz="1350" dirty="0"/>
          </a:p>
        </p:txBody>
      </p:sp>
      <p:sp>
        <p:nvSpPr>
          <p:cNvPr id="19" name="Text 17"/>
          <p:cNvSpPr/>
          <p:nvPr/>
        </p:nvSpPr>
        <p:spPr>
          <a:xfrm>
            <a:off x="8461248" y="3291840"/>
            <a:ext cx="2904744" cy="548640"/>
          </a:xfrm>
          <a:prstGeom prst="rect">
            <a:avLst/>
          </a:prstGeom>
          <a:noFill/>
          <a:ln/>
        </p:spPr>
        <p:txBody>
          <a:bodyPr wrap="square" rtlCol="0" anchor="t"/>
          <a:lstStyle/>
          <a:p>
            <a:pPr indent="0" marL="0">
              <a:lnSpc>
                <a:spcPct val="104000"/>
              </a:lnSpc>
              <a:buNone/>
            </a:pPr>
            <a:r>
              <a:rPr lang="en-US" sz="1100" dirty="0">
                <a:solidFill>
                  <a:srgbClr val="59657C"/>
                </a:solidFill>
                <a:latin typeface="Calibri" pitchFamily="34" charset="0"/>
                <a:ea typeface="Calibri" pitchFamily="34" charset="-122"/>
                <a:cs typeface="Calibri" pitchFamily="34" charset="-120"/>
              </a:rPr>
              <a:t>Documents servant de base aux contrôles fiscaux.</a:t>
            </a:r>
            <a:endParaRPr lang="en-US" sz="1100" dirty="0"/>
          </a:p>
        </p:txBody>
      </p:sp>
      <p:sp>
        <p:nvSpPr>
          <p:cNvPr id="20" name="Shape 18"/>
          <p:cNvSpPr/>
          <p:nvPr/>
        </p:nvSpPr>
        <p:spPr>
          <a:xfrm>
            <a:off x="548640" y="4160520"/>
            <a:ext cx="11091672" cy="1783080"/>
          </a:xfrm>
          <a:prstGeom prst="rect">
            <a:avLst/>
          </a:prstGeom>
          <a:solidFill>
            <a:srgbClr val="0A1F44"/>
          </a:solidFill>
          <a:ln/>
        </p:spPr>
      </p:sp>
      <p:sp>
        <p:nvSpPr>
          <p:cNvPr id="21" name="Shape 19"/>
          <p:cNvSpPr/>
          <p:nvPr/>
        </p:nvSpPr>
        <p:spPr>
          <a:xfrm>
            <a:off x="548640" y="4160520"/>
            <a:ext cx="109728" cy="1783080"/>
          </a:xfrm>
          <a:prstGeom prst="rect">
            <a:avLst/>
          </a:prstGeom>
          <a:solidFill>
            <a:srgbClr val="0091DA"/>
          </a:solidFill>
          <a:ln/>
        </p:spPr>
      </p:sp>
      <p:sp>
        <p:nvSpPr>
          <p:cNvPr id="22" name="Text 20"/>
          <p:cNvSpPr/>
          <p:nvPr/>
        </p:nvSpPr>
        <p:spPr>
          <a:xfrm>
            <a:off x="914400" y="4315968"/>
            <a:ext cx="3657600" cy="365760"/>
          </a:xfrm>
          <a:prstGeom prst="rect">
            <a:avLst/>
          </a:prstGeom>
          <a:noFill/>
          <a:ln/>
        </p:spPr>
        <p:txBody>
          <a:bodyPr wrap="square" rtlCol="0" anchor="ctr"/>
          <a:lstStyle/>
          <a:p>
            <a:pPr indent="0" marL="0">
              <a:buNone/>
            </a:pPr>
            <a:r>
              <a:rPr lang="en-US" sz="1400" b="1" dirty="0">
                <a:solidFill>
                  <a:srgbClr val="0091DA"/>
                </a:solidFill>
                <a:latin typeface="Arial" pitchFamily="34" charset="0"/>
                <a:ea typeface="Arial" pitchFamily="34" charset="-122"/>
                <a:cs typeface="Arial" pitchFamily="34" charset="-120"/>
              </a:rPr>
              <a:t>Modalités</a:t>
            </a:r>
            <a:endParaRPr lang="en-US" sz="1400" dirty="0"/>
          </a:p>
        </p:txBody>
      </p:sp>
      <p:pic>
        <p:nvPicPr>
          <p:cNvPr id="23" name="Image 0" descr="/home/claude/cac_deck/assets/icons/check_sky.png"/>
          <p:cNvPicPr>
            <a:picLocks noChangeAspect="1"/>
          </p:cNvPicPr>
          <p:nvPr/>
        </p:nvPicPr>
        <p:blipFill>
          <a:blip r:embed="rId1"/>
          <a:stretch>
            <a:fillRect/>
          </a:stretch>
        </p:blipFill>
        <p:spPr>
          <a:xfrm>
            <a:off x="914400" y="4754880"/>
            <a:ext cx="274320" cy="274320"/>
          </a:xfrm>
          <a:prstGeom prst="rect">
            <a:avLst/>
          </a:prstGeom>
        </p:spPr>
      </p:pic>
      <p:sp>
        <p:nvSpPr>
          <p:cNvPr id="24" name="Text 21"/>
          <p:cNvSpPr/>
          <p:nvPr/>
        </p:nvSpPr>
        <p:spPr>
          <a:xfrm>
            <a:off x="1280160" y="4736592"/>
            <a:ext cx="4677156" cy="411480"/>
          </a:xfrm>
          <a:prstGeom prst="rect">
            <a:avLst/>
          </a:prstGeom>
          <a:noFill/>
          <a:ln/>
        </p:spPr>
        <p:txBody>
          <a:bodyPr wrap="square" rtlCol="0" anchor="ctr"/>
          <a:lstStyle/>
          <a:p>
            <a:pPr indent="0" marL="0">
              <a:buNone/>
            </a:pPr>
            <a:r>
              <a:rPr lang="en-US" sz="1200" dirty="0">
                <a:solidFill>
                  <a:srgbClr val="D7E1F4"/>
                </a:solidFill>
                <a:latin typeface="Calibri" pitchFamily="34" charset="0"/>
                <a:ea typeface="Calibri" pitchFamily="34" charset="-122"/>
                <a:cs typeface="Calibri" pitchFamily="34" charset="-120"/>
              </a:rPr>
              <a:t>Support physique et/ou électronique sécurisé</a:t>
            </a:r>
            <a:endParaRPr lang="en-US" sz="1200" dirty="0"/>
          </a:p>
        </p:txBody>
      </p:sp>
      <p:pic>
        <p:nvPicPr>
          <p:cNvPr id="25" name="Image 1" descr="/home/claude/cac_deck/assets/icons/check_sky.png"/>
          <p:cNvPicPr>
            <a:picLocks noChangeAspect="1"/>
          </p:cNvPicPr>
          <p:nvPr/>
        </p:nvPicPr>
        <p:blipFill>
          <a:blip r:embed="rId2"/>
          <a:stretch>
            <a:fillRect/>
          </a:stretch>
        </p:blipFill>
        <p:spPr>
          <a:xfrm>
            <a:off x="6094476" y="4754880"/>
            <a:ext cx="274320" cy="274320"/>
          </a:xfrm>
          <a:prstGeom prst="rect">
            <a:avLst/>
          </a:prstGeom>
        </p:spPr>
      </p:pic>
      <p:sp>
        <p:nvSpPr>
          <p:cNvPr id="26" name="Text 22"/>
          <p:cNvSpPr/>
          <p:nvPr/>
        </p:nvSpPr>
        <p:spPr>
          <a:xfrm>
            <a:off x="6460236" y="4736592"/>
            <a:ext cx="4677156" cy="411480"/>
          </a:xfrm>
          <a:prstGeom prst="rect">
            <a:avLst/>
          </a:prstGeom>
          <a:noFill/>
          <a:ln/>
        </p:spPr>
        <p:txBody>
          <a:bodyPr wrap="square" rtlCol="0" anchor="ctr"/>
          <a:lstStyle/>
          <a:p>
            <a:pPr indent="0" marL="0">
              <a:buNone/>
            </a:pPr>
            <a:r>
              <a:rPr lang="en-US" sz="1200" dirty="0">
                <a:solidFill>
                  <a:srgbClr val="D7E1F4"/>
                </a:solidFill>
                <a:latin typeface="Calibri" pitchFamily="34" charset="0"/>
                <a:ea typeface="Calibri" pitchFamily="34" charset="-122"/>
                <a:cs typeface="Calibri" pitchFamily="34" charset="-120"/>
              </a:rPr>
              <a:t>Sauvegarde régulière &amp; accès contrôlé</a:t>
            </a:r>
            <a:endParaRPr lang="en-US" sz="1200" dirty="0"/>
          </a:p>
        </p:txBody>
      </p:sp>
      <p:pic>
        <p:nvPicPr>
          <p:cNvPr id="27" name="Image 2" descr="/home/claude/cac_deck/assets/icons/check_sky.png"/>
          <p:cNvPicPr>
            <a:picLocks noChangeAspect="1"/>
          </p:cNvPicPr>
          <p:nvPr/>
        </p:nvPicPr>
        <p:blipFill>
          <a:blip r:embed="rId3"/>
          <a:stretch>
            <a:fillRect/>
          </a:stretch>
        </p:blipFill>
        <p:spPr>
          <a:xfrm>
            <a:off x="914400" y="5321808"/>
            <a:ext cx="274320" cy="274320"/>
          </a:xfrm>
          <a:prstGeom prst="rect">
            <a:avLst/>
          </a:prstGeom>
        </p:spPr>
      </p:pic>
      <p:sp>
        <p:nvSpPr>
          <p:cNvPr id="28" name="Text 23"/>
          <p:cNvSpPr/>
          <p:nvPr/>
        </p:nvSpPr>
        <p:spPr>
          <a:xfrm>
            <a:off x="1280160" y="5303520"/>
            <a:ext cx="4677156" cy="411480"/>
          </a:xfrm>
          <a:prstGeom prst="rect">
            <a:avLst/>
          </a:prstGeom>
          <a:noFill/>
          <a:ln/>
        </p:spPr>
        <p:txBody>
          <a:bodyPr wrap="square" rtlCol="0" anchor="ctr"/>
          <a:lstStyle/>
          <a:p>
            <a:pPr indent="0" marL="0">
              <a:buNone/>
            </a:pPr>
            <a:r>
              <a:rPr lang="en-US" sz="1200" dirty="0">
                <a:solidFill>
                  <a:srgbClr val="D7E1F4"/>
                </a:solidFill>
                <a:latin typeface="Calibri" pitchFamily="34" charset="0"/>
                <a:ea typeface="Calibri" pitchFamily="34" charset="-122"/>
                <a:cs typeface="Calibri" pitchFamily="34" charset="-120"/>
              </a:rPr>
              <a:t>Traçabilité des consultations</a:t>
            </a:r>
            <a:endParaRPr lang="en-US" sz="1200" dirty="0"/>
          </a:p>
        </p:txBody>
      </p:sp>
      <p:pic>
        <p:nvPicPr>
          <p:cNvPr id="29" name="Image 3" descr="/home/claude/cac_deck/assets/icons/check_sky.png"/>
          <p:cNvPicPr>
            <a:picLocks noChangeAspect="1"/>
          </p:cNvPicPr>
          <p:nvPr/>
        </p:nvPicPr>
        <p:blipFill>
          <a:blip r:embed="rId4"/>
          <a:stretch>
            <a:fillRect/>
          </a:stretch>
        </p:blipFill>
        <p:spPr>
          <a:xfrm>
            <a:off x="6094476" y="5321808"/>
            <a:ext cx="274320" cy="274320"/>
          </a:xfrm>
          <a:prstGeom prst="rect">
            <a:avLst/>
          </a:prstGeom>
        </p:spPr>
      </p:pic>
      <p:sp>
        <p:nvSpPr>
          <p:cNvPr id="30" name="Text 24"/>
          <p:cNvSpPr/>
          <p:nvPr/>
        </p:nvSpPr>
        <p:spPr>
          <a:xfrm>
            <a:off x="6460236" y="5303520"/>
            <a:ext cx="4677156" cy="411480"/>
          </a:xfrm>
          <a:prstGeom prst="rect">
            <a:avLst/>
          </a:prstGeom>
          <a:noFill/>
          <a:ln/>
        </p:spPr>
        <p:txBody>
          <a:bodyPr wrap="square" rtlCol="0" anchor="ctr"/>
          <a:lstStyle/>
          <a:p>
            <a:pPr indent="0" marL="0">
              <a:buNone/>
            </a:pPr>
            <a:r>
              <a:rPr lang="en-US" sz="1200" dirty="0">
                <a:solidFill>
                  <a:srgbClr val="D7E1F4"/>
                </a:solidFill>
                <a:latin typeface="Calibri" pitchFamily="34" charset="0"/>
                <a:ea typeface="Calibri" pitchFamily="34" charset="-122"/>
                <a:cs typeface="Calibri" pitchFamily="34" charset="-120"/>
              </a:rPr>
              <a:t>Forme électronique admise si intégrité &amp; traçabilité garanties</a:t>
            </a:r>
            <a:endParaRPr lang="en-US" sz="1200" dirty="0"/>
          </a:p>
        </p:txBody>
      </p:sp>
      <p:sp>
        <p:nvSpPr>
          <p:cNvPr id="31" name="Text 2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2" name="Text 2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33 / 90</a:t>
            </a:r>
            <a:endParaRPr lang="en-US" sz="8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10H00 — ANCRAGE ALGÉRIEN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langue du dossier de travail</a:t>
            </a:r>
            <a:endParaRPr lang="en-US" sz="2700" dirty="0"/>
          </a:p>
        </p:txBody>
      </p:sp>
      <p:sp>
        <p:nvSpPr>
          <p:cNvPr id="5" name="Shape 3"/>
          <p:cNvSpPr/>
          <p:nvPr/>
        </p:nvSpPr>
        <p:spPr>
          <a:xfrm>
            <a:off x="548640" y="1737360"/>
            <a:ext cx="5486400" cy="4206240"/>
          </a:xfrm>
          <a:prstGeom prst="rect">
            <a:avLst/>
          </a:prstGeom>
          <a:solidFill>
            <a:srgbClr val="F3F6FB"/>
          </a:solidFill>
          <a:ln/>
        </p:spPr>
      </p:sp>
      <p:sp>
        <p:nvSpPr>
          <p:cNvPr id="6" name="Shape 4"/>
          <p:cNvSpPr/>
          <p:nvPr/>
        </p:nvSpPr>
        <p:spPr>
          <a:xfrm>
            <a:off x="548640" y="1737360"/>
            <a:ext cx="5486400" cy="777240"/>
          </a:xfrm>
          <a:prstGeom prst="rect">
            <a:avLst/>
          </a:prstGeom>
          <a:solidFill>
            <a:srgbClr val="1E8449"/>
          </a:solidFill>
          <a:ln/>
        </p:spPr>
      </p:sp>
      <p:pic>
        <p:nvPicPr>
          <p:cNvPr id="7" name="Image 0" descr="/home/claude/cac_deck/assets/icons/globe_white.png"/>
          <p:cNvPicPr>
            <a:picLocks noChangeAspect="1"/>
          </p:cNvPicPr>
          <p:nvPr/>
        </p:nvPicPr>
        <p:blipFill>
          <a:blip r:embed="rId1"/>
          <a:stretch>
            <a:fillRect/>
          </a:stretch>
        </p:blipFill>
        <p:spPr>
          <a:xfrm>
            <a:off x="822960" y="1920240"/>
            <a:ext cx="411480" cy="411480"/>
          </a:xfrm>
          <a:prstGeom prst="rect">
            <a:avLst/>
          </a:prstGeom>
        </p:spPr>
      </p:pic>
      <p:sp>
        <p:nvSpPr>
          <p:cNvPr id="8" name="Text 5"/>
          <p:cNvSpPr/>
          <p:nvPr/>
        </p:nvSpPr>
        <p:spPr>
          <a:xfrm>
            <a:off x="1371600" y="1737360"/>
            <a:ext cx="4572000" cy="7772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Exigence linguistique</a:t>
            </a:r>
            <a:endParaRPr lang="en-US" sz="1500" dirty="0"/>
          </a:p>
        </p:txBody>
      </p:sp>
      <p:sp>
        <p:nvSpPr>
          <p:cNvPr id="9" name="Text 6"/>
          <p:cNvSpPr/>
          <p:nvPr/>
        </p:nvSpPr>
        <p:spPr>
          <a:xfrm>
            <a:off x="868680" y="2697480"/>
            <a:ext cx="4892040" cy="3108960"/>
          </a:xfrm>
          <a:prstGeom prst="rect">
            <a:avLst/>
          </a:prstGeom>
          <a:noFill/>
          <a:ln/>
        </p:spPr>
        <p:txBody>
          <a:bodyPr wrap="square" rtlCol="0" anchor="t"/>
          <a:lstStyle/>
          <a:p>
            <a:pPr indent="0" marL="0">
              <a:lnSpc>
                <a:spcPct val="115000"/>
              </a:lnSpc>
              <a:buNone/>
            </a:pPr>
            <a:r>
              <a:rPr lang="en-US" sz="1350" dirty="0">
                <a:solidFill>
                  <a:srgbClr val="1A2238"/>
                </a:solidFill>
                <a:latin typeface="Calibri" pitchFamily="34" charset="0"/>
                <a:ea typeface="Calibri" pitchFamily="34" charset="-122"/>
                <a:cs typeface="Calibri" pitchFamily="34" charset="-120"/>
              </a:rPr>
              <a:t>Le dossier peut être rédigé en français ou en arabe.</a:t>
            </a:r>
            <a:endParaRPr lang="en-US" sz="1350" dirty="0"/>
          </a:p>
          <a:p>
            <a:pPr indent="0" marL="0">
              <a:lnSpc>
                <a:spcPct val="115000"/>
              </a:lnSpc>
              <a:buNone/>
            </a:pPr>
            <a:endParaRPr lang="en-US" sz="1350" dirty="0"/>
          </a:p>
          <a:p>
            <a:pPr indent="0" marL="0">
              <a:lnSpc>
                <a:spcPct val="115000"/>
              </a:lnSpc>
              <a:buNone/>
            </a:pPr>
            <a:r>
              <a:rPr lang="en-US" sz="1350" dirty="0">
                <a:solidFill>
                  <a:srgbClr val="1A2238"/>
                </a:solidFill>
                <a:latin typeface="Calibri" pitchFamily="34" charset="0"/>
                <a:ea typeface="Calibri" pitchFamily="34" charset="-122"/>
                <a:cs typeface="Calibri" pitchFamily="34" charset="-120"/>
              </a:rPr>
              <a:t>En cas de litige devant les juridictions algériennes, l'autorité judiciaire peut exiger la production d'une traduction officielle (traducteur assermenté) de tout ou partie du dossier.</a:t>
            </a:r>
            <a:endParaRPr lang="en-US" sz="1350" dirty="0"/>
          </a:p>
        </p:txBody>
      </p:sp>
      <p:sp>
        <p:nvSpPr>
          <p:cNvPr id="10" name="Shape 7"/>
          <p:cNvSpPr/>
          <p:nvPr/>
        </p:nvSpPr>
        <p:spPr>
          <a:xfrm>
            <a:off x="6400800" y="1737360"/>
            <a:ext cx="5239512" cy="4206240"/>
          </a:xfrm>
          <a:prstGeom prst="rect">
            <a:avLst/>
          </a:prstGeom>
          <a:solidFill>
            <a:srgbClr val="E7EDF7"/>
          </a:solidFill>
          <a:ln/>
        </p:spPr>
      </p:sp>
      <p:sp>
        <p:nvSpPr>
          <p:cNvPr id="11" name="Shape 8"/>
          <p:cNvSpPr/>
          <p:nvPr/>
        </p:nvSpPr>
        <p:spPr>
          <a:xfrm>
            <a:off x="6400800" y="1737360"/>
            <a:ext cx="91440" cy="4206240"/>
          </a:xfrm>
          <a:prstGeom prst="rect">
            <a:avLst/>
          </a:prstGeom>
          <a:solidFill>
            <a:srgbClr val="00338D"/>
          </a:solidFill>
          <a:ln/>
        </p:spPr>
      </p:sp>
      <p:pic>
        <p:nvPicPr>
          <p:cNvPr id="12" name="Image 1" descr="/home/claude/cac_deck/assets/icons/bulb_navy.png"/>
          <p:cNvPicPr>
            <a:picLocks noChangeAspect="1"/>
          </p:cNvPicPr>
          <p:nvPr/>
        </p:nvPicPr>
        <p:blipFill>
          <a:blip r:embed="rId2"/>
          <a:stretch>
            <a:fillRect/>
          </a:stretch>
        </p:blipFill>
        <p:spPr>
          <a:xfrm>
            <a:off x="6675120" y="1965960"/>
            <a:ext cx="457200" cy="457200"/>
          </a:xfrm>
          <a:prstGeom prst="rect">
            <a:avLst/>
          </a:prstGeom>
        </p:spPr>
      </p:pic>
      <p:sp>
        <p:nvSpPr>
          <p:cNvPr id="13" name="Text 9"/>
          <p:cNvSpPr/>
          <p:nvPr/>
        </p:nvSpPr>
        <p:spPr>
          <a:xfrm>
            <a:off x="7223760" y="1965960"/>
            <a:ext cx="4572000" cy="45720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Recommandation pratique</a:t>
            </a:r>
            <a:endParaRPr lang="en-US" sz="1500" dirty="0"/>
          </a:p>
        </p:txBody>
      </p:sp>
      <p:pic>
        <p:nvPicPr>
          <p:cNvPr id="14" name="Image 2" descr="/home/claude/cac_deck/assets/icons/check_navy.png"/>
          <p:cNvPicPr>
            <a:picLocks noChangeAspect="1"/>
          </p:cNvPicPr>
          <p:nvPr/>
        </p:nvPicPr>
        <p:blipFill>
          <a:blip r:embed="rId3"/>
          <a:stretch>
            <a:fillRect/>
          </a:stretch>
        </p:blipFill>
        <p:spPr>
          <a:xfrm>
            <a:off x="6675120" y="2715768"/>
            <a:ext cx="274320" cy="274320"/>
          </a:xfrm>
          <a:prstGeom prst="rect">
            <a:avLst/>
          </a:prstGeom>
        </p:spPr>
      </p:pic>
      <p:sp>
        <p:nvSpPr>
          <p:cNvPr id="15" name="Text 10"/>
          <p:cNvSpPr/>
          <p:nvPr/>
        </p:nvSpPr>
        <p:spPr>
          <a:xfrm>
            <a:off x="7086600" y="2697480"/>
            <a:ext cx="4233672" cy="914400"/>
          </a:xfrm>
          <a:prstGeom prst="rect">
            <a:avLst/>
          </a:prstGeom>
          <a:noFill/>
          <a:ln/>
        </p:spPr>
        <p:txBody>
          <a:bodyPr wrap="square" rtlCol="0" anchor="t"/>
          <a:lstStyle/>
          <a:p>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Rédiger les documents-clés (lettre de mission, note de synthèse, conclusion de cycle, rapport) dans une version aisément traduisible.</a:t>
            </a:r>
            <a:endParaRPr lang="en-US" sz="1250" dirty="0"/>
          </a:p>
        </p:txBody>
      </p:sp>
      <p:pic>
        <p:nvPicPr>
          <p:cNvPr id="16" name="Image 3" descr="/home/claude/cac_deck/assets/icons/check_navy.png"/>
          <p:cNvPicPr>
            <a:picLocks noChangeAspect="1"/>
          </p:cNvPicPr>
          <p:nvPr/>
        </p:nvPicPr>
        <p:blipFill>
          <a:blip r:embed="rId4"/>
          <a:stretch>
            <a:fillRect/>
          </a:stretch>
        </p:blipFill>
        <p:spPr>
          <a:xfrm>
            <a:off x="6675120" y="3739896"/>
            <a:ext cx="274320" cy="274320"/>
          </a:xfrm>
          <a:prstGeom prst="rect">
            <a:avLst/>
          </a:prstGeom>
        </p:spPr>
      </p:pic>
      <p:sp>
        <p:nvSpPr>
          <p:cNvPr id="17" name="Text 11"/>
          <p:cNvSpPr/>
          <p:nvPr/>
        </p:nvSpPr>
        <p:spPr>
          <a:xfrm>
            <a:off x="7086600" y="3721608"/>
            <a:ext cx="4233672" cy="914400"/>
          </a:xfrm>
          <a:prstGeom prst="rect">
            <a:avLst/>
          </a:prstGeom>
          <a:noFill/>
          <a:ln/>
        </p:spPr>
        <p:txBody>
          <a:bodyPr wrap="square" rtlCol="0" anchor="t"/>
          <a:lstStyle/>
          <a:p>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Éviter l'usage exclusif de termes techniques anglais sans équivalent algérien.</a:t>
            </a:r>
            <a:endParaRPr lang="en-US" sz="1250" dirty="0"/>
          </a:p>
        </p:txBody>
      </p:sp>
      <p:pic>
        <p:nvPicPr>
          <p:cNvPr id="18" name="Image 4" descr="/home/claude/cac_deck/assets/icons/check_navy.png"/>
          <p:cNvPicPr>
            <a:picLocks noChangeAspect="1"/>
          </p:cNvPicPr>
          <p:nvPr/>
        </p:nvPicPr>
        <p:blipFill>
          <a:blip r:embed="rId5"/>
          <a:stretch>
            <a:fillRect/>
          </a:stretch>
        </p:blipFill>
        <p:spPr>
          <a:xfrm>
            <a:off x="6675120" y="4764024"/>
            <a:ext cx="274320" cy="274320"/>
          </a:xfrm>
          <a:prstGeom prst="rect">
            <a:avLst/>
          </a:prstGeom>
        </p:spPr>
      </p:pic>
      <p:sp>
        <p:nvSpPr>
          <p:cNvPr id="19" name="Text 12"/>
          <p:cNvSpPr/>
          <p:nvPr/>
        </p:nvSpPr>
        <p:spPr>
          <a:xfrm>
            <a:off x="7086600" y="4745736"/>
            <a:ext cx="4233672" cy="914400"/>
          </a:xfrm>
          <a:prstGeom prst="rect">
            <a:avLst/>
          </a:prstGeom>
          <a:noFill/>
          <a:ln/>
        </p:spPr>
        <p:txBody>
          <a:bodyPr wrap="square" rtlCol="0" anchor="t"/>
          <a:lstStyle/>
          <a:p>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Anticiper la traduction des pièces susceptibles d'être produites en justice.</a:t>
            </a:r>
            <a:endParaRPr lang="en-US" sz="1250" dirty="0"/>
          </a:p>
        </p:txBody>
      </p:sp>
      <p:sp>
        <p:nvSpPr>
          <p:cNvPr id="20" name="Text 1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1" name="Text 1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34 / 90</a:t>
            </a:r>
            <a:endParaRPr lang="en-US" sz="8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10H00 — MISE EN PRATIQUE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Rédiger une feuille maîtresse + une feuille de travail</a:t>
            </a:r>
            <a:endParaRPr lang="en-US" sz="2700" dirty="0"/>
          </a:p>
        </p:txBody>
      </p:sp>
      <p:sp>
        <p:nvSpPr>
          <p:cNvPr id="5" name="Shape 3"/>
          <p:cNvSpPr/>
          <p:nvPr/>
        </p:nvSpPr>
        <p:spPr>
          <a:xfrm>
            <a:off x="548640" y="1737360"/>
            <a:ext cx="11091672" cy="1417320"/>
          </a:xfrm>
          <a:prstGeom prst="rect">
            <a:avLst/>
          </a:prstGeom>
          <a:solidFill>
            <a:srgbClr val="F3F6FB"/>
          </a:solidFill>
          <a:ln/>
        </p:spPr>
      </p:sp>
      <p:sp>
        <p:nvSpPr>
          <p:cNvPr id="6" name="Shape 4"/>
          <p:cNvSpPr/>
          <p:nvPr/>
        </p:nvSpPr>
        <p:spPr>
          <a:xfrm>
            <a:off x="548640" y="1737360"/>
            <a:ext cx="91440" cy="1417320"/>
          </a:xfrm>
          <a:prstGeom prst="rect">
            <a:avLst/>
          </a:prstGeom>
          <a:solidFill>
            <a:srgbClr val="00338D"/>
          </a:solidFill>
          <a:ln/>
        </p:spPr>
      </p:sp>
      <p:sp>
        <p:nvSpPr>
          <p:cNvPr id="7" name="Shape 5"/>
          <p:cNvSpPr/>
          <p:nvPr/>
        </p:nvSpPr>
        <p:spPr>
          <a:xfrm>
            <a:off x="841248" y="1993392"/>
            <a:ext cx="548640" cy="548640"/>
          </a:xfrm>
          <a:prstGeom prst="roundRect">
            <a:avLst>
              <a:gd name="adj" fmla="val 10000"/>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lipboardList_white.png"/>
          <p:cNvPicPr>
            <a:picLocks noChangeAspect="1"/>
          </p:cNvPicPr>
          <p:nvPr/>
        </p:nvPicPr>
        <p:blipFill>
          <a:blip r:embed="rId1"/>
          <a:stretch>
            <a:fillRect/>
          </a:stretch>
        </p:blipFill>
        <p:spPr>
          <a:xfrm>
            <a:off x="967435" y="2119579"/>
            <a:ext cx="296266" cy="296266"/>
          </a:xfrm>
          <a:prstGeom prst="rect">
            <a:avLst/>
          </a:prstGeom>
        </p:spPr>
      </p:pic>
      <p:sp>
        <p:nvSpPr>
          <p:cNvPr id="9" name="Text 6"/>
          <p:cNvSpPr/>
          <p:nvPr/>
        </p:nvSpPr>
        <p:spPr>
          <a:xfrm>
            <a:off x="1600200" y="1783080"/>
            <a:ext cx="9720072" cy="1325880"/>
          </a:xfrm>
          <a:prstGeom prst="rect">
            <a:avLst/>
          </a:prstGeom>
          <a:noFill/>
          <a:ln/>
        </p:spPr>
        <p:txBody>
          <a:bodyPr wrap="square" rtlCol="0" anchor="ctr"/>
          <a:lstStyle/>
          <a:p>
            <a:pPr indent="0" marL="0">
              <a:lnSpc>
                <a:spcPct val="112000"/>
              </a:lnSpc>
              <a:buNone/>
            </a:pPr>
            <a:r>
              <a:rPr lang="en-US" sz="1350" b="1" dirty="0">
                <a:solidFill>
                  <a:srgbClr val="00338D"/>
                </a:solidFill>
                <a:latin typeface="Calibri" pitchFamily="34" charset="0"/>
                <a:ea typeface="Calibri" pitchFamily="34" charset="-122"/>
                <a:cs typeface="Calibri" pitchFamily="34" charset="-120"/>
              </a:rPr>
              <a:t xml:space="preserve">Énoncé.  </a:t>
            </a:r>
            <a:pPr indent="0" marL="0">
              <a:lnSpc>
                <a:spcPct val="112000"/>
              </a:lnSpc>
              <a:buNone/>
            </a:pPr>
            <a:r>
              <a:rPr lang="en-US" sz="1350" dirty="0">
                <a:solidFill>
                  <a:srgbClr val="1A2238"/>
                </a:solidFill>
                <a:latin typeface="Calibri" pitchFamily="34" charset="0"/>
                <a:ea typeface="Calibri" pitchFamily="34" charset="-122"/>
                <a:cs typeface="Calibri" pitchFamily="34" charset="-120"/>
              </a:rPr>
              <a:t>À partir de la balance détaillée d'une SARL de prestations de services à Alger (CA 180 M DA), rédigez (i) la feuille maîtresse « Trésorerie » (comptes 51 SCF) et (ii) la feuille de travail « Rapprochement bancaire au 31/12/N — Banque BEA compte 1234-5678 ».</a:t>
            </a:r>
            <a:endParaRPr lang="en-US" sz="1350" dirty="0"/>
          </a:p>
        </p:txBody>
      </p:sp>
      <p:sp>
        <p:nvSpPr>
          <p:cNvPr id="10" name="Text 7"/>
          <p:cNvSpPr/>
          <p:nvPr/>
        </p:nvSpPr>
        <p:spPr>
          <a:xfrm>
            <a:off x="548640" y="3429000"/>
            <a:ext cx="4572000" cy="365760"/>
          </a:xfrm>
          <a:prstGeom prst="rect">
            <a:avLst/>
          </a:prstGeom>
          <a:noFill/>
          <a:ln/>
        </p:spPr>
        <p:txBody>
          <a:bodyPr wrap="square" rtlCol="0" anchor="ctr"/>
          <a:lstStyle/>
          <a:p>
            <a:pPr indent="0" marL="0">
              <a:buNone/>
            </a:pPr>
            <a:r>
              <a:rPr lang="en-US" sz="1400" b="1" dirty="0">
                <a:solidFill>
                  <a:srgbClr val="1E8449"/>
                </a:solidFill>
                <a:latin typeface="Arial" pitchFamily="34" charset="0"/>
                <a:ea typeface="Arial" pitchFamily="34" charset="-122"/>
                <a:cs typeface="Arial" pitchFamily="34" charset="-120"/>
              </a:rPr>
              <a:t>Données fournies</a:t>
            </a:r>
            <a:endParaRPr lang="en-US" sz="1400" dirty="0"/>
          </a:p>
        </p:txBody>
      </p:sp>
      <p:sp>
        <p:nvSpPr>
          <p:cNvPr id="11" name="Shape 8"/>
          <p:cNvSpPr/>
          <p:nvPr/>
        </p:nvSpPr>
        <p:spPr>
          <a:xfrm>
            <a:off x="548640" y="3886200"/>
            <a:ext cx="3453384"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548640" y="3886200"/>
            <a:ext cx="3453384" cy="73152"/>
          </a:xfrm>
          <a:prstGeom prst="rect">
            <a:avLst/>
          </a:prstGeom>
          <a:solidFill>
            <a:srgbClr val="00338D"/>
          </a:solidFill>
          <a:ln/>
        </p:spPr>
      </p:sp>
      <p:sp>
        <p:nvSpPr>
          <p:cNvPr id="13" name="Shape 10"/>
          <p:cNvSpPr/>
          <p:nvPr/>
        </p:nvSpPr>
        <p:spPr>
          <a:xfrm>
            <a:off x="1886712" y="4251960"/>
            <a:ext cx="777240" cy="7772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14" name="Image 1" descr="/home/claude/cac_deck/assets/icons/thList_white.png"/>
          <p:cNvPicPr>
            <a:picLocks noChangeAspect="1"/>
          </p:cNvPicPr>
          <p:nvPr/>
        </p:nvPicPr>
        <p:blipFill>
          <a:blip r:embed="rId2"/>
          <a:stretch>
            <a:fillRect/>
          </a:stretch>
        </p:blipFill>
        <p:spPr>
          <a:xfrm>
            <a:off x="2073250" y="4438498"/>
            <a:ext cx="404165" cy="404165"/>
          </a:xfrm>
          <a:prstGeom prst="rect">
            <a:avLst/>
          </a:prstGeom>
        </p:spPr>
      </p:pic>
      <p:sp>
        <p:nvSpPr>
          <p:cNvPr id="15" name="Text 11"/>
          <p:cNvSpPr/>
          <p:nvPr/>
        </p:nvSpPr>
        <p:spPr>
          <a:xfrm>
            <a:off x="777240" y="5166360"/>
            <a:ext cx="2996184" cy="502920"/>
          </a:xfrm>
          <a:prstGeom prst="rect">
            <a:avLst/>
          </a:prstGeom>
          <a:noFill/>
          <a:ln/>
        </p:spPr>
        <p:txBody>
          <a:bodyPr wrap="square" rtlCol="0" anchor="t"/>
          <a:lstStyle/>
          <a:p>
            <a:pPr algn="ctr" indent="0" marL="0">
              <a:lnSpc>
                <a:spcPct val="105000"/>
              </a:lnSpc>
              <a:buNone/>
            </a:pPr>
            <a:r>
              <a:rPr lang="en-US" sz="1200" dirty="0">
                <a:solidFill>
                  <a:srgbClr val="1A2238"/>
                </a:solidFill>
                <a:latin typeface="Calibri" pitchFamily="34" charset="0"/>
                <a:ea typeface="Calibri" pitchFamily="34" charset="-122"/>
                <a:cs typeface="Calibri" pitchFamily="34" charset="-120"/>
              </a:rPr>
              <a:t>Balance détaillée extraite du SCF</a:t>
            </a:r>
            <a:endParaRPr lang="en-US" sz="1200" dirty="0"/>
          </a:p>
        </p:txBody>
      </p:sp>
      <p:sp>
        <p:nvSpPr>
          <p:cNvPr id="16" name="Shape 12"/>
          <p:cNvSpPr/>
          <p:nvPr/>
        </p:nvSpPr>
        <p:spPr>
          <a:xfrm>
            <a:off x="4367784" y="3886200"/>
            <a:ext cx="3453384"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7" name="Shape 13"/>
          <p:cNvSpPr/>
          <p:nvPr/>
        </p:nvSpPr>
        <p:spPr>
          <a:xfrm>
            <a:off x="4367784" y="3886200"/>
            <a:ext cx="3453384" cy="73152"/>
          </a:xfrm>
          <a:prstGeom prst="rect">
            <a:avLst/>
          </a:prstGeom>
          <a:solidFill>
            <a:srgbClr val="005EB8"/>
          </a:solidFill>
          <a:ln/>
        </p:spPr>
      </p:sp>
      <p:sp>
        <p:nvSpPr>
          <p:cNvPr id="18" name="Shape 14"/>
          <p:cNvSpPr/>
          <p:nvPr/>
        </p:nvSpPr>
        <p:spPr>
          <a:xfrm>
            <a:off x="5705856" y="4251960"/>
            <a:ext cx="777240" cy="7772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9" name="Image 2" descr="/home/claude/cac_deck/assets/icons/university_white.png"/>
          <p:cNvPicPr>
            <a:picLocks noChangeAspect="1"/>
          </p:cNvPicPr>
          <p:nvPr/>
        </p:nvPicPr>
        <p:blipFill>
          <a:blip r:embed="rId3"/>
          <a:stretch>
            <a:fillRect/>
          </a:stretch>
        </p:blipFill>
        <p:spPr>
          <a:xfrm>
            <a:off x="5892394" y="4438498"/>
            <a:ext cx="404165" cy="404165"/>
          </a:xfrm>
          <a:prstGeom prst="rect">
            <a:avLst/>
          </a:prstGeom>
        </p:spPr>
      </p:pic>
      <p:sp>
        <p:nvSpPr>
          <p:cNvPr id="20" name="Text 15"/>
          <p:cNvSpPr/>
          <p:nvPr/>
        </p:nvSpPr>
        <p:spPr>
          <a:xfrm>
            <a:off x="4596384" y="5166360"/>
            <a:ext cx="2996184" cy="502920"/>
          </a:xfrm>
          <a:prstGeom prst="rect">
            <a:avLst/>
          </a:prstGeom>
          <a:noFill/>
          <a:ln/>
        </p:spPr>
        <p:txBody>
          <a:bodyPr wrap="square" rtlCol="0" anchor="t"/>
          <a:lstStyle/>
          <a:p>
            <a:pPr algn="ctr" indent="0" marL="0">
              <a:lnSpc>
                <a:spcPct val="105000"/>
              </a:lnSpc>
              <a:buNone/>
            </a:pPr>
            <a:r>
              <a:rPr lang="en-US" sz="1200" dirty="0">
                <a:solidFill>
                  <a:srgbClr val="1A2238"/>
                </a:solidFill>
                <a:latin typeface="Calibri" pitchFamily="34" charset="0"/>
                <a:ea typeface="Calibri" pitchFamily="34" charset="-122"/>
                <a:cs typeface="Calibri" pitchFamily="34" charset="-120"/>
              </a:rPr>
              <a:t>Relevé bancaire BEA du 31/12/N</a:t>
            </a:r>
            <a:endParaRPr lang="en-US" sz="1200" dirty="0"/>
          </a:p>
        </p:txBody>
      </p:sp>
      <p:sp>
        <p:nvSpPr>
          <p:cNvPr id="21" name="Shape 16"/>
          <p:cNvSpPr/>
          <p:nvPr/>
        </p:nvSpPr>
        <p:spPr>
          <a:xfrm>
            <a:off x="8186928" y="3886200"/>
            <a:ext cx="3453384"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2" name="Shape 17"/>
          <p:cNvSpPr/>
          <p:nvPr/>
        </p:nvSpPr>
        <p:spPr>
          <a:xfrm>
            <a:off x="8186928" y="3886200"/>
            <a:ext cx="3453384" cy="73152"/>
          </a:xfrm>
          <a:prstGeom prst="rect">
            <a:avLst/>
          </a:prstGeom>
          <a:solidFill>
            <a:srgbClr val="1E8449"/>
          </a:solidFill>
          <a:ln/>
        </p:spPr>
      </p:sp>
      <p:sp>
        <p:nvSpPr>
          <p:cNvPr id="23" name="Shape 18"/>
          <p:cNvSpPr/>
          <p:nvPr/>
        </p:nvSpPr>
        <p:spPr>
          <a:xfrm>
            <a:off x="9525000" y="4251960"/>
            <a:ext cx="777240" cy="7772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4" name="Image 3" descr="/home/claude/cac_deck/assets/icons/clipboardCheck_white.png"/>
          <p:cNvPicPr>
            <a:picLocks noChangeAspect="1"/>
          </p:cNvPicPr>
          <p:nvPr/>
        </p:nvPicPr>
        <p:blipFill>
          <a:blip r:embed="rId4"/>
          <a:stretch>
            <a:fillRect/>
          </a:stretch>
        </p:blipFill>
        <p:spPr>
          <a:xfrm>
            <a:off x="9711538" y="4438498"/>
            <a:ext cx="404165" cy="404165"/>
          </a:xfrm>
          <a:prstGeom prst="rect">
            <a:avLst/>
          </a:prstGeom>
        </p:spPr>
      </p:pic>
      <p:sp>
        <p:nvSpPr>
          <p:cNvPr id="25" name="Text 19"/>
          <p:cNvSpPr/>
          <p:nvPr/>
        </p:nvSpPr>
        <p:spPr>
          <a:xfrm>
            <a:off x="8415528" y="5166360"/>
            <a:ext cx="2996184" cy="502920"/>
          </a:xfrm>
          <a:prstGeom prst="rect">
            <a:avLst/>
          </a:prstGeom>
          <a:noFill/>
          <a:ln/>
        </p:spPr>
        <p:txBody>
          <a:bodyPr wrap="square" rtlCol="0" anchor="t"/>
          <a:lstStyle/>
          <a:p>
            <a:pPr algn="ctr" indent="0" marL="0">
              <a:lnSpc>
                <a:spcPct val="105000"/>
              </a:lnSpc>
              <a:buNone/>
            </a:pPr>
            <a:r>
              <a:rPr lang="en-US" sz="1200" dirty="0">
                <a:solidFill>
                  <a:srgbClr val="1A2238"/>
                </a:solidFill>
                <a:latin typeface="Calibri" pitchFamily="34" charset="0"/>
                <a:ea typeface="Calibri" pitchFamily="34" charset="-122"/>
                <a:cs typeface="Calibri" pitchFamily="34" charset="-120"/>
              </a:rPr>
              <a:t>État de rapprochement préparé par le client</a:t>
            </a:r>
            <a:endParaRPr lang="en-US" sz="1200" dirty="0"/>
          </a:p>
        </p:txBody>
      </p:sp>
      <p:sp>
        <p:nvSpPr>
          <p:cNvPr id="26" name="Text 2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7" name="Text 2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35 / 90</a:t>
            </a:r>
            <a:endParaRPr lang="en-US" sz="8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MODÈLE — FEUILLE DE TRAVAIL (1/2)</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Rapprochement bancaire  ·  réf. FT-G1.1</a:t>
            </a:r>
            <a:endParaRPr lang="en-US" sz="2700" dirty="0"/>
          </a:p>
        </p:txBody>
      </p:sp>
      <p:graphicFrame>
        <p:nvGraphicFramePr>
          <p:cNvPr id="37" name="Table 0"/>
          <p:cNvGraphicFramePr>
            <a:graphicFrameLocks noGrp="1"/>
          </p:cNvGraphicFramePr>
          <p:nvPr>
            <p:extLst>
              <p:ext uri="{D42A27DB-BD31-4B8C-83A1-F6EECF244321}">
                <p14:modId xmlns:p14="http://schemas.microsoft.com/office/powerpoint/2010/main" val="1579011935"/>
              </p:ext>
            </p:extLst>
          </p:nvPr>
        </p:nvGraphicFramePr>
        <p:xfrm>
          <a:off x="548640" y="1737360"/>
          <a:ext cx="11091672" cy="914400"/>
        </p:xfrm>
        <a:graphic>
          <a:graphicData uri="http://schemas.openxmlformats.org/drawingml/2006/table">
            <a:tbl>
              <a:tblPr/>
              <a:tblGrid>
                <a:gridCol w="1828800"/>
                <a:gridCol w="9262872"/>
              </a:tblGrid>
              <a:tr h="41148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Cycle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G — Trésorerie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1148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Compte testé</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512000 — Banque BEA, compte 1234-5678</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7724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Objectif</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Vérifier existence, exactitude et exhaustivité du solde au 31/12/N. Assertions : existence, droits &amp; obligations, exactitude, cut-off.</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3152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Étendue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Test 100 % du rapprochement au 31/12/N. Tous éléments en suspens &gt; 10 000 DA ; investigation des éléments &gt; 60 jours.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109728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Méthodologie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1. Relevé original + rapprochement client. 2. Pointage solde comptable / balance. 3. Pointage solde bancaire / relevé. 4. Examen des suspens (nature, ancienneté). 5. Dénouement post-clôture (→ 28/02/N+1). 6. Identification des anomalies.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31520">
                <a:tc>
                  <a:txBody>
                    <a:bodyPr/>
                    <a:lstStyle/>
                    <a:p>
                      <a:pPr algn="l" indent="0" marL="0">
                        <a:buNone/>
                      </a:pPr>
                      <a:r>
                        <a:rPr lang="en-US" sz="1150" b="1" dirty="0">
                          <a:solidFill>
                            <a:srgbClr val="FFFFFF"/>
                          </a:solidFill>
                          <a:latin typeface="Calibri" pitchFamily="34" charset="0"/>
                          <a:ea typeface="Calibri" pitchFamily="34" charset="-122"/>
                          <a:cs typeface="Calibri" pitchFamily="34" charset="-120"/>
                        </a:rPr>
                        <a:t>Source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Relevé BEA original (BEA Net) ; balance générale 31/12/N ; rapprochement transmis par la comptabilité le 22/02/N+1.</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36 / 90</a:t>
            </a:r>
            <a:endParaRPr lang="en-US" sz="85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MODÈLE — FEUILLE DE TRAVAIL (2/2)</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Rapprochement bancaire  ·  constats &amp; conclusion</a:t>
            </a:r>
            <a:endParaRPr lang="en-US" sz="2700" dirty="0"/>
          </a:p>
        </p:txBody>
      </p:sp>
      <p:sp>
        <p:nvSpPr>
          <p:cNvPr id="5" name="Shape 3"/>
          <p:cNvSpPr/>
          <p:nvPr/>
        </p:nvSpPr>
        <p:spPr>
          <a:xfrm>
            <a:off x="548640" y="1691640"/>
            <a:ext cx="11091672" cy="1554480"/>
          </a:xfrm>
          <a:prstGeom prst="rect">
            <a:avLst/>
          </a:prstGeom>
          <a:solidFill>
            <a:srgbClr val="F3F6FB"/>
          </a:solidFill>
          <a:ln/>
        </p:spPr>
      </p:sp>
      <p:sp>
        <p:nvSpPr>
          <p:cNvPr id="6" name="Shape 4"/>
          <p:cNvSpPr/>
          <p:nvPr/>
        </p:nvSpPr>
        <p:spPr>
          <a:xfrm>
            <a:off x="548640" y="1691640"/>
            <a:ext cx="91440" cy="1554480"/>
          </a:xfrm>
          <a:prstGeom prst="rect">
            <a:avLst/>
          </a:prstGeom>
          <a:solidFill>
            <a:srgbClr val="005EB8"/>
          </a:solidFill>
          <a:ln/>
        </p:spPr>
      </p:sp>
      <p:sp>
        <p:nvSpPr>
          <p:cNvPr id="7" name="Text 5"/>
          <p:cNvSpPr/>
          <p:nvPr/>
        </p:nvSpPr>
        <p:spPr>
          <a:xfrm>
            <a:off x="868680" y="1783080"/>
            <a:ext cx="4572000" cy="320040"/>
          </a:xfrm>
          <a:prstGeom prst="rect">
            <a:avLst/>
          </a:prstGeom>
          <a:noFill/>
          <a:ln/>
        </p:spPr>
        <p:txBody>
          <a:bodyPr wrap="square" rtlCol="0" anchor="ctr"/>
          <a:lstStyle/>
          <a:p>
            <a:pPr indent="0" marL="0">
              <a:buNone/>
            </a:pPr>
            <a:r>
              <a:rPr lang="en-US" sz="1400" b="1" dirty="0">
                <a:solidFill>
                  <a:srgbClr val="005EB8"/>
                </a:solidFill>
                <a:latin typeface="Arial" pitchFamily="34" charset="0"/>
                <a:ea typeface="Arial" pitchFamily="34" charset="-122"/>
                <a:cs typeface="Arial" pitchFamily="34" charset="-120"/>
              </a:rPr>
              <a:t>Constats</a:t>
            </a:r>
            <a:endParaRPr lang="en-US" sz="1400" dirty="0"/>
          </a:p>
        </p:txBody>
      </p:sp>
      <p:pic>
        <p:nvPicPr>
          <p:cNvPr id="8" name="Image 0" descr="/home/claude/cac_deck/assets/icons/check_blue.png"/>
          <p:cNvPicPr>
            <a:picLocks noChangeAspect="1"/>
          </p:cNvPicPr>
          <p:nvPr/>
        </p:nvPicPr>
        <p:blipFill>
          <a:blip r:embed="rId1"/>
          <a:stretch>
            <a:fillRect/>
          </a:stretch>
        </p:blipFill>
        <p:spPr>
          <a:xfrm>
            <a:off x="914400" y="2167128"/>
            <a:ext cx="237744" cy="237744"/>
          </a:xfrm>
          <a:prstGeom prst="rect">
            <a:avLst/>
          </a:prstGeom>
        </p:spPr>
      </p:pic>
      <p:sp>
        <p:nvSpPr>
          <p:cNvPr id="9" name="Text 6"/>
          <p:cNvSpPr/>
          <p:nvPr/>
        </p:nvSpPr>
        <p:spPr>
          <a:xfrm>
            <a:off x="1280160" y="2148840"/>
            <a:ext cx="10085832" cy="347472"/>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Solde comptable et solde bancaire rapprochés sans écart.</a:t>
            </a:r>
            <a:endParaRPr lang="en-US" sz="1250" dirty="0"/>
          </a:p>
        </p:txBody>
      </p:sp>
      <p:pic>
        <p:nvPicPr>
          <p:cNvPr id="10" name="Image 1" descr="/home/claude/cac_deck/assets/icons/check_blue.png"/>
          <p:cNvPicPr>
            <a:picLocks noChangeAspect="1"/>
          </p:cNvPicPr>
          <p:nvPr/>
        </p:nvPicPr>
        <p:blipFill>
          <a:blip r:embed="rId2"/>
          <a:stretch>
            <a:fillRect/>
          </a:stretch>
        </p:blipFill>
        <p:spPr>
          <a:xfrm>
            <a:off x="914400" y="2532888"/>
            <a:ext cx="237744" cy="237744"/>
          </a:xfrm>
          <a:prstGeom prst="rect">
            <a:avLst/>
          </a:prstGeom>
        </p:spPr>
      </p:pic>
      <p:sp>
        <p:nvSpPr>
          <p:cNvPr id="11" name="Text 7"/>
          <p:cNvSpPr/>
          <p:nvPr/>
        </p:nvSpPr>
        <p:spPr>
          <a:xfrm>
            <a:off x="1280160" y="2514600"/>
            <a:ext cx="10085832" cy="347472"/>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3 chèques émis non encaissés depuis plus de 6 mois (total 45 200 DA) : à régulariser en N+1.</a:t>
            </a:r>
            <a:endParaRPr lang="en-US" sz="1250" dirty="0"/>
          </a:p>
        </p:txBody>
      </p:sp>
      <p:pic>
        <p:nvPicPr>
          <p:cNvPr id="12" name="Image 2" descr="/home/claude/cac_deck/assets/icons/check_blue.png"/>
          <p:cNvPicPr>
            <a:picLocks noChangeAspect="1"/>
          </p:cNvPicPr>
          <p:nvPr/>
        </p:nvPicPr>
        <p:blipFill>
          <a:blip r:embed="rId3"/>
          <a:stretch>
            <a:fillRect/>
          </a:stretch>
        </p:blipFill>
        <p:spPr>
          <a:xfrm>
            <a:off x="914400" y="2898648"/>
            <a:ext cx="237744" cy="237744"/>
          </a:xfrm>
          <a:prstGeom prst="rect">
            <a:avLst/>
          </a:prstGeom>
        </p:spPr>
      </p:pic>
      <p:sp>
        <p:nvSpPr>
          <p:cNvPr id="13" name="Text 8"/>
          <p:cNvSpPr/>
          <p:nvPr/>
        </p:nvSpPr>
        <p:spPr>
          <a:xfrm>
            <a:off x="1280160" y="2880360"/>
            <a:ext cx="10085832" cy="347472"/>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Tous les autres éléments en suspens dénoués début N+1.</a:t>
            </a:r>
            <a:endParaRPr lang="en-US" sz="1250" dirty="0"/>
          </a:p>
        </p:txBody>
      </p:sp>
      <p:sp>
        <p:nvSpPr>
          <p:cNvPr id="14" name="Shape 9"/>
          <p:cNvSpPr/>
          <p:nvPr/>
        </p:nvSpPr>
        <p:spPr>
          <a:xfrm>
            <a:off x="548640" y="3429000"/>
            <a:ext cx="11091672" cy="1371600"/>
          </a:xfrm>
          <a:prstGeom prst="rect">
            <a:avLst/>
          </a:prstGeom>
          <a:solidFill>
            <a:srgbClr val="E6F1EA"/>
          </a:solidFill>
          <a:ln/>
        </p:spPr>
      </p:sp>
      <p:sp>
        <p:nvSpPr>
          <p:cNvPr id="15" name="Shape 10"/>
          <p:cNvSpPr/>
          <p:nvPr/>
        </p:nvSpPr>
        <p:spPr>
          <a:xfrm>
            <a:off x="548640" y="3429000"/>
            <a:ext cx="91440" cy="1371600"/>
          </a:xfrm>
          <a:prstGeom prst="rect">
            <a:avLst/>
          </a:prstGeom>
          <a:solidFill>
            <a:srgbClr val="1E8449"/>
          </a:solidFill>
          <a:ln/>
        </p:spPr>
      </p:sp>
      <p:sp>
        <p:nvSpPr>
          <p:cNvPr id="16" name="Shape 11"/>
          <p:cNvSpPr/>
          <p:nvPr/>
        </p:nvSpPr>
        <p:spPr>
          <a:xfrm>
            <a:off x="841248" y="3703320"/>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17" name="Image 3" descr="/home/claude/cac_deck/assets/icons/check_white.png"/>
          <p:cNvPicPr>
            <a:picLocks noChangeAspect="1"/>
          </p:cNvPicPr>
          <p:nvPr/>
        </p:nvPicPr>
        <p:blipFill>
          <a:blip r:embed="rId4"/>
          <a:stretch>
            <a:fillRect/>
          </a:stretch>
        </p:blipFill>
        <p:spPr>
          <a:xfrm>
            <a:off x="967435" y="3829507"/>
            <a:ext cx="296266" cy="296266"/>
          </a:xfrm>
          <a:prstGeom prst="rect">
            <a:avLst/>
          </a:prstGeom>
        </p:spPr>
      </p:pic>
      <p:sp>
        <p:nvSpPr>
          <p:cNvPr id="18" name="Text 12"/>
          <p:cNvSpPr/>
          <p:nvPr/>
        </p:nvSpPr>
        <p:spPr>
          <a:xfrm>
            <a:off x="1600200" y="3474720"/>
            <a:ext cx="9720072" cy="1280160"/>
          </a:xfrm>
          <a:prstGeom prst="rect">
            <a:avLst/>
          </a:prstGeom>
          <a:noFill/>
          <a:ln/>
        </p:spPr>
        <p:txBody>
          <a:bodyPr wrap="square" rtlCol="0" anchor="ctr"/>
          <a:lstStyle/>
          <a:p>
            <a:pPr indent="0" marL="0">
              <a:lnSpc>
                <a:spcPct val="110000"/>
              </a:lnSpc>
              <a:buNone/>
            </a:pPr>
            <a:r>
              <a:rPr lang="en-US" sz="1300" b="1" dirty="0">
                <a:solidFill>
                  <a:srgbClr val="14622F"/>
                </a:solidFill>
                <a:latin typeface="Calibri" pitchFamily="34" charset="0"/>
                <a:ea typeface="Calibri" pitchFamily="34" charset="-122"/>
                <a:cs typeface="Calibri" pitchFamily="34" charset="-120"/>
              </a:rPr>
              <a:t xml:space="preserve">Conclusion.  </a:t>
            </a:r>
            <a:pPr indent="0" marL="0">
              <a:lnSpc>
                <a:spcPct val="110000"/>
              </a:lnSpc>
              <a:buNone/>
            </a:pPr>
            <a:r>
              <a:rPr lang="en-US" sz="1300" dirty="0">
                <a:solidFill>
                  <a:srgbClr val="1A2238"/>
                </a:solidFill>
                <a:latin typeface="Calibri" pitchFamily="34" charset="0"/>
                <a:ea typeface="Calibri" pitchFamily="34" charset="-122"/>
                <a:cs typeface="Calibri" pitchFamily="34" charset="-120"/>
              </a:rPr>
              <a:t>Solde du compte 512000 correctement justifié au 31/12/N — aucun ajustement à proposer. Recommandation NAA 265 : suivi mensuel des chèques anciens et procédure de prescription après 6 mois.</a:t>
            </a:r>
            <a:endParaRPr lang="en-US" sz="1300" dirty="0"/>
          </a:p>
        </p:txBody>
      </p:sp>
      <p:sp>
        <p:nvSpPr>
          <p:cNvPr id="19" name="Shape 13"/>
          <p:cNvSpPr/>
          <p:nvPr/>
        </p:nvSpPr>
        <p:spPr>
          <a:xfrm>
            <a:off x="548640" y="5029200"/>
            <a:ext cx="5362956" cy="91440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0" name="Shape 14"/>
          <p:cNvSpPr/>
          <p:nvPr/>
        </p:nvSpPr>
        <p:spPr>
          <a:xfrm>
            <a:off x="713232" y="5230368"/>
            <a:ext cx="502920" cy="502920"/>
          </a:xfrm>
          <a:prstGeom prst="roundRect">
            <a:avLst>
              <a:gd name="adj" fmla="val 10909"/>
            </a:avLst>
          </a:prstGeom>
          <a:solidFill>
            <a:srgbClr val="00338D"/>
          </a:solidFill>
          <a:ln/>
          <a:effectLst>
            <a:outerShdw sx="100000" sy="100000" kx="0" ky="0" algn="bl" rotWithShape="0" blurRad="63500" dist="25400" dir="5400000">
              <a:srgbClr val="AAB6CC">
                <a:alpha val="18000"/>
              </a:srgbClr>
            </a:outerShdw>
          </a:effectLst>
        </p:spPr>
      </p:sp>
      <p:pic>
        <p:nvPicPr>
          <p:cNvPr id="21" name="Image 4" descr="/home/claude/cac_deck/assets/icons/stamp_white.png"/>
          <p:cNvPicPr>
            <a:picLocks noChangeAspect="1"/>
          </p:cNvPicPr>
          <p:nvPr/>
        </p:nvPicPr>
        <p:blipFill>
          <a:blip r:embed="rId5"/>
          <a:stretch>
            <a:fillRect/>
          </a:stretch>
        </p:blipFill>
        <p:spPr>
          <a:xfrm>
            <a:off x="828904" y="5346040"/>
            <a:ext cx="271577" cy="271577"/>
          </a:xfrm>
          <a:prstGeom prst="rect">
            <a:avLst/>
          </a:prstGeom>
        </p:spPr>
      </p:pic>
      <p:sp>
        <p:nvSpPr>
          <p:cNvPr id="22" name="Text 15"/>
          <p:cNvSpPr/>
          <p:nvPr/>
        </p:nvSpPr>
        <p:spPr>
          <a:xfrm>
            <a:off x="1371600" y="5138928"/>
            <a:ext cx="4448556" cy="274320"/>
          </a:xfrm>
          <a:prstGeom prst="rect">
            <a:avLst/>
          </a:prstGeom>
          <a:noFill/>
          <a:ln/>
        </p:spPr>
        <p:txBody>
          <a:bodyPr wrap="square" rtlCol="0" anchor="ctr"/>
          <a:lstStyle/>
          <a:p>
            <a:pPr indent="0" marL="0">
              <a:buNone/>
            </a:pPr>
            <a:r>
              <a:rPr lang="en-US" sz="1200" b="1" dirty="0">
                <a:solidFill>
                  <a:srgbClr val="00338D"/>
                </a:solidFill>
                <a:latin typeface="Arial" pitchFamily="34" charset="0"/>
                <a:ea typeface="Arial" pitchFamily="34" charset="-122"/>
                <a:cs typeface="Arial" pitchFamily="34" charset="-120"/>
              </a:rPr>
              <a:t>Préparation</a:t>
            </a:r>
            <a:endParaRPr lang="en-US" sz="1200" dirty="0"/>
          </a:p>
        </p:txBody>
      </p:sp>
      <p:sp>
        <p:nvSpPr>
          <p:cNvPr id="23" name="Text 16"/>
          <p:cNvSpPr/>
          <p:nvPr/>
        </p:nvSpPr>
        <p:spPr>
          <a:xfrm>
            <a:off x="1371600" y="5394960"/>
            <a:ext cx="4448556" cy="27432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Karim B. — Assistant senior</a:t>
            </a:r>
            <a:endParaRPr lang="en-US" sz="1150" dirty="0"/>
          </a:p>
        </p:txBody>
      </p:sp>
      <p:sp>
        <p:nvSpPr>
          <p:cNvPr id="24" name="Text 17"/>
          <p:cNvSpPr/>
          <p:nvPr/>
        </p:nvSpPr>
        <p:spPr>
          <a:xfrm>
            <a:off x="1371600" y="5632704"/>
            <a:ext cx="4448556" cy="274320"/>
          </a:xfrm>
          <a:prstGeom prst="rect">
            <a:avLst/>
          </a:prstGeom>
          <a:noFill/>
          <a:ln/>
        </p:spPr>
        <p:txBody>
          <a:bodyPr wrap="square" rtlCol="0" anchor="ctr"/>
          <a:lstStyle/>
          <a:p>
            <a:pPr indent="0" marL="0">
              <a:buNone/>
            </a:pPr>
            <a:r>
              <a:rPr lang="en-US" sz="1050" i="1" dirty="0">
                <a:solidFill>
                  <a:srgbClr val="59657C"/>
                </a:solidFill>
                <a:latin typeface="Calibri" pitchFamily="34" charset="0"/>
                <a:ea typeface="Calibri" pitchFamily="34" charset="-122"/>
                <a:cs typeface="Calibri" pitchFamily="34" charset="-120"/>
              </a:rPr>
              <a:t>25/02/N+1</a:t>
            </a:r>
            <a:endParaRPr lang="en-US" sz="1050" dirty="0"/>
          </a:p>
        </p:txBody>
      </p:sp>
      <p:sp>
        <p:nvSpPr>
          <p:cNvPr id="25" name="Shape 18"/>
          <p:cNvSpPr/>
          <p:nvPr/>
        </p:nvSpPr>
        <p:spPr>
          <a:xfrm>
            <a:off x="6277356" y="5029200"/>
            <a:ext cx="5362956" cy="91440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6" name="Shape 19"/>
          <p:cNvSpPr/>
          <p:nvPr/>
        </p:nvSpPr>
        <p:spPr>
          <a:xfrm>
            <a:off x="6441948" y="5230368"/>
            <a:ext cx="502920" cy="502920"/>
          </a:xfrm>
          <a:prstGeom prst="roundRect">
            <a:avLst>
              <a:gd name="adj" fmla="val 10909"/>
            </a:avLst>
          </a:prstGeom>
          <a:solidFill>
            <a:srgbClr val="1E8449"/>
          </a:solidFill>
          <a:ln/>
          <a:effectLst>
            <a:outerShdw sx="100000" sy="100000" kx="0" ky="0" algn="bl" rotWithShape="0" blurRad="63500" dist="25400" dir="5400000">
              <a:srgbClr val="AAB6CC">
                <a:alpha val="18000"/>
              </a:srgbClr>
            </a:outerShdw>
          </a:effectLst>
        </p:spPr>
      </p:sp>
      <p:pic>
        <p:nvPicPr>
          <p:cNvPr id="27" name="Image 5" descr="/home/claude/cac_deck/assets/icons/stamp_white.png"/>
          <p:cNvPicPr>
            <a:picLocks noChangeAspect="1"/>
          </p:cNvPicPr>
          <p:nvPr/>
        </p:nvPicPr>
        <p:blipFill>
          <a:blip r:embed="rId6"/>
          <a:stretch>
            <a:fillRect/>
          </a:stretch>
        </p:blipFill>
        <p:spPr>
          <a:xfrm>
            <a:off x="6557620" y="5346040"/>
            <a:ext cx="271577" cy="271577"/>
          </a:xfrm>
          <a:prstGeom prst="rect">
            <a:avLst/>
          </a:prstGeom>
        </p:spPr>
      </p:pic>
      <p:sp>
        <p:nvSpPr>
          <p:cNvPr id="28" name="Text 20"/>
          <p:cNvSpPr/>
          <p:nvPr/>
        </p:nvSpPr>
        <p:spPr>
          <a:xfrm>
            <a:off x="7100316" y="5138928"/>
            <a:ext cx="4448556" cy="274320"/>
          </a:xfrm>
          <a:prstGeom prst="rect">
            <a:avLst/>
          </a:prstGeom>
          <a:noFill/>
          <a:ln/>
        </p:spPr>
        <p:txBody>
          <a:bodyPr wrap="square" rtlCol="0" anchor="ctr"/>
          <a:lstStyle/>
          <a:p>
            <a:pPr indent="0" marL="0">
              <a:buNone/>
            </a:pPr>
            <a:r>
              <a:rPr lang="en-US" sz="1200" b="1" dirty="0">
                <a:solidFill>
                  <a:srgbClr val="1E8449"/>
                </a:solidFill>
                <a:latin typeface="Arial" pitchFamily="34" charset="0"/>
                <a:ea typeface="Arial" pitchFamily="34" charset="-122"/>
                <a:cs typeface="Arial" pitchFamily="34" charset="-120"/>
              </a:rPr>
              <a:t>Revue</a:t>
            </a:r>
            <a:endParaRPr lang="en-US" sz="1200" dirty="0"/>
          </a:p>
        </p:txBody>
      </p:sp>
      <p:sp>
        <p:nvSpPr>
          <p:cNvPr id="29" name="Text 21"/>
          <p:cNvSpPr/>
          <p:nvPr/>
        </p:nvSpPr>
        <p:spPr>
          <a:xfrm>
            <a:off x="7100316" y="5394960"/>
            <a:ext cx="4448556" cy="274320"/>
          </a:xfrm>
          <a:prstGeom prst="rect">
            <a:avLst/>
          </a:prstGeom>
          <a:noFill/>
          <a:ln/>
        </p:spPr>
        <p:txBody>
          <a:bodyPr wrap="square" rtlCol="0" anchor="ctr"/>
          <a:lstStyle/>
          <a:p>
            <a:pPr indent="0" marL="0">
              <a:buNone/>
            </a:pPr>
            <a:r>
              <a:rPr lang="en-US" sz="1150" dirty="0">
                <a:solidFill>
                  <a:srgbClr val="1A2238"/>
                </a:solidFill>
                <a:latin typeface="Calibri" pitchFamily="34" charset="0"/>
                <a:ea typeface="Calibri" pitchFamily="34" charset="-122"/>
                <a:cs typeface="Calibri" pitchFamily="34" charset="-120"/>
              </a:rPr>
              <a:t>Sofiane M. — Chef de mission</a:t>
            </a:r>
            <a:endParaRPr lang="en-US" sz="1150" dirty="0"/>
          </a:p>
        </p:txBody>
      </p:sp>
      <p:sp>
        <p:nvSpPr>
          <p:cNvPr id="30" name="Text 22"/>
          <p:cNvSpPr/>
          <p:nvPr/>
        </p:nvSpPr>
        <p:spPr>
          <a:xfrm>
            <a:off x="7100316" y="5632704"/>
            <a:ext cx="4448556" cy="274320"/>
          </a:xfrm>
          <a:prstGeom prst="rect">
            <a:avLst/>
          </a:prstGeom>
          <a:noFill/>
          <a:ln/>
        </p:spPr>
        <p:txBody>
          <a:bodyPr wrap="square" rtlCol="0" anchor="ctr"/>
          <a:lstStyle/>
          <a:p>
            <a:pPr indent="0" marL="0">
              <a:buNone/>
            </a:pPr>
            <a:r>
              <a:rPr lang="en-US" sz="1050" i="1" dirty="0">
                <a:solidFill>
                  <a:srgbClr val="59657C"/>
                </a:solidFill>
                <a:latin typeface="Calibri" pitchFamily="34" charset="0"/>
                <a:ea typeface="Calibri" pitchFamily="34" charset="-122"/>
                <a:cs typeface="Calibri" pitchFamily="34" charset="-120"/>
              </a:rPr>
              <a:t>02/03/N+1 · « OK, conclusion validée »</a:t>
            </a:r>
            <a:endParaRPr lang="en-US" sz="1050" dirty="0"/>
          </a:p>
        </p:txBody>
      </p:sp>
      <p:sp>
        <p:nvSpPr>
          <p:cNvPr id="31"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2"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37 / 90</a:t>
            </a:r>
            <a:endParaRPr lang="en-US" sz="8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04</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compass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13H30 · 1H15 · ATELIER</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Le programme de travail</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 Le programme de travail est la mise en musique de la stratégie d'audit. » — NAA 300</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38 / 90</a:t>
            </a:r>
            <a:endParaRPr lang="en-US" sz="85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13H30 — NAA 300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Objectifs de la séquence</a:t>
            </a:r>
            <a:endParaRPr lang="en-US" sz="2700" dirty="0"/>
          </a:p>
        </p:txBody>
      </p:sp>
      <p:sp>
        <p:nvSpPr>
          <p:cNvPr id="5" name="Shape 3"/>
          <p:cNvSpPr/>
          <p:nvPr/>
        </p:nvSpPr>
        <p:spPr>
          <a:xfrm>
            <a:off x="548640" y="1783080"/>
            <a:ext cx="11091672" cy="914400"/>
          </a:xfrm>
          <a:prstGeom prst="rect">
            <a:avLst/>
          </a:prstGeom>
          <a:solidFill>
            <a:srgbClr val="E9F0F9"/>
          </a:solidFill>
          <a:ln/>
        </p:spPr>
      </p:sp>
      <p:sp>
        <p:nvSpPr>
          <p:cNvPr id="6" name="Shape 4"/>
          <p:cNvSpPr/>
          <p:nvPr/>
        </p:nvSpPr>
        <p:spPr>
          <a:xfrm>
            <a:off x="548640" y="1783080"/>
            <a:ext cx="91440" cy="914400"/>
          </a:xfrm>
          <a:prstGeom prst="rect">
            <a:avLst/>
          </a:prstGeom>
          <a:solidFill>
            <a:srgbClr val="00338D"/>
          </a:solidFill>
          <a:ln/>
        </p:spPr>
      </p:sp>
      <p:sp>
        <p:nvSpPr>
          <p:cNvPr id="7" name="Shape 5"/>
          <p:cNvSpPr/>
          <p:nvPr/>
        </p:nvSpPr>
        <p:spPr>
          <a:xfrm>
            <a:off x="868680" y="1993392"/>
            <a:ext cx="502920" cy="502920"/>
          </a:xfrm>
          <a:prstGeom prst="roundRect">
            <a:avLst>
              <a:gd name="adj" fmla="val 10909"/>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ompass_white.png"/>
          <p:cNvPicPr>
            <a:picLocks noChangeAspect="1"/>
          </p:cNvPicPr>
          <p:nvPr/>
        </p:nvPicPr>
        <p:blipFill>
          <a:blip r:embed="rId1"/>
          <a:stretch>
            <a:fillRect/>
          </a:stretch>
        </p:blipFill>
        <p:spPr>
          <a:xfrm>
            <a:off x="984352" y="2109064"/>
            <a:ext cx="271577" cy="271577"/>
          </a:xfrm>
          <a:prstGeom prst="rect">
            <a:avLst/>
          </a:prstGeom>
        </p:spPr>
      </p:pic>
      <p:sp>
        <p:nvSpPr>
          <p:cNvPr id="9" name="Text 6"/>
          <p:cNvSpPr/>
          <p:nvPr/>
        </p:nvSpPr>
        <p:spPr>
          <a:xfrm>
            <a:off x="1600200" y="1783080"/>
            <a:ext cx="9720072" cy="914400"/>
          </a:xfrm>
          <a:prstGeom prst="rect">
            <a:avLst/>
          </a:prstGeom>
          <a:noFill/>
          <a:ln/>
        </p:spPr>
        <p:txBody>
          <a:bodyPr wrap="square" rtlCol="0" anchor="ctr"/>
          <a:lstStyle/>
          <a:p>
            <a:pPr indent="0" marL="0">
              <a:lnSpc>
                <a:spcPct val="105000"/>
              </a:lnSpc>
              <a:buNone/>
            </a:pPr>
            <a:r>
              <a:rPr lang="en-US" sz="1400" dirty="0">
                <a:solidFill>
                  <a:srgbClr val="1A2238"/>
                </a:solidFill>
                <a:latin typeface="Calibri" pitchFamily="34" charset="0"/>
                <a:ea typeface="Calibri" pitchFamily="34" charset="-122"/>
                <a:cs typeface="Calibri" pitchFamily="34" charset="-120"/>
              </a:rPr>
              <a:t>Élaborer un programme de travail proportionné aux risques identifiés (NAA 300).</a:t>
            </a:r>
            <a:endParaRPr lang="en-US" sz="1400" dirty="0"/>
          </a:p>
        </p:txBody>
      </p:sp>
      <p:sp>
        <p:nvSpPr>
          <p:cNvPr id="10" name="Shape 7"/>
          <p:cNvSpPr/>
          <p:nvPr/>
        </p:nvSpPr>
        <p:spPr>
          <a:xfrm>
            <a:off x="548640" y="2807208"/>
            <a:ext cx="11091672" cy="914400"/>
          </a:xfrm>
          <a:prstGeom prst="rect">
            <a:avLst/>
          </a:prstGeom>
          <a:solidFill>
            <a:srgbClr val="F3F6FB"/>
          </a:solidFill>
          <a:ln/>
        </p:spPr>
      </p:sp>
      <p:sp>
        <p:nvSpPr>
          <p:cNvPr id="11" name="Shape 8"/>
          <p:cNvSpPr/>
          <p:nvPr/>
        </p:nvSpPr>
        <p:spPr>
          <a:xfrm>
            <a:off x="548640" y="2807208"/>
            <a:ext cx="91440" cy="914400"/>
          </a:xfrm>
          <a:prstGeom prst="rect">
            <a:avLst/>
          </a:prstGeom>
          <a:solidFill>
            <a:srgbClr val="005EB8"/>
          </a:solidFill>
          <a:ln/>
        </p:spPr>
      </p:sp>
      <p:sp>
        <p:nvSpPr>
          <p:cNvPr id="12" name="Shape 9"/>
          <p:cNvSpPr/>
          <p:nvPr/>
        </p:nvSpPr>
        <p:spPr>
          <a:xfrm>
            <a:off x="868680" y="3017520"/>
            <a:ext cx="502920" cy="502920"/>
          </a:xfrm>
          <a:prstGeom prst="roundRect">
            <a:avLst>
              <a:gd name="adj" fmla="val 10909"/>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link_white.png"/>
          <p:cNvPicPr>
            <a:picLocks noChangeAspect="1"/>
          </p:cNvPicPr>
          <p:nvPr/>
        </p:nvPicPr>
        <p:blipFill>
          <a:blip r:embed="rId2"/>
          <a:stretch>
            <a:fillRect/>
          </a:stretch>
        </p:blipFill>
        <p:spPr>
          <a:xfrm>
            <a:off x="984352" y="3133192"/>
            <a:ext cx="271577" cy="271577"/>
          </a:xfrm>
          <a:prstGeom prst="rect">
            <a:avLst/>
          </a:prstGeom>
        </p:spPr>
      </p:pic>
      <p:sp>
        <p:nvSpPr>
          <p:cNvPr id="14" name="Text 10"/>
          <p:cNvSpPr/>
          <p:nvPr/>
        </p:nvSpPr>
        <p:spPr>
          <a:xfrm>
            <a:off x="1600200" y="2807208"/>
            <a:ext cx="9720072" cy="914400"/>
          </a:xfrm>
          <a:prstGeom prst="rect">
            <a:avLst/>
          </a:prstGeom>
          <a:noFill/>
          <a:ln/>
        </p:spPr>
        <p:txBody>
          <a:bodyPr wrap="square" rtlCol="0" anchor="ctr"/>
          <a:lstStyle/>
          <a:p>
            <a:pPr indent="0" marL="0">
              <a:lnSpc>
                <a:spcPct val="105000"/>
              </a:lnSpc>
              <a:buNone/>
            </a:pPr>
            <a:r>
              <a:rPr lang="en-US" sz="1400" dirty="0">
                <a:solidFill>
                  <a:srgbClr val="1A2238"/>
                </a:solidFill>
                <a:latin typeface="Calibri" pitchFamily="34" charset="0"/>
                <a:ea typeface="Calibri" pitchFamily="34" charset="-122"/>
                <a:cs typeface="Calibri" pitchFamily="34" charset="-120"/>
              </a:rPr>
              <a:t>Articuler le programme avec l'évaluation des risques (NAA 315) et les procédures (NAA 330).</a:t>
            </a:r>
            <a:endParaRPr lang="en-US" sz="1400" dirty="0"/>
          </a:p>
        </p:txBody>
      </p:sp>
      <p:sp>
        <p:nvSpPr>
          <p:cNvPr id="15" name="Shape 11"/>
          <p:cNvSpPr/>
          <p:nvPr/>
        </p:nvSpPr>
        <p:spPr>
          <a:xfrm>
            <a:off x="548640" y="3831336"/>
            <a:ext cx="11091672" cy="914400"/>
          </a:xfrm>
          <a:prstGeom prst="rect">
            <a:avLst/>
          </a:prstGeom>
          <a:solidFill>
            <a:srgbClr val="E9F0F9"/>
          </a:solidFill>
          <a:ln/>
        </p:spPr>
      </p:sp>
      <p:sp>
        <p:nvSpPr>
          <p:cNvPr id="16" name="Shape 12"/>
          <p:cNvSpPr/>
          <p:nvPr/>
        </p:nvSpPr>
        <p:spPr>
          <a:xfrm>
            <a:off x="548640" y="3831336"/>
            <a:ext cx="91440" cy="914400"/>
          </a:xfrm>
          <a:prstGeom prst="rect">
            <a:avLst/>
          </a:prstGeom>
          <a:solidFill>
            <a:srgbClr val="0091DA"/>
          </a:solidFill>
          <a:ln/>
        </p:spPr>
      </p:sp>
      <p:sp>
        <p:nvSpPr>
          <p:cNvPr id="17" name="Shape 13"/>
          <p:cNvSpPr/>
          <p:nvPr/>
        </p:nvSpPr>
        <p:spPr>
          <a:xfrm>
            <a:off x="868680" y="4041648"/>
            <a:ext cx="502920" cy="502920"/>
          </a:xfrm>
          <a:prstGeom prst="roundRect">
            <a:avLst>
              <a:gd name="adj" fmla="val 10909"/>
            </a:avLst>
          </a:prstGeom>
          <a:solidFill>
            <a:srgbClr val="0091DA"/>
          </a:solidFill>
          <a:ln/>
          <a:effectLst>
            <a:outerShdw sx="100000" sy="100000" kx="0" ky="0" algn="bl" rotWithShape="0" blurRad="63500" dist="25400" dir="5400000">
              <a:srgbClr val="AAB6CC">
                <a:alpha val="18000"/>
              </a:srgbClr>
            </a:outerShdw>
          </a:effectLst>
        </p:spPr>
      </p:sp>
      <p:pic>
        <p:nvPicPr>
          <p:cNvPr id="18" name="Image 2" descr="/home/claude/cac_deck/assets/icons/sitemap_white.png"/>
          <p:cNvPicPr>
            <a:picLocks noChangeAspect="1"/>
          </p:cNvPicPr>
          <p:nvPr/>
        </p:nvPicPr>
        <p:blipFill>
          <a:blip r:embed="rId3"/>
          <a:stretch>
            <a:fillRect/>
          </a:stretch>
        </p:blipFill>
        <p:spPr>
          <a:xfrm>
            <a:off x="984352" y="4157320"/>
            <a:ext cx="271577" cy="271577"/>
          </a:xfrm>
          <a:prstGeom prst="rect">
            <a:avLst/>
          </a:prstGeom>
        </p:spPr>
      </p:pic>
      <p:sp>
        <p:nvSpPr>
          <p:cNvPr id="19" name="Text 14"/>
          <p:cNvSpPr/>
          <p:nvPr/>
        </p:nvSpPr>
        <p:spPr>
          <a:xfrm>
            <a:off x="1600200" y="3831336"/>
            <a:ext cx="9720072" cy="914400"/>
          </a:xfrm>
          <a:prstGeom prst="rect">
            <a:avLst/>
          </a:prstGeom>
          <a:noFill/>
          <a:ln/>
        </p:spPr>
        <p:txBody>
          <a:bodyPr wrap="square" rtlCol="0" anchor="ctr"/>
          <a:lstStyle/>
          <a:p>
            <a:pPr indent="0" marL="0">
              <a:lnSpc>
                <a:spcPct val="105000"/>
              </a:lnSpc>
              <a:buNone/>
            </a:pPr>
            <a:r>
              <a:rPr lang="en-US" sz="1400" dirty="0">
                <a:solidFill>
                  <a:srgbClr val="1A2238"/>
                </a:solidFill>
                <a:latin typeface="Calibri" pitchFamily="34" charset="0"/>
                <a:ea typeface="Calibri" pitchFamily="34" charset="-122"/>
                <a:cs typeface="Calibri" pitchFamily="34" charset="-120"/>
              </a:rPr>
              <a:t>Décliner le programme par cycle d'audit et par grade de collaborateur.</a:t>
            </a:r>
            <a:endParaRPr lang="en-US" sz="1400" dirty="0"/>
          </a:p>
        </p:txBody>
      </p:sp>
      <p:sp>
        <p:nvSpPr>
          <p:cNvPr id="20" name="Shape 15"/>
          <p:cNvSpPr/>
          <p:nvPr/>
        </p:nvSpPr>
        <p:spPr>
          <a:xfrm>
            <a:off x="548640" y="4855464"/>
            <a:ext cx="11091672" cy="914400"/>
          </a:xfrm>
          <a:prstGeom prst="rect">
            <a:avLst/>
          </a:prstGeom>
          <a:solidFill>
            <a:srgbClr val="F3F6FB"/>
          </a:solidFill>
          <a:ln/>
        </p:spPr>
      </p:sp>
      <p:sp>
        <p:nvSpPr>
          <p:cNvPr id="21" name="Shape 16"/>
          <p:cNvSpPr/>
          <p:nvPr/>
        </p:nvSpPr>
        <p:spPr>
          <a:xfrm>
            <a:off x="548640" y="4855464"/>
            <a:ext cx="91440" cy="914400"/>
          </a:xfrm>
          <a:prstGeom prst="rect">
            <a:avLst/>
          </a:prstGeom>
          <a:solidFill>
            <a:srgbClr val="1E8449"/>
          </a:solidFill>
          <a:ln/>
        </p:spPr>
      </p:sp>
      <p:sp>
        <p:nvSpPr>
          <p:cNvPr id="22" name="Shape 17"/>
          <p:cNvSpPr/>
          <p:nvPr/>
        </p:nvSpPr>
        <p:spPr>
          <a:xfrm>
            <a:off x="868680" y="5065776"/>
            <a:ext cx="502920" cy="502920"/>
          </a:xfrm>
          <a:prstGeom prst="roundRect">
            <a:avLst>
              <a:gd name="adj" fmla="val 10909"/>
            </a:avLst>
          </a:prstGeom>
          <a:solidFill>
            <a:srgbClr val="1E8449"/>
          </a:solidFill>
          <a:ln/>
          <a:effectLst>
            <a:outerShdw sx="100000" sy="100000" kx="0" ky="0" algn="bl" rotWithShape="0" blurRad="63500" dist="25400" dir="5400000">
              <a:srgbClr val="AAB6CC">
                <a:alpha val="18000"/>
              </a:srgbClr>
            </a:outerShdw>
          </a:effectLst>
        </p:spPr>
      </p:sp>
      <p:pic>
        <p:nvPicPr>
          <p:cNvPr id="23" name="Image 3" descr="/home/claude/cac_deck/assets/icons/calendar_white.png"/>
          <p:cNvPicPr>
            <a:picLocks noChangeAspect="1"/>
          </p:cNvPicPr>
          <p:nvPr/>
        </p:nvPicPr>
        <p:blipFill>
          <a:blip r:embed="rId4"/>
          <a:stretch>
            <a:fillRect/>
          </a:stretch>
        </p:blipFill>
        <p:spPr>
          <a:xfrm>
            <a:off x="984352" y="5181448"/>
            <a:ext cx="271577" cy="271577"/>
          </a:xfrm>
          <a:prstGeom prst="rect">
            <a:avLst/>
          </a:prstGeom>
        </p:spPr>
      </p:pic>
      <p:sp>
        <p:nvSpPr>
          <p:cNvPr id="24" name="Text 18"/>
          <p:cNvSpPr/>
          <p:nvPr/>
        </p:nvSpPr>
        <p:spPr>
          <a:xfrm>
            <a:off x="1600200" y="4855464"/>
            <a:ext cx="9720072" cy="914400"/>
          </a:xfrm>
          <a:prstGeom prst="rect">
            <a:avLst/>
          </a:prstGeom>
          <a:noFill/>
          <a:ln/>
        </p:spPr>
        <p:txBody>
          <a:bodyPr wrap="square" rtlCol="0" anchor="ctr"/>
          <a:lstStyle/>
          <a:p>
            <a:pPr indent="0" marL="0">
              <a:lnSpc>
                <a:spcPct val="105000"/>
              </a:lnSpc>
              <a:buNone/>
            </a:pPr>
            <a:r>
              <a:rPr lang="en-US" sz="1400" dirty="0">
                <a:solidFill>
                  <a:srgbClr val="1A2238"/>
                </a:solidFill>
                <a:latin typeface="Calibri" pitchFamily="34" charset="0"/>
                <a:ea typeface="Calibri" pitchFamily="34" charset="-122"/>
                <a:cs typeface="Calibri" pitchFamily="34" charset="-120"/>
              </a:rPr>
              <a:t>Adapter le calendrier d'audit au calendrier fiscal et comptable algérien.</a:t>
            </a:r>
            <a:endParaRPr lang="en-US" sz="1400" dirty="0"/>
          </a:p>
        </p:txBody>
      </p:sp>
      <p:sp>
        <p:nvSpPr>
          <p:cNvPr id="25" name="Text 1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6" name="Text 2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39 / 90</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RÉFÉRENTIEL PÉDAGOGIQUE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Adossement à la « Boîte à outils de l'Auditeur financier »</a:t>
            </a:r>
            <a:endParaRPr lang="en-US" sz="2700" dirty="0"/>
          </a:p>
        </p:txBody>
      </p:sp>
      <p:sp>
        <p:nvSpPr>
          <p:cNvPr id="5" name="Shape 3"/>
          <p:cNvSpPr/>
          <p:nvPr/>
        </p:nvSpPr>
        <p:spPr>
          <a:xfrm>
            <a:off x="548640" y="1645920"/>
            <a:ext cx="5029200" cy="4480560"/>
          </a:xfrm>
          <a:prstGeom prst="rect">
            <a:avLst/>
          </a:prstGeom>
          <a:solidFill>
            <a:srgbClr val="F3F6FB"/>
          </a:solidFill>
          <a:ln/>
        </p:spPr>
      </p:sp>
      <p:sp>
        <p:nvSpPr>
          <p:cNvPr id="6" name="Shape 4"/>
          <p:cNvSpPr/>
          <p:nvPr/>
        </p:nvSpPr>
        <p:spPr>
          <a:xfrm>
            <a:off x="548640" y="1645920"/>
            <a:ext cx="5029200" cy="868680"/>
          </a:xfrm>
          <a:prstGeom prst="rect">
            <a:avLst/>
          </a:prstGeom>
          <a:solidFill>
            <a:srgbClr val="00338D"/>
          </a:solidFill>
          <a:ln/>
        </p:spPr>
      </p:sp>
      <p:pic>
        <p:nvPicPr>
          <p:cNvPr id="7" name="Image 0" descr="/home/claude/cac_deck/assets/icons/book_white.png"/>
          <p:cNvPicPr>
            <a:picLocks noChangeAspect="1"/>
          </p:cNvPicPr>
          <p:nvPr/>
        </p:nvPicPr>
        <p:blipFill>
          <a:blip r:embed="rId1"/>
          <a:stretch>
            <a:fillRect/>
          </a:stretch>
        </p:blipFill>
        <p:spPr>
          <a:xfrm>
            <a:off x="822960" y="1828800"/>
            <a:ext cx="502920" cy="502920"/>
          </a:xfrm>
          <a:prstGeom prst="rect">
            <a:avLst/>
          </a:prstGeom>
        </p:spPr>
      </p:pic>
      <p:sp>
        <p:nvSpPr>
          <p:cNvPr id="8" name="Text 5"/>
          <p:cNvSpPr/>
          <p:nvPr/>
        </p:nvSpPr>
        <p:spPr>
          <a:xfrm>
            <a:off x="1463040" y="1645920"/>
            <a:ext cx="3931920" cy="86868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Ouvrage de référence</a:t>
            </a:r>
            <a:endParaRPr lang="en-US" sz="1500" dirty="0"/>
          </a:p>
        </p:txBody>
      </p:sp>
      <p:sp>
        <p:nvSpPr>
          <p:cNvPr id="9" name="Text 6"/>
          <p:cNvSpPr/>
          <p:nvPr/>
        </p:nvSpPr>
        <p:spPr>
          <a:xfrm>
            <a:off x="868680" y="2743200"/>
            <a:ext cx="4480560" cy="1097280"/>
          </a:xfrm>
          <a:prstGeom prst="rect">
            <a:avLst/>
          </a:prstGeom>
          <a:noFill/>
          <a:ln/>
        </p:spPr>
        <p:txBody>
          <a:bodyPr wrap="square" rtlCol="0" anchor="t"/>
          <a:lstStyle/>
          <a:p>
            <a:pPr indent="0" marL="0">
              <a:lnSpc>
                <a:spcPct val="115000"/>
              </a:lnSpc>
              <a:buNone/>
            </a:pPr>
            <a:r>
              <a:rPr lang="en-US" sz="1500" b="1" dirty="0">
                <a:solidFill>
                  <a:srgbClr val="00338D"/>
                </a:solidFill>
                <a:latin typeface="Calibri" pitchFamily="34" charset="0"/>
                <a:ea typeface="Calibri" pitchFamily="34" charset="-122"/>
                <a:cs typeface="Calibri" pitchFamily="34" charset="-120"/>
              </a:rPr>
              <a:t>Boccon-Gibod &amp; Vilmint</a:t>
            </a:r>
            <a:endParaRPr lang="en-US" sz="1500" dirty="0"/>
          </a:p>
          <a:p>
            <a:pPr indent="0" marL="0">
              <a:lnSpc>
                <a:spcPct val="115000"/>
              </a:lnSpc>
              <a:buNone/>
            </a:pPr>
            <a:r>
              <a:rPr lang="en-US" sz="1300" i="1" dirty="0">
                <a:solidFill>
                  <a:srgbClr val="1A2238"/>
                </a:solidFill>
                <a:latin typeface="Calibri" pitchFamily="34" charset="0"/>
                <a:ea typeface="Calibri" pitchFamily="34" charset="-122"/>
                <a:cs typeface="Calibri" pitchFamily="34" charset="-120"/>
              </a:rPr>
              <a:t>« La boîte à outils de l'Auditeur financier »</a:t>
            </a:r>
            <a:endParaRPr lang="en-US" sz="1500" dirty="0"/>
          </a:p>
          <a:p>
            <a:pPr indent="0" marL="0">
              <a:lnSpc>
                <a:spcPct val="115000"/>
              </a:lnSpc>
              <a:buNone/>
            </a:pPr>
            <a:r>
              <a:rPr lang="en-US" sz="1200" dirty="0">
                <a:solidFill>
                  <a:srgbClr val="59657C"/>
                </a:solidFill>
                <a:latin typeface="Calibri" pitchFamily="34" charset="0"/>
                <a:ea typeface="Calibri" pitchFamily="34" charset="-122"/>
                <a:cs typeface="Calibri" pitchFamily="34" charset="-120"/>
              </a:rPr>
              <a:t>Dunod, 3ᵉ édition, 2022</a:t>
            </a:r>
            <a:endParaRPr lang="en-US" sz="1500" dirty="0"/>
          </a:p>
        </p:txBody>
      </p:sp>
      <p:sp>
        <p:nvSpPr>
          <p:cNvPr id="10" name="Shape 7"/>
          <p:cNvSpPr/>
          <p:nvPr/>
        </p:nvSpPr>
        <p:spPr>
          <a:xfrm>
            <a:off x="868680" y="3977640"/>
            <a:ext cx="4389120" cy="18288"/>
          </a:xfrm>
          <a:prstGeom prst="rect">
            <a:avLst/>
          </a:prstGeom>
          <a:solidFill>
            <a:srgbClr val="DCE3EF"/>
          </a:solidFill>
          <a:ln/>
        </p:spPr>
      </p:sp>
      <p:sp>
        <p:nvSpPr>
          <p:cNvPr id="11" name="Text 8"/>
          <p:cNvSpPr/>
          <p:nvPr/>
        </p:nvSpPr>
        <p:spPr>
          <a:xfrm>
            <a:off x="868680" y="4160520"/>
            <a:ext cx="4480560" cy="457200"/>
          </a:xfrm>
          <a:prstGeom prst="rect">
            <a:avLst/>
          </a:prstGeom>
          <a:noFill/>
          <a:ln/>
        </p:spPr>
        <p:txBody>
          <a:bodyPr wrap="square" rtlCol="0" anchor="t"/>
          <a:lstStyle/>
          <a:p>
            <a:pPr indent="0" marL="0">
              <a:buNone/>
            </a:pPr>
            <a:r>
              <a:rPr lang="en-US" sz="1250" b="1" dirty="0">
                <a:solidFill>
                  <a:srgbClr val="1E8449"/>
                </a:solidFill>
                <a:latin typeface="Calibri" pitchFamily="34" charset="0"/>
                <a:ea typeface="Calibri" pitchFamily="34" charset="-122"/>
                <a:cs typeface="Calibri" pitchFamily="34" charset="-120"/>
              </a:rPr>
              <a:t xml:space="preserve">Dossier 2 — </a:t>
            </a:r>
            <a:pPr indent="0" marL="0">
              <a:buNone/>
            </a:pPr>
            <a:r>
              <a:rPr lang="en-US" sz="1250" dirty="0">
                <a:solidFill>
                  <a:srgbClr val="1A2238"/>
                </a:solidFill>
                <a:latin typeface="Calibri" pitchFamily="34" charset="0"/>
                <a:ea typeface="Calibri" pitchFamily="34" charset="-122"/>
                <a:cs typeface="Calibri" pitchFamily="34" charset="-120"/>
              </a:rPr>
              <a:t>« Bases de la formalisation et du relationnel »</a:t>
            </a:r>
            <a:endParaRPr lang="en-US" sz="1250" dirty="0"/>
          </a:p>
        </p:txBody>
      </p:sp>
      <p:sp>
        <p:nvSpPr>
          <p:cNvPr id="12" name="Text 9"/>
          <p:cNvSpPr/>
          <p:nvPr/>
        </p:nvSpPr>
        <p:spPr>
          <a:xfrm>
            <a:off x="868680" y="4663440"/>
            <a:ext cx="4480560" cy="365760"/>
          </a:xfrm>
          <a:prstGeom prst="rect">
            <a:avLst/>
          </a:prstGeom>
          <a:noFill/>
          <a:ln/>
        </p:spPr>
        <p:txBody>
          <a:bodyPr wrap="square" rtlCol="0" anchor="ctr"/>
          <a:lstStyle/>
          <a:p>
            <a:pPr indent="0" marL="0">
              <a:buNone/>
            </a:pPr>
            <a:r>
              <a:rPr lang="en-US" sz="1200" i="1" dirty="0">
                <a:solidFill>
                  <a:srgbClr val="59657C"/>
                </a:solidFill>
                <a:latin typeface="Calibri" pitchFamily="34" charset="0"/>
                <a:ea typeface="Calibri" pitchFamily="34" charset="-122"/>
                <a:cs typeface="Calibri" pitchFamily="34" charset="-120"/>
              </a:rPr>
              <a:t>Outils 7 à 16 — adaptés au contexte algérien</a:t>
            </a:r>
            <a:endParaRPr lang="en-US" sz="1200" dirty="0"/>
          </a:p>
        </p:txBody>
      </p:sp>
      <p:sp>
        <p:nvSpPr>
          <p:cNvPr id="13" name="Shape 10"/>
          <p:cNvSpPr/>
          <p:nvPr/>
        </p:nvSpPr>
        <p:spPr>
          <a:xfrm>
            <a:off x="868680" y="5212080"/>
            <a:ext cx="566928" cy="56692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14" name="Image 1" descr="/home/claude/cac_deck/assets/icons/cogs_white.png"/>
          <p:cNvPicPr>
            <a:picLocks noChangeAspect="1"/>
          </p:cNvPicPr>
          <p:nvPr/>
        </p:nvPicPr>
        <p:blipFill>
          <a:blip r:embed="rId2"/>
          <a:stretch>
            <a:fillRect/>
          </a:stretch>
        </p:blipFill>
        <p:spPr>
          <a:xfrm>
            <a:off x="1004743" y="5348143"/>
            <a:ext cx="294803" cy="294803"/>
          </a:xfrm>
          <a:prstGeom prst="rect">
            <a:avLst/>
          </a:prstGeom>
        </p:spPr>
      </p:pic>
      <p:sp>
        <p:nvSpPr>
          <p:cNvPr id="15" name="Text 11"/>
          <p:cNvSpPr/>
          <p:nvPr/>
        </p:nvSpPr>
        <p:spPr>
          <a:xfrm>
            <a:off x="1600200" y="5212080"/>
            <a:ext cx="3749040" cy="566928"/>
          </a:xfrm>
          <a:prstGeom prst="rect">
            <a:avLst/>
          </a:prstGeom>
          <a:noFill/>
          <a:ln/>
        </p:spPr>
        <p:txBody>
          <a:bodyPr wrap="square" rtlCol="0" anchor="ctr"/>
          <a:lstStyle/>
          <a:p>
            <a:pPr indent="0" marL="0">
              <a:buNone/>
            </a:pPr>
            <a:r>
              <a:rPr lang="en-US" sz="1150" b="1" dirty="0">
                <a:solidFill>
                  <a:srgbClr val="1A2238"/>
                </a:solidFill>
                <a:latin typeface="Calibri" pitchFamily="34" charset="0"/>
                <a:ea typeface="Calibri" pitchFamily="34" charset="-122"/>
                <a:cs typeface="Calibri" pitchFamily="34" charset="-120"/>
              </a:rPr>
              <a:t>10 trames directement réutilisables en cabinet</a:t>
            </a:r>
            <a:endParaRPr lang="en-US" sz="1150" dirty="0"/>
          </a:p>
        </p:txBody>
      </p:sp>
      <p:sp>
        <p:nvSpPr>
          <p:cNvPr id="16" name="Text 12"/>
          <p:cNvSpPr/>
          <p:nvPr/>
        </p:nvSpPr>
        <p:spPr>
          <a:xfrm>
            <a:off x="5943600" y="1691640"/>
            <a:ext cx="5760720" cy="365760"/>
          </a:xfrm>
          <a:prstGeom prst="rect">
            <a:avLst/>
          </a:prstGeom>
          <a:noFill/>
          <a:ln/>
        </p:spPr>
        <p:txBody>
          <a:bodyPr wrap="square" rtlCol="0" anchor="ctr"/>
          <a:lstStyle/>
          <a:p>
            <a:pPr indent="0" marL="0">
              <a:buNone/>
            </a:pPr>
            <a:r>
              <a:rPr lang="en-US" sz="1600" b="1" dirty="0">
                <a:solidFill>
                  <a:srgbClr val="00338D"/>
                </a:solidFill>
                <a:latin typeface="Arial" pitchFamily="34" charset="0"/>
                <a:ea typeface="Arial" pitchFamily="34" charset="-122"/>
                <a:cs typeface="Arial" pitchFamily="34" charset="-120"/>
              </a:rPr>
              <a:t>Précision méthodologique</a:t>
            </a:r>
            <a:endParaRPr lang="en-US" sz="1600" dirty="0"/>
          </a:p>
        </p:txBody>
      </p:sp>
      <p:sp>
        <p:nvSpPr>
          <p:cNvPr id="17" name="Shape 13"/>
          <p:cNvSpPr/>
          <p:nvPr/>
        </p:nvSpPr>
        <p:spPr>
          <a:xfrm>
            <a:off x="5943600" y="2286000"/>
            <a:ext cx="56967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8" name="Shape 14"/>
          <p:cNvSpPr/>
          <p:nvPr/>
        </p:nvSpPr>
        <p:spPr>
          <a:xfrm>
            <a:off x="6089904" y="242316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19" name="Image 2" descr="/home/claude/cac_deck/assets/icons/link_white.png"/>
          <p:cNvPicPr>
            <a:picLocks noChangeAspect="1"/>
          </p:cNvPicPr>
          <p:nvPr/>
        </p:nvPicPr>
        <p:blipFill>
          <a:blip r:embed="rId3"/>
          <a:stretch>
            <a:fillRect/>
          </a:stretch>
        </p:blipFill>
        <p:spPr>
          <a:xfrm>
            <a:off x="6182441" y="2515697"/>
            <a:ext cx="217261" cy="217261"/>
          </a:xfrm>
          <a:prstGeom prst="rect">
            <a:avLst/>
          </a:prstGeom>
        </p:spPr>
      </p:pic>
      <p:sp>
        <p:nvSpPr>
          <p:cNvPr id="20" name="Text 15"/>
          <p:cNvSpPr/>
          <p:nvPr/>
        </p:nvSpPr>
        <p:spPr>
          <a:xfrm>
            <a:off x="6656832" y="2286000"/>
            <a:ext cx="48463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Modèles indexés au plan de comptes du SCF (arrêté du 26 juillet 2008).</a:t>
            </a:r>
            <a:endParaRPr lang="en-US" sz="1150" dirty="0"/>
          </a:p>
        </p:txBody>
      </p:sp>
      <p:sp>
        <p:nvSpPr>
          <p:cNvPr id="21" name="Shape 16"/>
          <p:cNvSpPr/>
          <p:nvPr/>
        </p:nvSpPr>
        <p:spPr>
          <a:xfrm>
            <a:off x="5943600" y="3063240"/>
            <a:ext cx="56967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2" name="Shape 17"/>
          <p:cNvSpPr/>
          <p:nvPr/>
        </p:nvSpPr>
        <p:spPr>
          <a:xfrm>
            <a:off x="6089904" y="320040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23" name="Image 3" descr="/home/claude/cac_deck/assets/icons/industry_white.png"/>
          <p:cNvPicPr>
            <a:picLocks noChangeAspect="1"/>
          </p:cNvPicPr>
          <p:nvPr/>
        </p:nvPicPr>
        <p:blipFill>
          <a:blip r:embed="rId4"/>
          <a:stretch>
            <a:fillRect/>
          </a:stretch>
        </p:blipFill>
        <p:spPr>
          <a:xfrm>
            <a:off x="6182441" y="3292937"/>
            <a:ext cx="217261" cy="217261"/>
          </a:xfrm>
          <a:prstGeom prst="rect">
            <a:avLst/>
          </a:prstGeom>
        </p:spPr>
      </p:pic>
      <p:sp>
        <p:nvSpPr>
          <p:cNvPr id="24" name="Text 18"/>
          <p:cNvSpPr/>
          <p:nvPr/>
        </p:nvSpPr>
        <p:spPr>
          <a:xfrm>
            <a:off x="6656832" y="3063240"/>
            <a:ext cx="48463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Entités algériennes plausibles, cycles à enjeux locaux.</a:t>
            </a:r>
            <a:endParaRPr lang="en-US" sz="1150" dirty="0"/>
          </a:p>
        </p:txBody>
      </p:sp>
      <p:sp>
        <p:nvSpPr>
          <p:cNvPr id="25" name="Shape 19"/>
          <p:cNvSpPr/>
          <p:nvPr/>
        </p:nvSpPr>
        <p:spPr>
          <a:xfrm>
            <a:off x="5943600" y="3840480"/>
            <a:ext cx="56967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6" name="Shape 20"/>
          <p:cNvSpPr/>
          <p:nvPr/>
        </p:nvSpPr>
        <p:spPr>
          <a:xfrm>
            <a:off x="6089904" y="397764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27" name="Image 4" descr="/home/claude/cac_deck/assets/icons/userCheck_white.png"/>
          <p:cNvPicPr>
            <a:picLocks noChangeAspect="1"/>
          </p:cNvPicPr>
          <p:nvPr/>
        </p:nvPicPr>
        <p:blipFill>
          <a:blip r:embed="rId5"/>
          <a:stretch>
            <a:fillRect/>
          </a:stretch>
        </p:blipFill>
        <p:spPr>
          <a:xfrm>
            <a:off x="6182441" y="4070177"/>
            <a:ext cx="217261" cy="217261"/>
          </a:xfrm>
          <a:prstGeom prst="rect">
            <a:avLst/>
          </a:prstGeom>
        </p:spPr>
      </p:pic>
      <p:sp>
        <p:nvSpPr>
          <p:cNvPr id="28" name="Text 21"/>
          <p:cNvSpPr/>
          <p:nvPr/>
        </p:nvSpPr>
        <p:spPr>
          <a:xfrm>
            <a:off x="6656832" y="3840480"/>
            <a:ext cx="48463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Paie : affiliations CNAS / CASNOS et IRG salariés.</a:t>
            </a:r>
            <a:endParaRPr lang="en-US" sz="1150" dirty="0"/>
          </a:p>
        </p:txBody>
      </p:sp>
      <p:sp>
        <p:nvSpPr>
          <p:cNvPr id="29" name="Shape 22"/>
          <p:cNvSpPr/>
          <p:nvPr/>
        </p:nvSpPr>
        <p:spPr>
          <a:xfrm>
            <a:off x="5943600" y="4617720"/>
            <a:ext cx="56967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0" name="Shape 23"/>
          <p:cNvSpPr/>
          <p:nvPr/>
        </p:nvSpPr>
        <p:spPr>
          <a:xfrm>
            <a:off x="6089904" y="475488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31" name="Image 5" descr="/home/claude/cac_deck/assets/icons/receipt_white.png"/>
          <p:cNvPicPr>
            <a:picLocks noChangeAspect="1"/>
          </p:cNvPicPr>
          <p:nvPr/>
        </p:nvPicPr>
        <p:blipFill>
          <a:blip r:embed="rId6"/>
          <a:stretch>
            <a:fillRect/>
          </a:stretch>
        </p:blipFill>
        <p:spPr>
          <a:xfrm>
            <a:off x="6182441" y="4847417"/>
            <a:ext cx="217261" cy="217261"/>
          </a:xfrm>
          <a:prstGeom prst="rect">
            <a:avLst/>
          </a:prstGeom>
        </p:spPr>
      </p:pic>
      <p:sp>
        <p:nvSpPr>
          <p:cNvPr id="32" name="Text 24"/>
          <p:cNvSpPr/>
          <p:nvPr/>
        </p:nvSpPr>
        <p:spPr>
          <a:xfrm>
            <a:off x="6656832" y="4617720"/>
            <a:ext cx="48463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Fiscalité : TAP, TVA, IBS, déclarations G50 / G29.</a:t>
            </a:r>
            <a:endParaRPr lang="en-US" sz="1150" dirty="0"/>
          </a:p>
        </p:txBody>
      </p:sp>
      <p:sp>
        <p:nvSpPr>
          <p:cNvPr id="33" name="Shape 25"/>
          <p:cNvSpPr/>
          <p:nvPr/>
        </p:nvSpPr>
        <p:spPr>
          <a:xfrm>
            <a:off x="5943600" y="5394960"/>
            <a:ext cx="5696712" cy="676656"/>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4" name="Shape 26"/>
          <p:cNvSpPr/>
          <p:nvPr/>
        </p:nvSpPr>
        <p:spPr>
          <a:xfrm>
            <a:off x="6089904" y="553212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35" name="Image 6" descr="/home/claude/cac_deck/assets/icons/money_white.png"/>
          <p:cNvPicPr>
            <a:picLocks noChangeAspect="1"/>
          </p:cNvPicPr>
          <p:nvPr/>
        </p:nvPicPr>
        <p:blipFill>
          <a:blip r:embed="rId7"/>
          <a:stretch>
            <a:fillRect/>
          </a:stretch>
        </p:blipFill>
        <p:spPr>
          <a:xfrm>
            <a:off x="6182441" y="5624657"/>
            <a:ext cx="217261" cy="217261"/>
          </a:xfrm>
          <a:prstGeom prst="rect">
            <a:avLst/>
          </a:prstGeom>
        </p:spPr>
      </p:pic>
      <p:sp>
        <p:nvSpPr>
          <p:cNvPr id="36" name="Text 27"/>
          <p:cNvSpPr/>
          <p:nvPr/>
        </p:nvSpPr>
        <p:spPr>
          <a:xfrm>
            <a:off x="6656832" y="5394960"/>
            <a:ext cx="4846320" cy="676656"/>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Trésorerie : comptes 51, devises et régime des changes (Banque d'Algérie).</a:t>
            </a:r>
            <a:endParaRPr lang="en-US" sz="1150" dirty="0"/>
          </a:p>
        </p:txBody>
      </p:sp>
      <p:sp>
        <p:nvSpPr>
          <p:cNvPr id="37"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8"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04 / 90</a:t>
            </a:r>
            <a:endParaRPr lang="en-US" sz="8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NAA 300 — ARCHITECTURE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planification structurée en deux niveaux</a:t>
            </a:r>
            <a:endParaRPr lang="en-US" sz="2700" dirty="0"/>
          </a:p>
        </p:txBody>
      </p:sp>
      <p:sp>
        <p:nvSpPr>
          <p:cNvPr id="5" name="Text 3"/>
          <p:cNvSpPr/>
          <p:nvPr/>
        </p:nvSpPr>
        <p:spPr>
          <a:xfrm>
            <a:off x="548640" y="1481328"/>
            <a:ext cx="11091672" cy="365760"/>
          </a:xfrm>
          <a:prstGeom prst="rect">
            <a:avLst/>
          </a:prstGeom>
          <a:noFill/>
          <a:ln/>
        </p:spPr>
        <p:txBody>
          <a:bodyPr wrap="square" rtlCol="0" anchor="ctr"/>
          <a:lstStyle/>
          <a:p>
            <a:pPr indent="0" marL="0">
              <a:buNone/>
            </a:pPr>
            <a:r>
              <a:rPr lang="en-US" sz="1250" i="1" dirty="0">
                <a:solidFill>
                  <a:srgbClr val="59657C"/>
                </a:solidFill>
                <a:latin typeface="Calibri" pitchFamily="34" charset="0"/>
                <a:ea typeface="Calibri" pitchFamily="34" charset="-122"/>
                <a:cs typeface="Calibri" pitchFamily="34" charset="-120"/>
              </a:rPr>
              <a:t>La NAA 300, transposition de l'ISA 300, structure la phase de planification autour de deux niveaux complémentaires.</a:t>
            </a:r>
            <a:endParaRPr lang="en-US" sz="1250" dirty="0"/>
          </a:p>
        </p:txBody>
      </p:sp>
      <p:sp>
        <p:nvSpPr>
          <p:cNvPr id="6" name="Shape 4"/>
          <p:cNvSpPr/>
          <p:nvPr/>
        </p:nvSpPr>
        <p:spPr>
          <a:xfrm>
            <a:off x="548640" y="2011680"/>
            <a:ext cx="5317236" cy="3931920"/>
          </a:xfrm>
          <a:prstGeom prst="rect">
            <a:avLst/>
          </a:prstGeom>
          <a:solidFill>
            <a:srgbClr val="F3F6FB"/>
          </a:solidFill>
          <a:ln w="12700">
            <a:solidFill>
              <a:srgbClr val="DCE3EF"/>
            </a:solidFill>
            <a:prstDash val="solid"/>
          </a:ln>
        </p:spPr>
      </p:sp>
      <p:sp>
        <p:nvSpPr>
          <p:cNvPr id="7" name="Shape 5"/>
          <p:cNvSpPr/>
          <p:nvPr/>
        </p:nvSpPr>
        <p:spPr>
          <a:xfrm>
            <a:off x="548640" y="2011680"/>
            <a:ext cx="5317236" cy="914400"/>
          </a:xfrm>
          <a:prstGeom prst="rect">
            <a:avLst/>
          </a:prstGeom>
          <a:solidFill>
            <a:srgbClr val="00338D"/>
          </a:solidFill>
          <a:ln/>
        </p:spPr>
      </p:sp>
      <p:sp>
        <p:nvSpPr>
          <p:cNvPr id="8" name="Shape 6"/>
          <p:cNvSpPr/>
          <p:nvPr/>
        </p:nvSpPr>
        <p:spPr>
          <a:xfrm>
            <a:off x="822960" y="2212848"/>
            <a:ext cx="512064" cy="512064"/>
          </a:xfrm>
          <a:prstGeom prst="ellipse">
            <a:avLst/>
          </a:prstGeom>
          <a:solidFill>
            <a:srgbClr val="FFFFFF"/>
          </a:solidFill>
          <a:ln/>
        </p:spPr>
      </p:sp>
      <p:pic>
        <p:nvPicPr>
          <p:cNvPr id="9" name="Image 0" descr="/home/claude/cac_deck/assets/icons/compass_navy.png"/>
          <p:cNvPicPr>
            <a:picLocks noChangeAspect="1"/>
          </p:cNvPicPr>
          <p:nvPr/>
        </p:nvPicPr>
        <p:blipFill>
          <a:blip r:embed="rId1"/>
          <a:stretch>
            <a:fillRect/>
          </a:stretch>
        </p:blipFill>
        <p:spPr>
          <a:xfrm>
            <a:off x="960120" y="2350008"/>
            <a:ext cx="237744" cy="237744"/>
          </a:xfrm>
          <a:prstGeom prst="rect">
            <a:avLst/>
          </a:prstGeom>
        </p:spPr>
      </p:pic>
      <p:sp>
        <p:nvSpPr>
          <p:cNvPr id="10" name="Text 7"/>
          <p:cNvSpPr/>
          <p:nvPr/>
        </p:nvSpPr>
        <p:spPr>
          <a:xfrm>
            <a:off x="1463040" y="2011680"/>
            <a:ext cx="4311396" cy="91440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1. Stratégie générale d'audit</a:t>
            </a:r>
            <a:endParaRPr lang="en-US" sz="1450" dirty="0"/>
          </a:p>
        </p:txBody>
      </p:sp>
      <p:sp>
        <p:nvSpPr>
          <p:cNvPr id="11" name="Text 8"/>
          <p:cNvSpPr/>
          <p:nvPr/>
        </p:nvSpPr>
        <p:spPr>
          <a:xfrm>
            <a:off x="822960" y="3063240"/>
            <a:ext cx="4768596" cy="320040"/>
          </a:xfrm>
          <a:prstGeom prst="rect">
            <a:avLst/>
          </a:prstGeom>
          <a:noFill/>
          <a:ln/>
        </p:spPr>
        <p:txBody>
          <a:bodyPr wrap="square" rtlCol="0" anchor="ctr"/>
          <a:lstStyle/>
          <a:p>
            <a:pPr indent="0" marL="0">
              <a:buNone/>
            </a:pPr>
            <a:r>
              <a:rPr lang="en-US" sz="1150" i="1" dirty="0">
                <a:solidFill>
                  <a:srgbClr val="00338D"/>
                </a:solidFill>
                <a:latin typeface="Calibri" pitchFamily="34" charset="0"/>
                <a:ea typeface="Calibri" pitchFamily="34" charset="-122"/>
                <a:cs typeface="Calibri" pitchFamily="34" charset="-120"/>
              </a:rPr>
              <a:t>Orientation d'ensemble de la mission</a:t>
            </a:r>
            <a:endParaRPr lang="en-US" sz="1150" dirty="0"/>
          </a:p>
        </p:txBody>
      </p:sp>
      <p:sp>
        <p:nvSpPr>
          <p:cNvPr id="12" name="Shape 9"/>
          <p:cNvSpPr/>
          <p:nvPr/>
        </p:nvSpPr>
        <p:spPr>
          <a:xfrm>
            <a:off x="859536" y="3557016"/>
            <a:ext cx="109728" cy="109728"/>
          </a:xfrm>
          <a:prstGeom prst="ellipse">
            <a:avLst/>
          </a:prstGeom>
          <a:solidFill>
            <a:srgbClr val="00338D"/>
          </a:solidFill>
          <a:ln/>
        </p:spPr>
      </p:sp>
      <p:sp>
        <p:nvSpPr>
          <p:cNvPr id="13" name="Text 10"/>
          <p:cNvSpPr/>
          <p:nvPr/>
        </p:nvSpPr>
        <p:spPr>
          <a:xfrm>
            <a:off x="1060704" y="3447288"/>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Document de haut niveau, bref (5 à 15 pages)</a:t>
            </a:r>
            <a:endParaRPr lang="en-US" sz="1150" dirty="0"/>
          </a:p>
        </p:txBody>
      </p:sp>
      <p:sp>
        <p:nvSpPr>
          <p:cNvPr id="14" name="Shape 11"/>
          <p:cNvSpPr/>
          <p:nvPr/>
        </p:nvSpPr>
        <p:spPr>
          <a:xfrm>
            <a:off x="859536" y="4123944"/>
            <a:ext cx="109728" cy="109728"/>
          </a:xfrm>
          <a:prstGeom prst="ellipse">
            <a:avLst/>
          </a:prstGeom>
          <a:solidFill>
            <a:srgbClr val="00338D"/>
          </a:solidFill>
          <a:ln/>
        </p:spPr>
      </p:sp>
      <p:sp>
        <p:nvSpPr>
          <p:cNvPr id="15" name="Text 12"/>
          <p:cNvSpPr/>
          <p:nvPr/>
        </p:nvSpPr>
        <p:spPr>
          <a:xfrm>
            <a:off x="1060704" y="4014216"/>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Définit le périmètre, le calendrier, les ressources</a:t>
            </a:r>
            <a:endParaRPr lang="en-US" sz="1150" dirty="0"/>
          </a:p>
        </p:txBody>
      </p:sp>
      <p:sp>
        <p:nvSpPr>
          <p:cNvPr id="16" name="Shape 13"/>
          <p:cNvSpPr/>
          <p:nvPr/>
        </p:nvSpPr>
        <p:spPr>
          <a:xfrm>
            <a:off x="859536" y="4690872"/>
            <a:ext cx="109728" cy="109728"/>
          </a:xfrm>
          <a:prstGeom prst="ellipse">
            <a:avLst/>
          </a:prstGeom>
          <a:solidFill>
            <a:srgbClr val="00338D"/>
          </a:solidFill>
          <a:ln/>
        </p:spPr>
      </p:sp>
      <p:sp>
        <p:nvSpPr>
          <p:cNvPr id="17" name="Text 14"/>
          <p:cNvSpPr/>
          <p:nvPr/>
        </p:nvSpPr>
        <p:spPr>
          <a:xfrm>
            <a:off x="1060704" y="4581144"/>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Fixe seuils et niveau de risque global</a:t>
            </a:r>
            <a:endParaRPr lang="en-US" sz="1150" dirty="0"/>
          </a:p>
        </p:txBody>
      </p:sp>
      <p:sp>
        <p:nvSpPr>
          <p:cNvPr id="18" name="Shape 15"/>
          <p:cNvSpPr/>
          <p:nvPr/>
        </p:nvSpPr>
        <p:spPr>
          <a:xfrm>
            <a:off x="859536" y="5257800"/>
            <a:ext cx="109728" cy="109728"/>
          </a:xfrm>
          <a:prstGeom prst="ellipse">
            <a:avLst/>
          </a:prstGeom>
          <a:solidFill>
            <a:srgbClr val="00338D"/>
          </a:solidFill>
          <a:ln/>
        </p:spPr>
      </p:sp>
      <p:sp>
        <p:nvSpPr>
          <p:cNvPr id="19" name="Text 16"/>
          <p:cNvSpPr/>
          <p:nvPr/>
        </p:nvSpPr>
        <p:spPr>
          <a:xfrm>
            <a:off x="1060704" y="5148072"/>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Valide l'affectation et les niveaux de revue</a:t>
            </a:r>
            <a:endParaRPr lang="en-US" sz="1150" dirty="0"/>
          </a:p>
        </p:txBody>
      </p:sp>
      <p:sp>
        <p:nvSpPr>
          <p:cNvPr id="20" name="Shape 17"/>
          <p:cNvSpPr/>
          <p:nvPr/>
        </p:nvSpPr>
        <p:spPr>
          <a:xfrm>
            <a:off x="6323076" y="2011680"/>
            <a:ext cx="5317236" cy="3931920"/>
          </a:xfrm>
          <a:prstGeom prst="rect">
            <a:avLst/>
          </a:prstGeom>
          <a:solidFill>
            <a:srgbClr val="F3F6FB"/>
          </a:solidFill>
          <a:ln w="12700">
            <a:solidFill>
              <a:srgbClr val="DCE3EF"/>
            </a:solidFill>
            <a:prstDash val="solid"/>
          </a:ln>
        </p:spPr>
      </p:sp>
      <p:sp>
        <p:nvSpPr>
          <p:cNvPr id="21" name="Shape 18"/>
          <p:cNvSpPr/>
          <p:nvPr/>
        </p:nvSpPr>
        <p:spPr>
          <a:xfrm>
            <a:off x="6323076" y="2011680"/>
            <a:ext cx="5317236" cy="914400"/>
          </a:xfrm>
          <a:prstGeom prst="rect">
            <a:avLst/>
          </a:prstGeom>
          <a:solidFill>
            <a:srgbClr val="1E8449"/>
          </a:solidFill>
          <a:ln/>
        </p:spPr>
      </p:sp>
      <p:sp>
        <p:nvSpPr>
          <p:cNvPr id="22" name="Shape 19"/>
          <p:cNvSpPr/>
          <p:nvPr/>
        </p:nvSpPr>
        <p:spPr>
          <a:xfrm>
            <a:off x="6597396" y="2212848"/>
            <a:ext cx="512064" cy="512064"/>
          </a:xfrm>
          <a:prstGeom prst="ellipse">
            <a:avLst/>
          </a:prstGeom>
          <a:solidFill>
            <a:srgbClr val="FFFFFF"/>
          </a:solidFill>
          <a:ln/>
        </p:spPr>
      </p:sp>
      <p:pic>
        <p:nvPicPr>
          <p:cNvPr id="23" name="Image 1" descr="/home/claude/cac_deck/assets/icons/listOl_green.png"/>
          <p:cNvPicPr>
            <a:picLocks noChangeAspect="1"/>
          </p:cNvPicPr>
          <p:nvPr/>
        </p:nvPicPr>
        <p:blipFill>
          <a:blip r:embed="rId2"/>
          <a:stretch>
            <a:fillRect/>
          </a:stretch>
        </p:blipFill>
        <p:spPr>
          <a:xfrm>
            <a:off x="6734556" y="2350008"/>
            <a:ext cx="237744" cy="237744"/>
          </a:xfrm>
          <a:prstGeom prst="rect">
            <a:avLst/>
          </a:prstGeom>
        </p:spPr>
      </p:pic>
      <p:sp>
        <p:nvSpPr>
          <p:cNvPr id="24" name="Text 20"/>
          <p:cNvSpPr/>
          <p:nvPr/>
        </p:nvSpPr>
        <p:spPr>
          <a:xfrm>
            <a:off x="7237476" y="2011680"/>
            <a:ext cx="4311396" cy="91440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2. Programme de travail détaillé</a:t>
            </a:r>
            <a:endParaRPr lang="en-US" sz="1450" dirty="0"/>
          </a:p>
        </p:txBody>
      </p:sp>
      <p:sp>
        <p:nvSpPr>
          <p:cNvPr id="25" name="Text 21"/>
          <p:cNvSpPr/>
          <p:nvPr/>
        </p:nvSpPr>
        <p:spPr>
          <a:xfrm>
            <a:off x="6597396" y="3063240"/>
            <a:ext cx="4768596" cy="320040"/>
          </a:xfrm>
          <a:prstGeom prst="rect">
            <a:avLst/>
          </a:prstGeom>
          <a:noFill/>
          <a:ln/>
        </p:spPr>
        <p:txBody>
          <a:bodyPr wrap="square" rtlCol="0" anchor="ctr"/>
          <a:lstStyle/>
          <a:p>
            <a:pPr indent="0" marL="0">
              <a:buNone/>
            </a:pPr>
            <a:r>
              <a:rPr lang="en-US" sz="1150" i="1" dirty="0">
                <a:solidFill>
                  <a:srgbClr val="1E8449"/>
                </a:solidFill>
                <a:latin typeface="Calibri" pitchFamily="34" charset="0"/>
                <a:ea typeface="Calibri" pitchFamily="34" charset="-122"/>
                <a:cs typeface="Calibri" pitchFamily="34" charset="-120"/>
              </a:rPr>
              <a:t>Déclinaison opérationnelle par cycle</a:t>
            </a:r>
            <a:endParaRPr lang="en-US" sz="1150" dirty="0"/>
          </a:p>
        </p:txBody>
      </p:sp>
      <p:sp>
        <p:nvSpPr>
          <p:cNvPr id="26" name="Shape 22"/>
          <p:cNvSpPr/>
          <p:nvPr/>
        </p:nvSpPr>
        <p:spPr>
          <a:xfrm>
            <a:off x="6633972" y="3557016"/>
            <a:ext cx="109728" cy="109728"/>
          </a:xfrm>
          <a:prstGeom prst="ellipse">
            <a:avLst/>
          </a:prstGeom>
          <a:solidFill>
            <a:srgbClr val="1E8449"/>
          </a:solidFill>
          <a:ln/>
        </p:spPr>
      </p:sp>
      <p:sp>
        <p:nvSpPr>
          <p:cNvPr id="27" name="Text 23"/>
          <p:cNvSpPr/>
          <p:nvPr/>
        </p:nvSpPr>
        <p:spPr>
          <a:xfrm>
            <a:off x="6835140" y="3447288"/>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Procédures concrètes organisées par cycle</a:t>
            </a:r>
            <a:endParaRPr lang="en-US" sz="1150" dirty="0"/>
          </a:p>
        </p:txBody>
      </p:sp>
      <p:sp>
        <p:nvSpPr>
          <p:cNvPr id="28" name="Shape 24"/>
          <p:cNvSpPr/>
          <p:nvPr/>
        </p:nvSpPr>
        <p:spPr>
          <a:xfrm>
            <a:off x="6633972" y="4123944"/>
            <a:ext cx="109728" cy="109728"/>
          </a:xfrm>
          <a:prstGeom prst="ellipse">
            <a:avLst/>
          </a:prstGeom>
          <a:solidFill>
            <a:srgbClr val="1E8449"/>
          </a:solidFill>
          <a:ln/>
        </p:spPr>
      </p:sp>
      <p:sp>
        <p:nvSpPr>
          <p:cNvPr id="29" name="Text 25"/>
          <p:cNvSpPr/>
          <p:nvPr/>
        </p:nvSpPr>
        <p:spPr>
          <a:xfrm>
            <a:off x="6835140" y="4014216"/>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Risques (NAA 315) et assertions à couvrir</a:t>
            </a:r>
            <a:endParaRPr lang="en-US" sz="1150" dirty="0"/>
          </a:p>
        </p:txBody>
      </p:sp>
      <p:sp>
        <p:nvSpPr>
          <p:cNvPr id="30" name="Shape 26"/>
          <p:cNvSpPr/>
          <p:nvPr/>
        </p:nvSpPr>
        <p:spPr>
          <a:xfrm>
            <a:off x="6633972" y="4690872"/>
            <a:ext cx="109728" cy="109728"/>
          </a:xfrm>
          <a:prstGeom prst="ellipse">
            <a:avLst/>
          </a:prstGeom>
          <a:solidFill>
            <a:srgbClr val="1E8449"/>
          </a:solidFill>
          <a:ln/>
        </p:spPr>
      </p:sp>
      <p:sp>
        <p:nvSpPr>
          <p:cNvPr id="31" name="Text 27"/>
          <p:cNvSpPr/>
          <p:nvPr/>
        </p:nvSpPr>
        <p:spPr>
          <a:xfrm>
            <a:off x="6835140" y="4581144"/>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Nature, étendue et calendrier des procédures</a:t>
            </a:r>
            <a:endParaRPr lang="en-US" sz="1150" dirty="0"/>
          </a:p>
        </p:txBody>
      </p:sp>
      <p:sp>
        <p:nvSpPr>
          <p:cNvPr id="32" name="Shape 28"/>
          <p:cNvSpPr/>
          <p:nvPr/>
        </p:nvSpPr>
        <p:spPr>
          <a:xfrm>
            <a:off x="6633972" y="5257800"/>
            <a:ext cx="109728" cy="109728"/>
          </a:xfrm>
          <a:prstGeom prst="ellipse">
            <a:avLst/>
          </a:prstGeom>
          <a:solidFill>
            <a:srgbClr val="1E8449"/>
          </a:solidFill>
          <a:ln/>
        </p:spPr>
      </p:sp>
      <p:sp>
        <p:nvSpPr>
          <p:cNvPr id="33" name="Text 29"/>
          <p:cNvSpPr/>
          <p:nvPr/>
        </p:nvSpPr>
        <p:spPr>
          <a:xfrm>
            <a:off x="6835140" y="5148072"/>
            <a:ext cx="4539996" cy="548640"/>
          </a:xfrm>
          <a:prstGeom prst="rect">
            <a:avLst/>
          </a:prstGeom>
          <a:noFill/>
          <a:ln/>
        </p:spPr>
        <p:txBody>
          <a:bodyPr wrap="square" rtlCol="0" anchor="t"/>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Affectation des travaux et niveau de revue</a:t>
            </a:r>
            <a:endParaRPr lang="en-US" sz="1150" dirty="0"/>
          </a:p>
        </p:txBody>
      </p:sp>
      <p:sp>
        <p:nvSpPr>
          <p:cNvPr id="34" name="Text 3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5" name="Text 3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40 / 90</a:t>
            </a:r>
            <a:endParaRPr lang="en-US" sz="8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STRATÉGIE GÉNÉRALE D'AUDIT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Cinq dimensions à couvrir</a:t>
            </a:r>
            <a:endParaRPr lang="en-US" sz="2700" dirty="0"/>
          </a:p>
        </p:txBody>
      </p:sp>
      <p:sp>
        <p:nvSpPr>
          <p:cNvPr id="5" name="Shape 3"/>
          <p:cNvSpPr/>
          <p:nvPr/>
        </p:nvSpPr>
        <p:spPr>
          <a:xfrm>
            <a:off x="548640" y="1691640"/>
            <a:ext cx="11091672" cy="804672"/>
          </a:xfrm>
          <a:prstGeom prst="rect">
            <a:avLst/>
          </a:prstGeom>
          <a:solidFill>
            <a:srgbClr val="E9F0F9"/>
          </a:solidFill>
          <a:ln/>
        </p:spPr>
      </p:sp>
      <p:sp>
        <p:nvSpPr>
          <p:cNvPr id="6" name="Shape 4"/>
          <p:cNvSpPr/>
          <p:nvPr/>
        </p:nvSpPr>
        <p:spPr>
          <a:xfrm>
            <a:off x="548640" y="1691640"/>
            <a:ext cx="91440" cy="804672"/>
          </a:xfrm>
          <a:prstGeom prst="rect">
            <a:avLst/>
          </a:prstGeom>
          <a:solidFill>
            <a:srgbClr val="00338D"/>
          </a:solidFill>
          <a:ln/>
        </p:spPr>
      </p:sp>
      <p:sp>
        <p:nvSpPr>
          <p:cNvPr id="7" name="Shape 5"/>
          <p:cNvSpPr/>
          <p:nvPr/>
        </p:nvSpPr>
        <p:spPr>
          <a:xfrm>
            <a:off x="841248" y="1865376"/>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mapMarked_white.png"/>
          <p:cNvPicPr>
            <a:picLocks noChangeAspect="1"/>
          </p:cNvPicPr>
          <p:nvPr/>
        </p:nvPicPr>
        <p:blipFill>
          <a:blip r:embed="rId1"/>
          <a:stretch>
            <a:fillRect/>
          </a:stretch>
        </p:blipFill>
        <p:spPr>
          <a:xfrm>
            <a:off x="946404" y="1970532"/>
            <a:ext cx="246888" cy="246888"/>
          </a:xfrm>
          <a:prstGeom prst="rect">
            <a:avLst/>
          </a:prstGeom>
        </p:spPr>
      </p:pic>
      <p:sp>
        <p:nvSpPr>
          <p:cNvPr id="9" name="Text 6"/>
          <p:cNvSpPr/>
          <p:nvPr/>
        </p:nvSpPr>
        <p:spPr>
          <a:xfrm>
            <a:off x="1508760" y="1691640"/>
            <a:ext cx="3108960" cy="804672"/>
          </a:xfrm>
          <a:prstGeom prst="rect">
            <a:avLst/>
          </a:prstGeom>
          <a:noFill/>
          <a:ln/>
        </p:spPr>
        <p:txBody>
          <a:bodyPr wrap="square" rtlCol="0" anchor="ctr"/>
          <a:lstStyle/>
          <a:p>
            <a:pPr indent="0" marL="0">
              <a:buNone/>
            </a:pPr>
            <a:r>
              <a:rPr lang="en-US" sz="1300" b="1" dirty="0">
                <a:solidFill>
                  <a:srgbClr val="00338D"/>
                </a:solidFill>
                <a:latin typeface="Arial" pitchFamily="34" charset="0"/>
                <a:ea typeface="Arial" pitchFamily="34" charset="-122"/>
                <a:cs typeface="Arial" pitchFamily="34" charset="-120"/>
              </a:rPr>
              <a:t>Périmètre &amp; calendrier</a:t>
            </a:r>
            <a:endParaRPr lang="en-US" sz="1300" dirty="0"/>
          </a:p>
        </p:txBody>
      </p:sp>
      <p:sp>
        <p:nvSpPr>
          <p:cNvPr id="10" name="Text 7"/>
          <p:cNvSpPr/>
          <p:nvPr/>
        </p:nvSpPr>
        <p:spPr>
          <a:xfrm>
            <a:off x="4663440" y="1691640"/>
            <a:ext cx="679399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Périmètre d'audit (entité, segments, sites), dates de clôture, contraintes du client (AG, conseils).</a:t>
            </a:r>
            <a:endParaRPr lang="en-US" sz="1150" dirty="0"/>
          </a:p>
        </p:txBody>
      </p:sp>
      <p:sp>
        <p:nvSpPr>
          <p:cNvPr id="11" name="Shape 8"/>
          <p:cNvSpPr/>
          <p:nvPr/>
        </p:nvSpPr>
        <p:spPr>
          <a:xfrm>
            <a:off x="548640" y="2569464"/>
            <a:ext cx="11091672" cy="804672"/>
          </a:xfrm>
          <a:prstGeom prst="rect">
            <a:avLst/>
          </a:prstGeom>
          <a:solidFill>
            <a:srgbClr val="F3F6FB"/>
          </a:solidFill>
          <a:ln/>
        </p:spPr>
      </p:sp>
      <p:sp>
        <p:nvSpPr>
          <p:cNvPr id="12" name="Shape 9"/>
          <p:cNvSpPr/>
          <p:nvPr/>
        </p:nvSpPr>
        <p:spPr>
          <a:xfrm>
            <a:off x="548640" y="2569464"/>
            <a:ext cx="91440" cy="804672"/>
          </a:xfrm>
          <a:prstGeom prst="rect">
            <a:avLst/>
          </a:prstGeom>
          <a:solidFill>
            <a:srgbClr val="005EB8"/>
          </a:solidFill>
          <a:ln/>
        </p:spPr>
      </p:sp>
      <p:sp>
        <p:nvSpPr>
          <p:cNvPr id="13" name="Shape 10"/>
          <p:cNvSpPr/>
          <p:nvPr/>
        </p:nvSpPr>
        <p:spPr>
          <a:xfrm>
            <a:off x="841248" y="2743200"/>
            <a:ext cx="457200" cy="457200"/>
          </a:xfrm>
          <a:prstGeom prst="roundRect">
            <a:avLst>
              <a:gd name="adj" fmla="val 12000"/>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fileContract_white.png"/>
          <p:cNvPicPr>
            <a:picLocks noChangeAspect="1"/>
          </p:cNvPicPr>
          <p:nvPr/>
        </p:nvPicPr>
        <p:blipFill>
          <a:blip r:embed="rId2"/>
          <a:stretch>
            <a:fillRect/>
          </a:stretch>
        </p:blipFill>
        <p:spPr>
          <a:xfrm>
            <a:off x="946404" y="2848356"/>
            <a:ext cx="246888" cy="246888"/>
          </a:xfrm>
          <a:prstGeom prst="rect">
            <a:avLst/>
          </a:prstGeom>
        </p:spPr>
      </p:pic>
      <p:sp>
        <p:nvSpPr>
          <p:cNvPr id="15" name="Text 11"/>
          <p:cNvSpPr/>
          <p:nvPr/>
        </p:nvSpPr>
        <p:spPr>
          <a:xfrm>
            <a:off x="1508760" y="2569464"/>
            <a:ext cx="3108960" cy="804672"/>
          </a:xfrm>
          <a:prstGeom prst="rect">
            <a:avLst/>
          </a:prstGeom>
          <a:noFill/>
          <a:ln/>
        </p:spPr>
        <p:txBody>
          <a:bodyPr wrap="square" rtlCol="0" anchor="ctr"/>
          <a:lstStyle/>
          <a:p>
            <a:pPr indent="0" marL="0">
              <a:buNone/>
            </a:pPr>
            <a:r>
              <a:rPr lang="en-US" sz="1300" b="1" dirty="0">
                <a:solidFill>
                  <a:srgbClr val="005EB8"/>
                </a:solidFill>
                <a:latin typeface="Arial" pitchFamily="34" charset="0"/>
                <a:ea typeface="Arial" pitchFamily="34" charset="-122"/>
                <a:cs typeface="Arial" pitchFamily="34" charset="-120"/>
              </a:rPr>
              <a:t>Caractéristiques de la mission</a:t>
            </a:r>
            <a:endParaRPr lang="en-US" sz="1300" dirty="0"/>
          </a:p>
        </p:txBody>
      </p:sp>
      <p:sp>
        <p:nvSpPr>
          <p:cNvPr id="16" name="Text 12"/>
          <p:cNvSpPr/>
          <p:nvPr/>
        </p:nvSpPr>
        <p:spPr>
          <a:xfrm>
            <a:off x="4663440" y="2569464"/>
            <a:ext cx="679399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Référentiel (SCF, IFRS pour certains groupes), nature du rapport, exigences spécifiques.</a:t>
            </a:r>
            <a:endParaRPr lang="en-US" sz="1150" dirty="0"/>
          </a:p>
        </p:txBody>
      </p:sp>
      <p:sp>
        <p:nvSpPr>
          <p:cNvPr id="17" name="Shape 13"/>
          <p:cNvSpPr/>
          <p:nvPr/>
        </p:nvSpPr>
        <p:spPr>
          <a:xfrm>
            <a:off x="548640" y="3447288"/>
            <a:ext cx="11091672" cy="804672"/>
          </a:xfrm>
          <a:prstGeom prst="rect">
            <a:avLst/>
          </a:prstGeom>
          <a:solidFill>
            <a:srgbClr val="E9F0F9"/>
          </a:solidFill>
          <a:ln/>
        </p:spPr>
      </p:sp>
      <p:sp>
        <p:nvSpPr>
          <p:cNvPr id="18" name="Shape 14"/>
          <p:cNvSpPr/>
          <p:nvPr/>
        </p:nvSpPr>
        <p:spPr>
          <a:xfrm>
            <a:off x="548640" y="3447288"/>
            <a:ext cx="91440" cy="804672"/>
          </a:xfrm>
          <a:prstGeom prst="rect">
            <a:avLst/>
          </a:prstGeom>
          <a:solidFill>
            <a:srgbClr val="0091DA"/>
          </a:solidFill>
          <a:ln/>
        </p:spPr>
      </p:sp>
      <p:sp>
        <p:nvSpPr>
          <p:cNvPr id="19" name="Shape 15"/>
          <p:cNvSpPr/>
          <p:nvPr/>
        </p:nvSpPr>
        <p:spPr>
          <a:xfrm>
            <a:off x="841248" y="3621024"/>
            <a:ext cx="457200" cy="457200"/>
          </a:xfrm>
          <a:prstGeom prst="roundRect">
            <a:avLst>
              <a:gd name="adj" fmla="val 12000"/>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comments_white.png"/>
          <p:cNvPicPr>
            <a:picLocks noChangeAspect="1"/>
          </p:cNvPicPr>
          <p:nvPr/>
        </p:nvPicPr>
        <p:blipFill>
          <a:blip r:embed="rId3"/>
          <a:stretch>
            <a:fillRect/>
          </a:stretch>
        </p:blipFill>
        <p:spPr>
          <a:xfrm>
            <a:off x="946404" y="3726180"/>
            <a:ext cx="246888" cy="246888"/>
          </a:xfrm>
          <a:prstGeom prst="rect">
            <a:avLst/>
          </a:prstGeom>
        </p:spPr>
      </p:pic>
      <p:sp>
        <p:nvSpPr>
          <p:cNvPr id="21" name="Text 16"/>
          <p:cNvSpPr/>
          <p:nvPr/>
        </p:nvSpPr>
        <p:spPr>
          <a:xfrm>
            <a:off x="1508760" y="3447288"/>
            <a:ext cx="3108960" cy="804672"/>
          </a:xfrm>
          <a:prstGeom prst="rect">
            <a:avLst/>
          </a:prstGeom>
          <a:noFill/>
          <a:ln/>
        </p:spPr>
        <p:txBody>
          <a:bodyPr wrap="square" rtlCol="0" anchor="ctr"/>
          <a:lstStyle/>
          <a:p>
            <a:pPr indent="0" marL="0">
              <a:buNone/>
            </a:pPr>
            <a:r>
              <a:rPr lang="en-US" sz="1300" b="1" dirty="0">
                <a:solidFill>
                  <a:srgbClr val="0091DA"/>
                </a:solidFill>
                <a:latin typeface="Arial" pitchFamily="34" charset="0"/>
                <a:ea typeface="Arial" pitchFamily="34" charset="-122"/>
                <a:cs typeface="Arial" pitchFamily="34" charset="-120"/>
              </a:rPr>
              <a:t>Communication</a:t>
            </a:r>
            <a:endParaRPr lang="en-US" sz="1300" dirty="0"/>
          </a:p>
        </p:txBody>
      </p:sp>
      <p:sp>
        <p:nvSpPr>
          <p:cNvPr id="22" name="Text 17"/>
          <p:cNvSpPr/>
          <p:nvPr/>
        </p:nvSpPr>
        <p:spPr>
          <a:xfrm>
            <a:off x="4663440" y="3447288"/>
            <a:ext cx="679399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Seuil de signification global, niveau de risque global, modalités de communication (NAA 260).</a:t>
            </a:r>
            <a:endParaRPr lang="en-US" sz="1150" dirty="0"/>
          </a:p>
        </p:txBody>
      </p:sp>
      <p:sp>
        <p:nvSpPr>
          <p:cNvPr id="23" name="Shape 18"/>
          <p:cNvSpPr/>
          <p:nvPr/>
        </p:nvSpPr>
        <p:spPr>
          <a:xfrm>
            <a:off x="548640" y="4325112"/>
            <a:ext cx="11091672" cy="804672"/>
          </a:xfrm>
          <a:prstGeom prst="rect">
            <a:avLst/>
          </a:prstGeom>
          <a:solidFill>
            <a:srgbClr val="F3F6FB"/>
          </a:solidFill>
          <a:ln/>
        </p:spPr>
      </p:sp>
      <p:sp>
        <p:nvSpPr>
          <p:cNvPr id="24" name="Shape 19"/>
          <p:cNvSpPr/>
          <p:nvPr/>
        </p:nvSpPr>
        <p:spPr>
          <a:xfrm>
            <a:off x="548640" y="4325112"/>
            <a:ext cx="91440" cy="804672"/>
          </a:xfrm>
          <a:prstGeom prst="rect">
            <a:avLst/>
          </a:prstGeom>
          <a:solidFill>
            <a:srgbClr val="1E8449"/>
          </a:solidFill>
          <a:ln/>
        </p:spPr>
      </p:sp>
      <p:sp>
        <p:nvSpPr>
          <p:cNvPr id="25" name="Shape 20"/>
          <p:cNvSpPr/>
          <p:nvPr/>
        </p:nvSpPr>
        <p:spPr>
          <a:xfrm>
            <a:off x="841248" y="4498848"/>
            <a:ext cx="457200" cy="457200"/>
          </a:xfrm>
          <a:prstGeom prst="roundRect">
            <a:avLst>
              <a:gd name="adj" fmla="val 12000"/>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userTie_white.png"/>
          <p:cNvPicPr>
            <a:picLocks noChangeAspect="1"/>
          </p:cNvPicPr>
          <p:nvPr/>
        </p:nvPicPr>
        <p:blipFill>
          <a:blip r:embed="rId4"/>
          <a:stretch>
            <a:fillRect/>
          </a:stretch>
        </p:blipFill>
        <p:spPr>
          <a:xfrm>
            <a:off x="946404" y="4604004"/>
            <a:ext cx="246888" cy="246888"/>
          </a:xfrm>
          <a:prstGeom prst="rect">
            <a:avLst/>
          </a:prstGeom>
        </p:spPr>
      </p:pic>
      <p:sp>
        <p:nvSpPr>
          <p:cNvPr id="27" name="Text 21"/>
          <p:cNvSpPr/>
          <p:nvPr/>
        </p:nvSpPr>
        <p:spPr>
          <a:xfrm>
            <a:off x="1508760" y="4325112"/>
            <a:ext cx="3108960" cy="804672"/>
          </a:xfrm>
          <a:prstGeom prst="rect">
            <a:avLst/>
          </a:prstGeom>
          <a:noFill/>
          <a:ln/>
        </p:spPr>
        <p:txBody>
          <a:bodyPr wrap="square" rtlCol="0" anchor="ctr"/>
          <a:lstStyle/>
          <a:p>
            <a:pPr indent="0" marL="0">
              <a:buNone/>
            </a:pPr>
            <a:r>
              <a:rPr lang="en-US" sz="1300" b="1" dirty="0">
                <a:solidFill>
                  <a:srgbClr val="1E8449"/>
                </a:solidFill>
                <a:latin typeface="Arial" pitchFamily="34" charset="0"/>
                <a:ea typeface="Arial" pitchFamily="34" charset="-122"/>
                <a:cs typeface="Arial" pitchFamily="34" charset="-120"/>
              </a:rPr>
              <a:t>Direction &amp; supervision</a:t>
            </a:r>
            <a:endParaRPr lang="en-US" sz="1300" dirty="0"/>
          </a:p>
        </p:txBody>
      </p:sp>
      <p:sp>
        <p:nvSpPr>
          <p:cNvPr id="28" name="Text 22"/>
          <p:cNvSpPr/>
          <p:nvPr/>
        </p:nvSpPr>
        <p:spPr>
          <a:xfrm>
            <a:off x="4663440" y="4325112"/>
            <a:ext cx="679399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Équipe affectée, niveaux de revue, recours éventuel à des experts (juridique, fiscal, IT).</a:t>
            </a:r>
            <a:endParaRPr lang="en-US" sz="1150" dirty="0"/>
          </a:p>
        </p:txBody>
      </p:sp>
      <p:sp>
        <p:nvSpPr>
          <p:cNvPr id="29" name="Shape 23"/>
          <p:cNvSpPr/>
          <p:nvPr/>
        </p:nvSpPr>
        <p:spPr>
          <a:xfrm>
            <a:off x="548640" y="5202936"/>
            <a:ext cx="11091672" cy="804672"/>
          </a:xfrm>
          <a:prstGeom prst="rect">
            <a:avLst/>
          </a:prstGeom>
          <a:solidFill>
            <a:srgbClr val="E9F0F9"/>
          </a:solidFill>
          <a:ln/>
        </p:spPr>
      </p:sp>
      <p:sp>
        <p:nvSpPr>
          <p:cNvPr id="30" name="Shape 24"/>
          <p:cNvSpPr/>
          <p:nvPr/>
        </p:nvSpPr>
        <p:spPr>
          <a:xfrm>
            <a:off x="548640" y="5202936"/>
            <a:ext cx="91440" cy="804672"/>
          </a:xfrm>
          <a:prstGeom prst="rect">
            <a:avLst/>
          </a:prstGeom>
          <a:solidFill>
            <a:srgbClr val="C77700"/>
          </a:solidFill>
          <a:ln/>
        </p:spPr>
      </p:sp>
      <p:sp>
        <p:nvSpPr>
          <p:cNvPr id="31" name="Shape 25"/>
          <p:cNvSpPr/>
          <p:nvPr/>
        </p:nvSpPr>
        <p:spPr>
          <a:xfrm>
            <a:off x="841248" y="5376672"/>
            <a:ext cx="457200" cy="457200"/>
          </a:xfrm>
          <a:prstGeom prst="roundRect">
            <a:avLst>
              <a:gd name="adj" fmla="val 12000"/>
            </a:avLst>
          </a:prstGeom>
          <a:solidFill>
            <a:srgbClr val="C77700"/>
          </a:solidFill>
          <a:ln/>
          <a:effectLst>
            <a:outerShdw sx="100000" sy="100000" kx="0" ky="0" algn="bl" rotWithShape="0" blurRad="63500" dist="25400" dir="5400000">
              <a:srgbClr val="AAB6CC">
                <a:alpha val="18000"/>
              </a:srgbClr>
            </a:outerShdw>
          </a:effectLst>
        </p:spPr>
      </p:sp>
      <p:pic>
        <p:nvPicPr>
          <p:cNvPr id="32" name="Image 4" descr="/home/claude/cac_deck/assets/icons/coins_white.png"/>
          <p:cNvPicPr>
            <a:picLocks noChangeAspect="1"/>
          </p:cNvPicPr>
          <p:nvPr/>
        </p:nvPicPr>
        <p:blipFill>
          <a:blip r:embed="rId5"/>
          <a:stretch>
            <a:fillRect/>
          </a:stretch>
        </p:blipFill>
        <p:spPr>
          <a:xfrm>
            <a:off x="946404" y="5481828"/>
            <a:ext cx="246888" cy="246888"/>
          </a:xfrm>
          <a:prstGeom prst="rect">
            <a:avLst/>
          </a:prstGeom>
        </p:spPr>
      </p:pic>
      <p:sp>
        <p:nvSpPr>
          <p:cNvPr id="33" name="Text 26"/>
          <p:cNvSpPr/>
          <p:nvPr/>
        </p:nvSpPr>
        <p:spPr>
          <a:xfrm>
            <a:off x="1508760" y="5202936"/>
            <a:ext cx="3108960" cy="804672"/>
          </a:xfrm>
          <a:prstGeom prst="rect">
            <a:avLst/>
          </a:prstGeom>
          <a:noFill/>
          <a:ln/>
        </p:spPr>
        <p:txBody>
          <a:bodyPr wrap="square" rtlCol="0" anchor="ctr"/>
          <a:lstStyle/>
          <a:p>
            <a:pPr indent="0" marL="0">
              <a:buNone/>
            </a:pPr>
            <a:r>
              <a:rPr lang="en-US" sz="1300" b="1" dirty="0">
                <a:solidFill>
                  <a:srgbClr val="C77700"/>
                </a:solidFill>
                <a:latin typeface="Arial" pitchFamily="34" charset="0"/>
                <a:ea typeface="Arial" pitchFamily="34" charset="-122"/>
                <a:cs typeface="Arial" pitchFamily="34" charset="-120"/>
              </a:rPr>
              <a:t>Ressources</a:t>
            </a:r>
            <a:endParaRPr lang="en-US" sz="1300" dirty="0"/>
          </a:p>
        </p:txBody>
      </p:sp>
      <p:sp>
        <p:nvSpPr>
          <p:cNvPr id="34" name="Text 27"/>
          <p:cNvSpPr/>
          <p:nvPr/>
        </p:nvSpPr>
        <p:spPr>
          <a:xfrm>
            <a:off x="4663440" y="5202936"/>
            <a:ext cx="6793992" cy="80467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Budget temps par grade, budget honoraires, outils technologiques mobilisés.</a:t>
            </a:r>
            <a:endParaRPr lang="en-US" sz="1150" dirty="0"/>
          </a:p>
        </p:txBody>
      </p:sp>
      <p:sp>
        <p:nvSpPr>
          <p:cNvPr id="35"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6"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41 / 90</a:t>
            </a:r>
            <a:endParaRPr lang="en-US" sz="85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NAA 315 ⇄ NAA 330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Du risque à la procédure : la liaison par cycle</a:t>
            </a:r>
            <a:endParaRPr lang="en-US" sz="2700" dirty="0"/>
          </a:p>
        </p:txBody>
      </p:sp>
      <p:graphicFrame>
        <p:nvGraphicFramePr>
          <p:cNvPr id="43" name="Table 0"/>
          <p:cNvGraphicFramePr>
            <a:graphicFrameLocks noGrp="1"/>
          </p:cNvGraphicFramePr>
          <p:nvPr>
            <p:extLst>
              <p:ext uri="{D42A27DB-BD31-4B8C-83A1-F6EECF244321}">
                <p14:modId xmlns:p14="http://schemas.microsoft.com/office/powerpoint/2010/main" val="1579011935"/>
              </p:ext>
            </p:extLst>
          </p:nvPr>
        </p:nvGraphicFramePr>
        <p:xfrm>
          <a:off x="548640" y="1600200"/>
          <a:ext cx="11091672" cy="914400"/>
        </p:xfrm>
        <a:graphic>
          <a:graphicData uri="http://schemas.openxmlformats.org/drawingml/2006/table">
            <a:tbl>
              <a:tblPr/>
              <a:tblGrid>
                <a:gridCol w="1371600"/>
                <a:gridCol w="2514600"/>
                <a:gridCol w="1234440"/>
                <a:gridCol w="2148840"/>
                <a:gridCol w="3822192"/>
              </a:tblGrid>
              <a:tr h="713232">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Cycle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Risque inhérent typique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Risque CI</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Stratégie retenue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Procédures principales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713232">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Trésorerie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Détournement, vol, change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59657C"/>
                          </a:solidFill>
                          <a:latin typeface="Calibri" pitchFamily="34" charset="0"/>
                          <a:ea typeface="Calibri" pitchFamily="34" charset="-122"/>
                          <a:cs typeface="Calibri" pitchFamily="34" charset="-120"/>
                        </a:rPr>
                        <a:t>Faible si SoD</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Substantive + tests ciblés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Circularisation banques, rapprochements, inventaire caisse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13232">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Ventes / clients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Fraude au cut-off, dépréciation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59657C"/>
                          </a:solidFill>
                          <a:latin typeface="Calibri" pitchFamily="34" charset="0"/>
                          <a:ea typeface="Calibri" pitchFamily="34" charset="-122"/>
                          <a:cs typeface="Calibri" pitchFamily="34" charset="-120"/>
                        </a:rPr>
                        <a:t>Variable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Mixte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Séparation d'exercices, sondage factures, balance âgée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13232">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Personnel (paie)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Salariés fictifs, CNAS sous-déclarées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59657C"/>
                          </a:solidFill>
                          <a:latin typeface="Calibri" pitchFamily="34" charset="0"/>
                          <a:ea typeface="Calibri" pitchFamily="34" charset="-122"/>
                          <a:cs typeface="Calibri" pitchFamily="34" charset="-120"/>
                        </a:rPr>
                        <a:t>Variable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Tests de contrôle + analytique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Réconciliation paie/compta, contrôle CNAS, IRG</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13232">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Stocks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Surévaluation, obsolescence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59657C"/>
                          </a:solidFill>
                          <a:latin typeface="Calibri" pitchFamily="34" charset="0"/>
                          <a:ea typeface="Calibri" pitchFamily="34" charset="-122"/>
                          <a:cs typeface="Calibri" pitchFamily="34" charset="-120"/>
                        </a:rPr>
                        <a:t>Variable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Mixte fort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Inventaire physique, valorisation, dépréciation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13232">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Fiscalité</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Erreur déclarative, contentieux</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59657C"/>
                          </a:solidFill>
                          <a:latin typeface="Calibri" pitchFamily="34" charset="0"/>
                          <a:ea typeface="Calibri" pitchFamily="34" charset="-122"/>
                          <a:cs typeface="Calibri" pitchFamily="34" charset="-120"/>
                        </a:rPr>
                        <a:t>Variable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Substantive forte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Réconciliation G50, TVA, IBS, suivi contentieux</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42 / 90</a:t>
            </a:r>
            <a:endParaRPr lang="en-US" sz="85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CONCEPTION DU PROGRAMME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Programmes-types ou programmes sur mesure ?</a:t>
            </a:r>
            <a:endParaRPr lang="en-US" sz="2700" dirty="0"/>
          </a:p>
        </p:txBody>
      </p:sp>
      <p:sp>
        <p:nvSpPr>
          <p:cNvPr id="5" name="Shape 3"/>
          <p:cNvSpPr/>
          <p:nvPr/>
        </p:nvSpPr>
        <p:spPr>
          <a:xfrm>
            <a:off x="548640" y="1737360"/>
            <a:ext cx="5317236" cy="3246120"/>
          </a:xfrm>
          <a:prstGeom prst="rect">
            <a:avLst/>
          </a:prstGeom>
          <a:solidFill>
            <a:srgbClr val="F3F6FB"/>
          </a:solidFill>
          <a:ln w="12700">
            <a:solidFill>
              <a:srgbClr val="DCE3EF"/>
            </a:solidFill>
            <a:prstDash val="solid"/>
          </a:ln>
        </p:spPr>
      </p:sp>
      <p:sp>
        <p:nvSpPr>
          <p:cNvPr id="6" name="Shape 4"/>
          <p:cNvSpPr/>
          <p:nvPr/>
        </p:nvSpPr>
        <p:spPr>
          <a:xfrm>
            <a:off x="548640" y="1737360"/>
            <a:ext cx="5317236" cy="777240"/>
          </a:xfrm>
          <a:prstGeom prst="rect">
            <a:avLst/>
          </a:prstGeom>
          <a:solidFill>
            <a:srgbClr val="00338D"/>
          </a:solidFill>
          <a:ln/>
        </p:spPr>
      </p:sp>
      <p:sp>
        <p:nvSpPr>
          <p:cNvPr id="7" name="Shape 5"/>
          <p:cNvSpPr/>
          <p:nvPr/>
        </p:nvSpPr>
        <p:spPr>
          <a:xfrm>
            <a:off x="804672" y="1901952"/>
            <a:ext cx="457200" cy="457200"/>
          </a:xfrm>
          <a:prstGeom prst="roundRect">
            <a:avLst>
              <a:gd name="adj" fmla="val 12000"/>
            </a:avLst>
          </a:prstGeom>
          <a:solidFill>
            <a:srgbClr val="005EB8"/>
          </a:solidFill>
          <a:ln/>
          <a:effectLst>
            <a:outerShdw sx="100000" sy="100000" kx="0" ky="0" algn="bl" rotWithShape="0" blurRad="63500" dist="25400" dir="5400000">
              <a:srgbClr val="AAB6CC">
                <a:alpha val="18000"/>
              </a:srgbClr>
            </a:outerShdw>
          </a:effectLst>
        </p:spPr>
      </p:sp>
      <p:pic>
        <p:nvPicPr>
          <p:cNvPr id="8" name="Image 0" descr="/home/claude/cac_deck/assets/icons/boxes_white.png"/>
          <p:cNvPicPr>
            <a:picLocks noChangeAspect="1"/>
          </p:cNvPicPr>
          <p:nvPr/>
        </p:nvPicPr>
        <p:blipFill>
          <a:blip r:embed="rId1"/>
          <a:stretch>
            <a:fillRect/>
          </a:stretch>
        </p:blipFill>
        <p:spPr>
          <a:xfrm>
            <a:off x="909828" y="2007108"/>
            <a:ext cx="246888" cy="246888"/>
          </a:xfrm>
          <a:prstGeom prst="rect">
            <a:avLst/>
          </a:prstGeom>
        </p:spPr>
      </p:pic>
      <p:sp>
        <p:nvSpPr>
          <p:cNvPr id="9" name="Text 6"/>
          <p:cNvSpPr/>
          <p:nvPr/>
        </p:nvSpPr>
        <p:spPr>
          <a:xfrm>
            <a:off x="1417320" y="1737360"/>
            <a:ext cx="4402836" cy="7772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Programmes-types</a:t>
            </a:r>
            <a:endParaRPr lang="en-US" sz="1500" dirty="0"/>
          </a:p>
        </p:txBody>
      </p:sp>
      <p:sp>
        <p:nvSpPr>
          <p:cNvPr id="10" name="Text 7"/>
          <p:cNvSpPr/>
          <p:nvPr/>
        </p:nvSpPr>
        <p:spPr>
          <a:xfrm>
            <a:off x="822960" y="269748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Gain de temps de conception</a:t>
            </a:r>
            <a:endParaRPr lang="en-US" sz="1100" dirty="0"/>
          </a:p>
        </p:txBody>
      </p:sp>
      <p:sp>
        <p:nvSpPr>
          <p:cNvPr id="11" name="Text 8"/>
          <p:cNvSpPr/>
          <p:nvPr/>
        </p:nvSpPr>
        <p:spPr>
          <a:xfrm>
            <a:off x="822960" y="306324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Homogénéité entre missions du cabinet</a:t>
            </a:r>
            <a:endParaRPr lang="en-US" sz="1100" dirty="0"/>
          </a:p>
        </p:txBody>
      </p:sp>
      <p:sp>
        <p:nvSpPr>
          <p:cNvPr id="12" name="Text 9"/>
          <p:cNvSpPr/>
          <p:nvPr/>
        </p:nvSpPr>
        <p:spPr>
          <a:xfrm>
            <a:off x="822960" y="342900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Couverture systématique des assertions</a:t>
            </a:r>
            <a:endParaRPr lang="en-US" sz="1100" dirty="0"/>
          </a:p>
        </p:txBody>
      </p:sp>
      <p:sp>
        <p:nvSpPr>
          <p:cNvPr id="13" name="Text 10"/>
          <p:cNvSpPr/>
          <p:nvPr/>
        </p:nvSpPr>
        <p:spPr>
          <a:xfrm>
            <a:off x="822960" y="379476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Aide à la formation des juniors</a:t>
            </a:r>
            <a:endParaRPr lang="en-US" sz="1100" dirty="0"/>
          </a:p>
        </p:txBody>
      </p:sp>
      <p:sp>
        <p:nvSpPr>
          <p:cNvPr id="14" name="Text 11"/>
          <p:cNvSpPr/>
          <p:nvPr/>
        </p:nvSpPr>
        <p:spPr>
          <a:xfrm>
            <a:off x="822960" y="4160520"/>
            <a:ext cx="4814316" cy="365760"/>
          </a:xfrm>
          <a:prstGeom prst="rect">
            <a:avLst/>
          </a:prstGeom>
          <a:noFill/>
          <a:ln/>
        </p:spPr>
        <p:txBody>
          <a:bodyPr wrap="square" rtlCol="0" anchor="t"/>
          <a:lstStyle/>
          <a:p>
            <a:pPr indent="0" marL="0">
              <a:buNone/>
            </a:pPr>
            <a:r>
              <a:rPr lang="en-US" sz="1100" dirty="0">
                <a:solidFill>
                  <a:srgbClr val="C0392B"/>
                </a:solidFill>
                <a:latin typeface="Calibri" pitchFamily="34" charset="0"/>
                <a:ea typeface="Calibri" pitchFamily="34" charset="-122"/>
                <a:cs typeface="Calibri" pitchFamily="34" charset="-120"/>
              </a:rPr>
              <a:t>– Risque de standardisation excessive</a:t>
            </a:r>
            <a:endParaRPr lang="en-US" sz="1100" dirty="0"/>
          </a:p>
        </p:txBody>
      </p:sp>
      <p:sp>
        <p:nvSpPr>
          <p:cNvPr id="15" name="Text 12"/>
          <p:cNvSpPr/>
          <p:nvPr/>
        </p:nvSpPr>
        <p:spPr>
          <a:xfrm>
            <a:off x="822960" y="4526280"/>
            <a:ext cx="4814316" cy="365760"/>
          </a:xfrm>
          <a:prstGeom prst="rect">
            <a:avLst/>
          </a:prstGeom>
          <a:noFill/>
          <a:ln/>
        </p:spPr>
        <p:txBody>
          <a:bodyPr wrap="square" rtlCol="0" anchor="t"/>
          <a:lstStyle/>
          <a:p>
            <a:pPr indent="0" marL="0">
              <a:buNone/>
            </a:pPr>
            <a:r>
              <a:rPr lang="en-US" sz="1100" dirty="0">
                <a:solidFill>
                  <a:srgbClr val="C0392B"/>
                </a:solidFill>
                <a:latin typeface="Calibri" pitchFamily="34" charset="0"/>
                <a:ea typeface="Calibri" pitchFamily="34" charset="-122"/>
                <a:cs typeface="Calibri" pitchFamily="34" charset="-120"/>
              </a:rPr>
              <a:t>– Effet « checklist » sans réflexion</a:t>
            </a:r>
            <a:endParaRPr lang="en-US" sz="1100" dirty="0"/>
          </a:p>
        </p:txBody>
      </p:sp>
      <p:sp>
        <p:nvSpPr>
          <p:cNvPr id="16" name="Shape 13"/>
          <p:cNvSpPr/>
          <p:nvPr/>
        </p:nvSpPr>
        <p:spPr>
          <a:xfrm>
            <a:off x="6323076" y="1737360"/>
            <a:ext cx="5317236" cy="3246120"/>
          </a:xfrm>
          <a:prstGeom prst="rect">
            <a:avLst/>
          </a:prstGeom>
          <a:solidFill>
            <a:srgbClr val="F3F6FB"/>
          </a:solidFill>
          <a:ln w="12700">
            <a:solidFill>
              <a:srgbClr val="DCE3EF"/>
            </a:solidFill>
            <a:prstDash val="solid"/>
          </a:ln>
        </p:spPr>
      </p:sp>
      <p:sp>
        <p:nvSpPr>
          <p:cNvPr id="17" name="Shape 14"/>
          <p:cNvSpPr/>
          <p:nvPr/>
        </p:nvSpPr>
        <p:spPr>
          <a:xfrm>
            <a:off x="6323076" y="1737360"/>
            <a:ext cx="5317236" cy="777240"/>
          </a:xfrm>
          <a:prstGeom prst="rect">
            <a:avLst/>
          </a:prstGeom>
          <a:solidFill>
            <a:srgbClr val="1E8449"/>
          </a:solidFill>
          <a:ln/>
        </p:spPr>
      </p:sp>
      <p:sp>
        <p:nvSpPr>
          <p:cNvPr id="18" name="Shape 15"/>
          <p:cNvSpPr/>
          <p:nvPr/>
        </p:nvSpPr>
        <p:spPr>
          <a:xfrm>
            <a:off x="6579108" y="1901952"/>
            <a:ext cx="457200" cy="457200"/>
          </a:xfrm>
          <a:prstGeom prst="roundRect">
            <a:avLst>
              <a:gd name="adj" fmla="val 12000"/>
            </a:avLst>
          </a:prstGeom>
          <a:solidFill>
            <a:srgbClr val="14622F"/>
          </a:solidFill>
          <a:ln/>
          <a:effectLst>
            <a:outerShdw sx="100000" sy="100000" kx="0" ky="0" algn="bl" rotWithShape="0" blurRad="63500" dist="25400" dir="5400000">
              <a:srgbClr val="AAB6CC">
                <a:alpha val="18000"/>
              </a:srgbClr>
            </a:outerShdw>
          </a:effectLst>
        </p:spPr>
      </p:sp>
      <p:pic>
        <p:nvPicPr>
          <p:cNvPr id="19" name="Image 1" descr="/home/claude/cac_deck/assets/icons/pen_white.png"/>
          <p:cNvPicPr>
            <a:picLocks noChangeAspect="1"/>
          </p:cNvPicPr>
          <p:nvPr/>
        </p:nvPicPr>
        <p:blipFill>
          <a:blip r:embed="rId2"/>
          <a:stretch>
            <a:fillRect/>
          </a:stretch>
        </p:blipFill>
        <p:spPr>
          <a:xfrm>
            <a:off x="6684264" y="2007108"/>
            <a:ext cx="246888" cy="246888"/>
          </a:xfrm>
          <a:prstGeom prst="rect">
            <a:avLst/>
          </a:prstGeom>
        </p:spPr>
      </p:pic>
      <p:sp>
        <p:nvSpPr>
          <p:cNvPr id="20" name="Text 16"/>
          <p:cNvSpPr/>
          <p:nvPr/>
        </p:nvSpPr>
        <p:spPr>
          <a:xfrm>
            <a:off x="7191756" y="1737360"/>
            <a:ext cx="4402836" cy="7772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Programmes sur mesure</a:t>
            </a:r>
            <a:endParaRPr lang="en-US" sz="1500" dirty="0"/>
          </a:p>
        </p:txBody>
      </p:sp>
      <p:sp>
        <p:nvSpPr>
          <p:cNvPr id="21" name="Text 17"/>
          <p:cNvSpPr/>
          <p:nvPr/>
        </p:nvSpPr>
        <p:spPr>
          <a:xfrm>
            <a:off x="6597396" y="269748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Adaptation fine aux risques spécifiques</a:t>
            </a:r>
            <a:endParaRPr lang="en-US" sz="1100" dirty="0"/>
          </a:p>
        </p:txBody>
      </p:sp>
      <p:sp>
        <p:nvSpPr>
          <p:cNvPr id="22" name="Text 18"/>
          <p:cNvSpPr/>
          <p:nvPr/>
        </p:nvSpPr>
        <p:spPr>
          <a:xfrm>
            <a:off x="6597396" y="306324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Pertinence et valeur ajoutée client</a:t>
            </a:r>
            <a:endParaRPr lang="en-US" sz="1100" dirty="0"/>
          </a:p>
        </p:txBody>
      </p:sp>
      <p:sp>
        <p:nvSpPr>
          <p:cNvPr id="23" name="Text 19"/>
          <p:cNvSpPr/>
          <p:nvPr/>
        </p:nvSpPr>
        <p:spPr>
          <a:xfrm>
            <a:off x="6597396" y="3429000"/>
            <a:ext cx="4814316" cy="365760"/>
          </a:xfrm>
          <a:prstGeom prst="rect">
            <a:avLst/>
          </a:prstGeom>
          <a:noFill/>
          <a:ln/>
        </p:spPr>
        <p:txBody>
          <a:bodyPr wrap="square" rtlCol="0" anchor="t"/>
          <a:lstStyle/>
          <a:p>
            <a:pPr indent="0" marL="0">
              <a:buNone/>
            </a:pPr>
            <a:r>
              <a:rPr lang="en-US" sz="1100" dirty="0">
                <a:solidFill>
                  <a:srgbClr val="14622F"/>
                </a:solidFill>
                <a:latin typeface="Calibri" pitchFamily="34" charset="0"/>
                <a:ea typeface="Calibri" pitchFamily="34" charset="-122"/>
                <a:cs typeface="Calibri" pitchFamily="34" charset="-120"/>
              </a:rPr>
              <a:t>+ Réponse au contexte réel de l'entité</a:t>
            </a:r>
            <a:endParaRPr lang="en-US" sz="1100" dirty="0"/>
          </a:p>
        </p:txBody>
      </p:sp>
      <p:sp>
        <p:nvSpPr>
          <p:cNvPr id="24" name="Text 20"/>
          <p:cNvSpPr/>
          <p:nvPr/>
        </p:nvSpPr>
        <p:spPr>
          <a:xfrm>
            <a:off x="6597396" y="3794760"/>
            <a:ext cx="4814316" cy="365760"/>
          </a:xfrm>
          <a:prstGeom prst="rect">
            <a:avLst/>
          </a:prstGeom>
          <a:noFill/>
          <a:ln/>
        </p:spPr>
        <p:txBody>
          <a:bodyPr wrap="square" rtlCol="0" anchor="t"/>
          <a:lstStyle/>
          <a:p>
            <a:pPr indent="0" marL="0">
              <a:buNone/>
            </a:pPr>
            <a:r>
              <a:rPr lang="en-US" sz="1100" dirty="0">
                <a:solidFill>
                  <a:srgbClr val="C0392B"/>
                </a:solidFill>
                <a:latin typeface="Calibri" pitchFamily="34" charset="0"/>
                <a:ea typeface="Calibri" pitchFamily="34" charset="-122"/>
                <a:cs typeface="Calibri" pitchFamily="34" charset="-120"/>
              </a:rPr>
              <a:t>– Coût de conception élevé</a:t>
            </a:r>
            <a:endParaRPr lang="en-US" sz="1100" dirty="0"/>
          </a:p>
        </p:txBody>
      </p:sp>
      <p:sp>
        <p:nvSpPr>
          <p:cNvPr id="25" name="Text 21"/>
          <p:cNvSpPr/>
          <p:nvPr/>
        </p:nvSpPr>
        <p:spPr>
          <a:xfrm>
            <a:off x="6597396" y="4160520"/>
            <a:ext cx="4814316" cy="365760"/>
          </a:xfrm>
          <a:prstGeom prst="rect">
            <a:avLst/>
          </a:prstGeom>
          <a:noFill/>
          <a:ln/>
        </p:spPr>
        <p:txBody>
          <a:bodyPr wrap="square" rtlCol="0" anchor="t"/>
          <a:lstStyle/>
          <a:p>
            <a:pPr indent="0" marL="0">
              <a:buNone/>
            </a:pPr>
            <a:r>
              <a:rPr lang="en-US" sz="1100" dirty="0">
                <a:solidFill>
                  <a:srgbClr val="C0392B"/>
                </a:solidFill>
                <a:latin typeface="Calibri" pitchFamily="34" charset="0"/>
                <a:ea typeface="Calibri" pitchFamily="34" charset="-122"/>
                <a:cs typeface="Calibri" pitchFamily="34" charset="-120"/>
              </a:rPr>
              <a:t>– Risque d'oubli si auditeur inexpérimenté</a:t>
            </a:r>
            <a:endParaRPr lang="en-US" sz="1100" dirty="0"/>
          </a:p>
        </p:txBody>
      </p:sp>
      <p:sp>
        <p:nvSpPr>
          <p:cNvPr id="26" name="Text 22"/>
          <p:cNvSpPr/>
          <p:nvPr/>
        </p:nvSpPr>
        <p:spPr>
          <a:xfrm>
            <a:off x="6597396" y="4526280"/>
            <a:ext cx="4814316" cy="365760"/>
          </a:xfrm>
          <a:prstGeom prst="rect">
            <a:avLst/>
          </a:prstGeom>
          <a:noFill/>
          <a:ln/>
        </p:spPr>
        <p:txBody>
          <a:bodyPr wrap="square" rtlCol="0" anchor="t"/>
          <a:lstStyle/>
          <a:p>
            <a:pPr indent="0" marL="0">
              <a:buNone/>
            </a:pPr>
            <a:r>
              <a:rPr lang="en-US" sz="1100" dirty="0">
                <a:solidFill>
                  <a:srgbClr val="C0392B"/>
                </a:solidFill>
                <a:latin typeface="Calibri" pitchFamily="34" charset="0"/>
                <a:ea typeface="Calibri" pitchFamily="34" charset="-122"/>
                <a:cs typeface="Calibri" pitchFamily="34" charset="-120"/>
              </a:rPr>
              <a:t>– Moindre traçabilité d'une mission à l'autre</a:t>
            </a:r>
            <a:endParaRPr lang="en-US" sz="1100" dirty="0"/>
          </a:p>
        </p:txBody>
      </p:sp>
      <p:sp>
        <p:nvSpPr>
          <p:cNvPr id="27" name="Shape 23"/>
          <p:cNvSpPr/>
          <p:nvPr/>
        </p:nvSpPr>
        <p:spPr>
          <a:xfrm>
            <a:off x="548640" y="5212080"/>
            <a:ext cx="11091672" cy="777240"/>
          </a:xfrm>
          <a:prstGeom prst="rect">
            <a:avLst/>
          </a:prstGeom>
          <a:solidFill>
            <a:srgbClr val="0A1F44"/>
          </a:solidFill>
          <a:ln/>
        </p:spPr>
      </p:sp>
      <p:sp>
        <p:nvSpPr>
          <p:cNvPr id="28" name="Shape 24"/>
          <p:cNvSpPr/>
          <p:nvPr/>
        </p:nvSpPr>
        <p:spPr>
          <a:xfrm>
            <a:off x="548640" y="5212080"/>
            <a:ext cx="109728" cy="777240"/>
          </a:xfrm>
          <a:prstGeom prst="rect">
            <a:avLst/>
          </a:prstGeom>
          <a:solidFill>
            <a:srgbClr val="1E8449"/>
          </a:solidFill>
          <a:ln/>
        </p:spPr>
      </p:sp>
      <p:pic>
        <p:nvPicPr>
          <p:cNvPr id="29" name="Image 2" descr="/home/claude/cac_deck/assets/icons/bulb_sky.png"/>
          <p:cNvPicPr>
            <a:picLocks noChangeAspect="1"/>
          </p:cNvPicPr>
          <p:nvPr/>
        </p:nvPicPr>
        <p:blipFill>
          <a:blip r:embed="rId3"/>
          <a:stretch>
            <a:fillRect/>
          </a:stretch>
        </p:blipFill>
        <p:spPr>
          <a:xfrm>
            <a:off x="841248" y="5413248"/>
            <a:ext cx="384048" cy="384048"/>
          </a:xfrm>
          <a:prstGeom prst="rect">
            <a:avLst/>
          </a:prstGeom>
        </p:spPr>
      </p:pic>
      <p:sp>
        <p:nvSpPr>
          <p:cNvPr id="30" name="Text 25"/>
          <p:cNvSpPr/>
          <p:nvPr/>
        </p:nvSpPr>
        <p:spPr>
          <a:xfrm>
            <a:off x="1463040" y="5212080"/>
            <a:ext cx="9902952" cy="777240"/>
          </a:xfrm>
          <a:prstGeom prst="rect">
            <a:avLst/>
          </a:prstGeom>
          <a:noFill/>
          <a:ln/>
        </p:spPr>
        <p:txBody>
          <a:bodyPr wrap="square" rtlCol="0" anchor="ctr"/>
          <a:lstStyle/>
          <a:p>
            <a:pPr indent="0" marL="0">
              <a:lnSpc>
                <a:spcPct val="100000"/>
              </a:lnSpc>
              <a:buNone/>
            </a:pPr>
            <a:r>
              <a:rPr lang="en-US" sz="1200" b="1" dirty="0">
                <a:solidFill>
                  <a:srgbClr val="0091DA"/>
                </a:solidFill>
                <a:latin typeface="Calibri" pitchFamily="34" charset="0"/>
                <a:ea typeface="Calibri" pitchFamily="34" charset="-122"/>
                <a:cs typeface="Calibri" pitchFamily="34" charset="-120"/>
              </a:rPr>
              <a:t xml:space="preserve">Recommandation.  </a:t>
            </a:r>
            <a:pPr indent="0" marL="0">
              <a:lnSpc>
                <a:spcPct val="100000"/>
              </a:lnSpc>
              <a:buNone/>
            </a:pPr>
            <a:r>
              <a:rPr lang="en-US" sz="1200" dirty="0">
                <a:solidFill>
                  <a:srgbClr val="D7E1F4"/>
                </a:solidFill>
                <a:latin typeface="Calibri" pitchFamily="34" charset="0"/>
                <a:ea typeface="Calibri" pitchFamily="34" charset="-122"/>
                <a:cs typeface="Calibri" pitchFamily="34" charset="-120"/>
              </a:rPr>
              <a:t>Utiliser le programme-type comme socle, puis l'adapter systématiquement par enrichissement ou réduction selon les risques réels de l'entité.</a:t>
            </a:r>
            <a:endParaRPr lang="en-US" sz="1200" dirty="0"/>
          </a:p>
        </p:txBody>
      </p:sp>
      <p:sp>
        <p:nvSpPr>
          <p:cNvPr id="31" name="Text 26"/>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2" name="Text 27"/>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43 / 90</a:t>
            </a:r>
            <a:endParaRPr lang="en-US" sz="8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AFFECTATION DES TRAVAUX</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principes pour un acte de management clé</a:t>
            </a:r>
            <a:endParaRPr lang="en-US" sz="2700" dirty="0"/>
          </a:p>
        </p:txBody>
      </p:sp>
      <p:sp>
        <p:nvSpPr>
          <p:cNvPr id="5" name="Shape 3"/>
          <p:cNvSpPr/>
          <p:nvPr/>
        </p:nvSpPr>
        <p:spPr>
          <a:xfrm>
            <a:off x="548640" y="1783080"/>
            <a:ext cx="11091672" cy="1298448"/>
          </a:xfrm>
          <a:prstGeom prst="rect">
            <a:avLst/>
          </a:prstGeom>
          <a:solidFill>
            <a:srgbClr val="F3F6FB"/>
          </a:solidFill>
          <a:ln w="12700">
            <a:solidFill>
              <a:srgbClr val="DCE3EF"/>
            </a:solidFill>
            <a:prstDash val="solid"/>
          </a:ln>
        </p:spPr>
      </p:sp>
      <p:sp>
        <p:nvSpPr>
          <p:cNvPr id="6" name="Shape 4"/>
          <p:cNvSpPr/>
          <p:nvPr/>
        </p:nvSpPr>
        <p:spPr>
          <a:xfrm>
            <a:off x="548640" y="1783080"/>
            <a:ext cx="91440" cy="1298448"/>
          </a:xfrm>
          <a:prstGeom prst="rect">
            <a:avLst/>
          </a:prstGeom>
          <a:solidFill>
            <a:srgbClr val="00338D"/>
          </a:solidFill>
          <a:ln/>
        </p:spPr>
      </p:sp>
      <p:sp>
        <p:nvSpPr>
          <p:cNvPr id="7" name="Shape 5"/>
          <p:cNvSpPr/>
          <p:nvPr/>
        </p:nvSpPr>
        <p:spPr>
          <a:xfrm>
            <a:off x="914400" y="2148840"/>
            <a:ext cx="566928" cy="566928"/>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scale_white.png"/>
          <p:cNvPicPr>
            <a:picLocks noChangeAspect="1"/>
          </p:cNvPicPr>
          <p:nvPr/>
        </p:nvPicPr>
        <p:blipFill>
          <a:blip r:embed="rId1"/>
          <a:stretch>
            <a:fillRect/>
          </a:stretch>
        </p:blipFill>
        <p:spPr>
          <a:xfrm>
            <a:off x="1050463" y="2284903"/>
            <a:ext cx="294803" cy="294803"/>
          </a:xfrm>
          <a:prstGeom prst="rect">
            <a:avLst/>
          </a:prstGeom>
        </p:spPr>
      </p:pic>
      <p:sp>
        <p:nvSpPr>
          <p:cNvPr id="9" name="Text 6"/>
          <p:cNvSpPr/>
          <p:nvPr/>
        </p:nvSpPr>
        <p:spPr>
          <a:xfrm>
            <a:off x="1737360" y="1947672"/>
            <a:ext cx="9628632"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Principe d'adéquation</a:t>
            </a:r>
            <a:endParaRPr lang="en-US" sz="1500" dirty="0"/>
          </a:p>
        </p:txBody>
      </p:sp>
      <p:sp>
        <p:nvSpPr>
          <p:cNvPr id="10" name="Text 7"/>
          <p:cNvSpPr/>
          <p:nvPr/>
        </p:nvSpPr>
        <p:spPr>
          <a:xfrm>
            <a:off x="1737360" y="2313432"/>
            <a:ext cx="9628632" cy="73152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La complexité du travail confié doit être en rapport avec l'expérience du collaborateur. Confier le cycle « Personnel » d'une industrie de 800 salariés à un débutant met en danger la mission.</a:t>
            </a:r>
            <a:endParaRPr lang="en-US" sz="1200" dirty="0"/>
          </a:p>
        </p:txBody>
      </p:sp>
      <p:sp>
        <p:nvSpPr>
          <p:cNvPr id="11" name="Shape 8"/>
          <p:cNvSpPr/>
          <p:nvPr/>
        </p:nvSpPr>
        <p:spPr>
          <a:xfrm>
            <a:off x="548640" y="3200400"/>
            <a:ext cx="11091672" cy="1298448"/>
          </a:xfrm>
          <a:prstGeom prst="rect">
            <a:avLst/>
          </a:prstGeom>
          <a:solidFill>
            <a:srgbClr val="F3F6FB"/>
          </a:solidFill>
          <a:ln w="12700">
            <a:solidFill>
              <a:srgbClr val="DCE3EF"/>
            </a:solidFill>
            <a:prstDash val="solid"/>
          </a:ln>
        </p:spPr>
      </p:sp>
      <p:sp>
        <p:nvSpPr>
          <p:cNvPr id="12" name="Shape 9"/>
          <p:cNvSpPr/>
          <p:nvPr/>
        </p:nvSpPr>
        <p:spPr>
          <a:xfrm>
            <a:off x="548640" y="3200400"/>
            <a:ext cx="91440" cy="1298448"/>
          </a:xfrm>
          <a:prstGeom prst="rect">
            <a:avLst/>
          </a:prstGeom>
          <a:solidFill>
            <a:srgbClr val="005EB8"/>
          </a:solidFill>
          <a:ln/>
        </p:spPr>
      </p:sp>
      <p:sp>
        <p:nvSpPr>
          <p:cNvPr id="13" name="Shape 10"/>
          <p:cNvSpPr/>
          <p:nvPr/>
        </p:nvSpPr>
        <p:spPr>
          <a:xfrm>
            <a:off x="914400" y="3566160"/>
            <a:ext cx="566928" cy="566928"/>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eye_white.png"/>
          <p:cNvPicPr>
            <a:picLocks noChangeAspect="1"/>
          </p:cNvPicPr>
          <p:nvPr/>
        </p:nvPicPr>
        <p:blipFill>
          <a:blip r:embed="rId2"/>
          <a:stretch>
            <a:fillRect/>
          </a:stretch>
        </p:blipFill>
        <p:spPr>
          <a:xfrm>
            <a:off x="1050463" y="3702223"/>
            <a:ext cx="294803" cy="294803"/>
          </a:xfrm>
          <a:prstGeom prst="rect">
            <a:avLst/>
          </a:prstGeom>
        </p:spPr>
      </p:pic>
      <p:sp>
        <p:nvSpPr>
          <p:cNvPr id="15" name="Text 11"/>
          <p:cNvSpPr/>
          <p:nvPr/>
        </p:nvSpPr>
        <p:spPr>
          <a:xfrm>
            <a:off x="1737360" y="3364992"/>
            <a:ext cx="9628632" cy="365760"/>
          </a:xfrm>
          <a:prstGeom prst="rect">
            <a:avLst/>
          </a:prstGeom>
          <a:noFill/>
          <a:ln/>
        </p:spPr>
        <p:txBody>
          <a:bodyPr wrap="square" rtlCol="0" anchor="ctr"/>
          <a:lstStyle/>
          <a:p>
            <a:pPr indent="0" marL="0">
              <a:buNone/>
            </a:pPr>
            <a:r>
              <a:rPr lang="en-US" sz="1500" b="1" dirty="0">
                <a:solidFill>
                  <a:srgbClr val="005EB8"/>
                </a:solidFill>
                <a:latin typeface="Arial" pitchFamily="34" charset="0"/>
                <a:ea typeface="Arial" pitchFamily="34" charset="-122"/>
                <a:cs typeface="Arial" pitchFamily="34" charset="-120"/>
              </a:rPr>
              <a:t>Principe de supervision</a:t>
            </a:r>
            <a:endParaRPr lang="en-US" sz="1500" dirty="0"/>
          </a:p>
        </p:txBody>
      </p:sp>
      <p:sp>
        <p:nvSpPr>
          <p:cNvPr id="16" name="Text 12"/>
          <p:cNvSpPr/>
          <p:nvPr/>
        </p:nvSpPr>
        <p:spPr>
          <a:xfrm>
            <a:off x="1737360" y="3730752"/>
            <a:ext cx="9628632" cy="73152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Tout travail confié fait l'objet d'une revue par un superviseur de niveau supérieur. Plus la complexité est élevée, plus la revue est approfondie (NAGQ 1).</a:t>
            </a:r>
            <a:endParaRPr lang="en-US" sz="1200" dirty="0"/>
          </a:p>
        </p:txBody>
      </p:sp>
      <p:sp>
        <p:nvSpPr>
          <p:cNvPr id="17" name="Shape 13"/>
          <p:cNvSpPr/>
          <p:nvPr/>
        </p:nvSpPr>
        <p:spPr>
          <a:xfrm>
            <a:off x="548640" y="4617720"/>
            <a:ext cx="11091672" cy="1298448"/>
          </a:xfrm>
          <a:prstGeom prst="rect">
            <a:avLst/>
          </a:prstGeom>
          <a:solidFill>
            <a:srgbClr val="F3F6FB"/>
          </a:solidFill>
          <a:ln w="12700">
            <a:solidFill>
              <a:srgbClr val="DCE3EF"/>
            </a:solidFill>
            <a:prstDash val="solid"/>
          </a:ln>
        </p:spPr>
      </p:sp>
      <p:sp>
        <p:nvSpPr>
          <p:cNvPr id="18" name="Shape 14"/>
          <p:cNvSpPr/>
          <p:nvPr/>
        </p:nvSpPr>
        <p:spPr>
          <a:xfrm>
            <a:off x="548640" y="4617720"/>
            <a:ext cx="91440" cy="1298448"/>
          </a:xfrm>
          <a:prstGeom prst="rect">
            <a:avLst/>
          </a:prstGeom>
          <a:solidFill>
            <a:srgbClr val="1E8449"/>
          </a:solidFill>
          <a:ln/>
        </p:spPr>
      </p:sp>
      <p:sp>
        <p:nvSpPr>
          <p:cNvPr id="19" name="Shape 15"/>
          <p:cNvSpPr/>
          <p:nvPr/>
        </p:nvSpPr>
        <p:spPr>
          <a:xfrm>
            <a:off x="914400" y="4983480"/>
            <a:ext cx="566928" cy="56692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grad_white.png"/>
          <p:cNvPicPr>
            <a:picLocks noChangeAspect="1"/>
          </p:cNvPicPr>
          <p:nvPr/>
        </p:nvPicPr>
        <p:blipFill>
          <a:blip r:embed="rId3"/>
          <a:stretch>
            <a:fillRect/>
          </a:stretch>
        </p:blipFill>
        <p:spPr>
          <a:xfrm>
            <a:off x="1050463" y="5119543"/>
            <a:ext cx="294803" cy="294803"/>
          </a:xfrm>
          <a:prstGeom prst="rect">
            <a:avLst/>
          </a:prstGeom>
        </p:spPr>
      </p:pic>
      <p:sp>
        <p:nvSpPr>
          <p:cNvPr id="21" name="Text 16"/>
          <p:cNvSpPr/>
          <p:nvPr/>
        </p:nvSpPr>
        <p:spPr>
          <a:xfrm>
            <a:off x="1737360" y="4782312"/>
            <a:ext cx="9628632" cy="365760"/>
          </a:xfrm>
          <a:prstGeom prst="rect">
            <a:avLst/>
          </a:prstGeom>
          <a:noFill/>
          <a:ln/>
        </p:spPr>
        <p:txBody>
          <a:bodyPr wrap="square" rtlCol="0" anchor="ctr"/>
          <a:lstStyle/>
          <a:p>
            <a:pPr indent="0" marL="0">
              <a:buNone/>
            </a:pPr>
            <a:r>
              <a:rPr lang="en-US" sz="1500" b="1" dirty="0">
                <a:solidFill>
                  <a:srgbClr val="1E8449"/>
                </a:solidFill>
                <a:latin typeface="Arial" pitchFamily="34" charset="0"/>
                <a:ea typeface="Arial" pitchFamily="34" charset="-122"/>
                <a:cs typeface="Arial" pitchFamily="34" charset="-120"/>
              </a:rPr>
              <a:t>Principe de développement</a:t>
            </a:r>
            <a:endParaRPr lang="en-US" sz="1500" dirty="0"/>
          </a:p>
        </p:txBody>
      </p:sp>
      <p:sp>
        <p:nvSpPr>
          <p:cNvPr id="22" name="Text 17"/>
          <p:cNvSpPr/>
          <p:nvPr/>
        </p:nvSpPr>
        <p:spPr>
          <a:xfrm>
            <a:off x="1737360" y="5148072"/>
            <a:ext cx="9628632" cy="73152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L'affectation contribue au développement des compétences. Un junior cantonné à des travaux mécaniques ne progressera pas.</a:t>
            </a:r>
            <a:endParaRPr lang="en-US" sz="1200" dirty="0"/>
          </a:p>
        </p:txBody>
      </p:sp>
      <p:sp>
        <p:nvSpPr>
          <p:cNvPr id="23" name="Text 1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4" name="Text 1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44 / 90</a:t>
            </a:r>
            <a:endParaRPr lang="en-US" sz="8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GRILLE INDICATIVE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Affectation des travaux par grade</a:t>
            </a:r>
            <a:endParaRPr lang="en-US" sz="2700" dirty="0"/>
          </a:p>
        </p:txBody>
      </p:sp>
      <p:graphicFrame>
        <p:nvGraphicFramePr>
          <p:cNvPr id="46" name="Table 0"/>
          <p:cNvGraphicFramePr>
            <a:graphicFrameLocks noGrp="1"/>
          </p:cNvGraphicFramePr>
          <p:nvPr>
            <p:extLst>
              <p:ext uri="{D42A27DB-BD31-4B8C-83A1-F6EECF244321}">
                <p14:modId xmlns:p14="http://schemas.microsoft.com/office/powerpoint/2010/main" val="1579011935"/>
              </p:ext>
            </p:extLst>
          </p:nvPr>
        </p:nvGraphicFramePr>
        <p:xfrm>
          <a:off x="548640" y="1645920"/>
          <a:ext cx="11091672" cy="914400"/>
        </p:xfrm>
        <a:graphic>
          <a:graphicData uri="http://schemas.openxmlformats.org/drawingml/2006/table">
            <a:tbl>
              <a:tblPr/>
              <a:tblGrid>
                <a:gridCol w="2834640"/>
                <a:gridCol w="1463040"/>
                <a:gridCol w="6793992"/>
              </a:tblGrid>
              <a:tr h="786384">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Grade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Expérience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Travaux typiques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786384">
                <a:tc>
                  <a:txBody>
                    <a:bodyPr/>
                    <a:lstStyle/>
                    <a:p>
                      <a:pPr algn="l" indent="0" marL="0">
                        <a:buNone/>
                      </a:pPr>
                      <a:r>
                        <a:rPr lang="en-US" sz="1100" b="1" dirty="0">
                          <a:solidFill>
                            <a:srgbClr val="0091DA"/>
                          </a:solidFill>
                          <a:latin typeface="Calibri" pitchFamily="34" charset="0"/>
                          <a:ea typeface="Calibri" pitchFamily="34" charset="-122"/>
                          <a:cs typeface="Calibri" pitchFamily="34" charset="-120"/>
                        </a:rPr>
                        <a:t>Junior / Assistant 1ʳᵉ année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59657C"/>
                          </a:solidFill>
                          <a:latin typeface="Calibri" pitchFamily="34" charset="0"/>
                          <a:ea typeface="Calibri" pitchFamily="34" charset="-122"/>
                          <a:cs typeface="Calibri" pitchFamily="34" charset="-120"/>
                        </a:rPr>
                        <a:t>0-2 ans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Caisse, circularisations simples, inventaires physiques, vérifications mécaniques (lettrage, pointage), saisie de FM</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86384">
                <a:tc>
                  <a:txBody>
                    <a:bodyPr/>
                    <a:lstStyle/>
                    <a:p>
                      <a:pPr algn="l" indent="0" marL="0">
                        <a:buNone/>
                      </a:pPr>
                      <a:r>
                        <a:rPr lang="en-US" sz="1100" b="1" dirty="0">
                          <a:solidFill>
                            <a:srgbClr val="005EB8"/>
                          </a:solidFill>
                          <a:latin typeface="Calibri" pitchFamily="34" charset="0"/>
                          <a:ea typeface="Calibri" pitchFamily="34" charset="-122"/>
                          <a:cs typeface="Calibri" pitchFamily="34" charset="-120"/>
                        </a:rPr>
                        <a:t>Senior / Assistant 3ᵉ année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59657C"/>
                          </a:solidFill>
                          <a:latin typeface="Calibri" pitchFamily="34" charset="0"/>
                          <a:ea typeface="Calibri" pitchFamily="34" charset="-122"/>
                          <a:cs typeface="Calibri" pitchFamily="34" charset="-120"/>
                        </a:rPr>
                        <a:t>2-4 ans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Cycles simples en autonomie (trésorerie, immobilisations), pré-conclusion de cycles, supervision de juniors sur le terrain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86384">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Chef de mission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59657C"/>
                          </a:solidFill>
                          <a:latin typeface="Calibri" pitchFamily="34" charset="0"/>
                          <a:ea typeface="Calibri" pitchFamily="34" charset="-122"/>
                          <a:cs typeface="Calibri" pitchFamily="34" charset="-120"/>
                        </a:rPr>
                        <a:t>4-7 ans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Pilotage du dossier, cycles complexes (paie/fiscal, stocks industriels), entretiens direction, planification opérationnelle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86384">
                <a:tc>
                  <a:txBody>
                    <a:bodyPr/>
                    <a:lstStyle/>
                    <a:p>
                      <a:pPr algn="l" indent="0" marL="0">
                        <a:buNone/>
                      </a:pPr>
                      <a:r>
                        <a:rPr lang="en-US" sz="1100" b="1" dirty="0">
                          <a:solidFill>
                            <a:srgbClr val="1E8449"/>
                          </a:solidFill>
                          <a:latin typeface="Calibri" pitchFamily="34" charset="0"/>
                          <a:ea typeface="Calibri" pitchFamily="34" charset="-122"/>
                          <a:cs typeface="Calibri" pitchFamily="34" charset="-120"/>
                        </a:rPr>
                        <a:t>Manager / Directeur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100" dirty="0">
                          <a:solidFill>
                            <a:srgbClr val="59657C"/>
                          </a:solidFill>
                          <a:latin typeface="Calibri" pitchFamily="34" charset="0"/>
                          <a:ea typeface="Calibri" pitchFamily="34" charset="-122"/>
                          <a:cs typeface="Calibri" pitchFamily="34" charset="-120"/>
                        </a:rPr>
                        <a:t>7-12 ans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Revue approfondie, points sensibles (consolidation, fiscalité complexe, provisions), interface client N-1</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86384">
                <a:tc>
                  <a:txBody>
                    <a:bodyPr/>
                    <a:lstStyle/>
                    <a:p>
                      <a:pPr algn="l" indent="0" marL="0">
                        <a:buNone/>
                      </a:pPr>
                      <a:r>
                        <a:rPr lang="en-US" sz="1100" b="1" dirty="0">
                          <a:solidFill>
                            <a:srgbClr val="14622F"/>
                          </a:solidFill>
                          <a:latin typeface="Calibri" pitchFamily="34" charset="0"/>
                          <a:ea typeface="Calibri" pitchFamily="34" charset="-122"/>
                          <a:cs typeface="Calibri" pitchFamily="34" charset="-120"/>
                        </a:rPr>
                        <a:t>Associé signataire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100" dirty="0">
                          <a:solidFill>
                            <a:srgbClr val="59657C"/>
                          </a:solidFill>
                          <a:latin typeface="Calibri" pitchFamily="34" charset="0"/>
                          <a:ea typeface="Calibri" pitchFamily="34" charset="-122"/>
                          <a:cs typeface="Calibri" pitchFamily="34" charset="-120"/>
                        </a:rPr>
                        <a:t>12 ans +</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Stratégie, revue d'opinion, communication CA/DG, signature, responsabilité finale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45 / 90</a:t>
            </a:r>
            <a:endParaRPr lang="en-US" sz="8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CALENDRIER D'AUDIT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Cinq phases articulées au calendrier algérien</a:t>
            </a:r>
            <a:endParaRPr lang="en-US" sz="2700" dirty="0"/>
          </a:p>
        </p:txBody>
      </p:sp>
      <p:graphicFrame>
        <p:nvGraphicFramePr>
          <p:cNvPr id="47" name="Table 0"/>
          <p:cNvGraphicFramePr>
            <a:graphicFrameLocks noGrp="1"/>
          </p:cNvGraphicFramePr>
          <p:nvPr>
            <p:extLst>
              <p:ext uri="{D42A27DB-BD31-4B8C-83A1-F6EECF244321}">
                <p14:modId xmlns:p14="http://schemas.microsoft.com/office/powerpoint/2010/main" val="1579011935"/>
              </p:ext>
            </p:extLst>
          </p:nvPr>
        </p:nvGraphicFramePr>
        <p:xfrm>
          <a:off x="548640" y="1645920"/>
          <a:ext cx="11091672" cy="914400"/>
        </p:xfrm>
        <a:graphic>
          <a:graphicData uri="http://schemas.openxmlformats.org/drawingml/2006/table">
            <a:tbl>
              <a:tblPr/>
              <a:tblGrid>
                <a:gridCol w="1371600"/>
                <a:gridCol w="1737360"/>
                <a:gridCol w="4206240"/>
                <a:gridCol w="3410712"/>
              </a:tblGrid>
              <a:tr h="749808">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Phase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Période (clôture 31/12/N)</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Travaux principaux</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Articulation algérienne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749808">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Intérim</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b="1" dirty="0">
                          <a:solidFill>
                            <a:srgbClr val="005EB8"/>
                          </a:solidFill>
                          <a:latin typeface="Calibri" pitchFamily="34" charset="0"/>
                          <a:ea typeface="Calibri" pitchFamily="34" charset="-122"/>
                          <a:cs typeface="Calibri" pitchFamily="34" charset="-120"/>
                        </a:rPr>
                        <a:t>Oct.-nov. 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Évaluation des risques, tests de CI, revue analytique préliminaire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Déclaration G50 mensuelle ; suivi contentieux DGI</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49808">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Pré-clôture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b="1" dirty="0">
                          <a:solidFill>
                            <a:srgbClr val="005EB8"/>
                          </a:solidFill>
                          <a:latin typeface="Calibri" pitchFamily="34" charset="0"/>
                          <a:ea typeface="Calibri" pitchFamily="34" charset="-122"/>
                          <a:cs typeface="Calibri" pitchFamily="34" charset="-120"/>
                        </a:rPr>
                        <a:t>Décembre 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Inventaires physiques, circularisations à date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Inventaire fiscal obligatoire au 31/12</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49808">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Final</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b="1" dirty="0">
                          <a:solidFill>
                            <a:srgbClr val="005EB8"/>
                          </a:solidFill>
                          <a:latin typeface="Calibri" pitchFamily="34" charset="0"/>
                          <a:ea typeface="Calibri" pitchFamily="34" charset="-122"/>
                          <a:cs typeface="Calibri" pitchFamily="34" charset="-120"/>
                        </a:rPr>
                        <a:t>Févr.-avril N+1</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Examen des comptes, substance, fraude (NAA 240), seuils (NAA 320)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Liasse fiscale — dépôt 30/04/N+1</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749808">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Restitution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b="1" dirty="0">
                          <a:solidFill>
                            <a:srgbClr val="005EB8"/>
                          </a:solidFill>
                          <a:latin typeface="Calibri" pitchFamily="34" charset="0"/>
                          <a:ea typeface="Calibri" pitchFamily="34" charset="-122"/>
                          <a:cs typeface="Calibri" pitchFamily="34" charset="-120"/>
                        </a:rPr>
                        <a:t>Avril-juin N+1</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Synthèse, lettre NAA 265, rapports général &amp; spéciaux</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AG d'approbation (6 mois post-clôture)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749808">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Post-clôture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b="1" dirty="0">
                          <a:solidFill>
                            <a:srgbClr val="005EB8"/>
                          </a:solidFill>
                          <a:latin typeface="Calibri" pitchFamily="34" charset="0"/>
                          <a:ea typeface="Calibri" pitchFamily="34" charset="-122"/>
                          <a:cs typeface="Calibri" pitchFamily="34" charset="-120"/>
                        </a:rPr>
                        <a:t>Juin N+1 et au-delà</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Vérifications spécifiques, rapports complémentaires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Publication BOAL le cas échéant</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46 / 90</a:t>
            </a:r>
            <a:endParaRPr lang="en-US" sz="85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OUTILS TECHNOLOGIQUES</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L'audit assisté par ordinateur en cabinet algérien</a:t>
            </a:r>
            <a:endParaRPr lang="en-US" sz="2700" dirty="0"/>
          </a:p>
        </p:txBody>
      </p:sp>
      <p:sp>
        <p:nvSpPr>
          <p:cNvPr id="5" name="Shape 3"/>
          <p:cNvSpPr/>
          <p:nvPr/>
        </p:nvSpPr>
        <p:spPr>
          <a:xfrm>
            <a:off x="548640" y="1783080"/>
            <a:ext cx="5340096" cy="196596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5340096" cy="73152"/>
          </a:xfrm>
          <a:prstGeom prst="rect">
            <a:avLst/>
          </a:prstGeom>
          <a:solidFill>
            <a:srgbClr val="00338D"/>
          </a:solidFill>
          <a:ln/>
        </p:spPr>
      </p:sp>
      <p:sp>
        <p:nvSpPr>
          <p:cNvPr id="7" name="Shape 5"/>
          <p:cNvSpPr/>
          <p:nvPr/>
        </p:nvSpPr>
        <p:spPr>
          <a:xfrm>
            <a:off x="822960" y="2075688"/>
            <a:ext cx="548640" cy="548640"/>
          </a:xfrm>
          <a:prstGeom prst="roundRect">
            <a:avLst>
              <a:gd name="adj" fmla="val 10000"/>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hartBar_white.png"/>
          <p:cNvPicPr>
            <a:picLocks noChangeAspect="1"/>
          </p:cNvPicPr>
          <p:nvPr/>
        </p:nvPicPr>
        <p:blipFill>
          <a:blip r:embed="rId1"/>
          <a:stretch>
            <a:fillRect/>
          </a:stretch>
        </p:blipFill>
        <p:spPr>
          <a:xfrm>
            <a:off x="949147" y="2201875"/>
            <a:ext cx="296266" cy="296266"/>
          </a:xfrm>
          <a:prstGeom prst="rect">
            <a:avLst/>
          </a:prstGeom>
        </p:spPr>
      </p:pic>
      <p:sp>
        <p:nvSpPr>
          <p:cNvPr id="9" name="Text 6"/>
          <p:cNvSpPr/>
          <p:nvPr/>
        </p:nvSpPr>
        <p:spPr>
          <a:xfrm>
            <a:off x="1508760" y="2075688"/>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Tableurs avancés (Excel)</a:t>
            </a:r>
            <a:endParaRPr lang="en-US" sz="1400" dirty="0"/>
          </a:p>
        </p:txBody>
      </p:sp>
      <p:sp>
        <p:nvSpPr>
          <p:cNvPr id="10" name="Text 7"/>
          <p:cNvSpPr/>
          <p:nvPr/>
        </p:nvSpPr>
        <p:spPr>
          <a:xfrm>
            <a:off x="822960" y="278892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Sondages, balance âgée, rapprochements, revues analytiques. Maîtriser : TCD, RECHERCHEV/INDEX-EQUIV, formules de cohérence.</a:t>
            </a:r>
            <a:endParaRPr lang="en-US" sz="1150" dirty="0"/>
          </a:p>
        </p:txBody>
      </p:sp>
      <p:sp>
        <p:nvSpPr>
          <p:cNvPr id="11" name="Shape 8"/>
          <p:cNvSpPr/>
          <p:nvPr/>
        </p:nvSpPr>
        <p:spPr>
          <a:xfrm>
            <a:off x="6300216" y="1783080"/>
            <a:ext cx="5340096" cy="196596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6300216" y="1783080"/>
            <a:ext cx="5340096" cy="73152"/>
          </a:xfrm>
          <a:prstGeom prst="rect">
            <a:avLst/>
          </a:prstGeom>
          <a:solidFill>
            <a:srgbClr val="005EB8"/>
          </a:solidFill>
          <a:ln/>
        </p:spPr>
      </p:sp>
      <p:sp>
        <p:nvSpPr>
          <p:cNvPr id="13" name="Shape 10"/>
          <p:cNvSpPr/>
          <p:nvPr/>
        </p:nvSpPr>
        <p:spPr>
          <a:xfrm>
            <a:off x="6574536" y="2075688"/>
            <a:ext cx="548640" cy="548640"/>
          </a:xfrm>
          <a:prstGeom prst="roundRect">
            <a:avLst>
              <a:gd name="adj" fmla="val 10000"/>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database_white.png"/>
          <p:cNvPicPr>
            <a:picLocks noChangeAspect="1"/>
          </p:cNvPicPr>
          <p:nvPr/>
        </p:nvPicPr>
        <p:blipFill>
          <a:blip r:embed="rId2"/>
          <a:stretch>
            <a:fillRect/>
          </a:stretch>
        </p:blipFill>
        <p:spPr>
          <a:xfrm>
            <a:off x="6700723" y="2201875"/>
            <a:ext cx="296266" cy="296266"/>
          </a:xfrm>
          <a:prstGeom prst="rect">
            <a:avLst/>
          </a:prstGeom>
        </p:spPr>
      </p:pic>
      <p:sp>
        <p:nvSpPr>
          <p:cNvPr id="15" name="Text 11"/>
          <p:cNvSpPr/>
          <p:nvPr/>
        </p:nvSpPr>
        <p:spPr>
          <a:xfrm>
            <a:off x="7260336" y="2075688"/>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Logiciels d'audit dédiés</a:t>
            </a:r>
            <a:endParaRPr lang="en-US" sz="1400" dirty="0"/>
          </a:p>
        </p:txBody>
      </p:sp>
      <p:sp>
        <p:nvSpPr>
          <p:cNvPr id="16" name="Text 12"/>
          <p:cNvSpPr/>
          <p:nvPr/>
        </p:nvSpPr>
        <p:spPr>
          <a:xfrm>
            <a:off x="6574536" y="278892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Offres internationales disponibles en Algérie (CaseWare, ACL, IDEA) ; choix selon la taille du portefeuille.</a:t>
            </a:r>
            <a:endParaRPr lang="en-US" sz="1150" dirty="0"/>
          </a:p>
        </p:txBody>
      </p:sp>
      <p:sp>
        <p:nvSpPr>
          <p:cNvPr id="17" name="Shape 13"/>
          <p:cNvSpPr/>
          <p:nvPr/>
        </p:nvSpPr>
        <p:spPr>
          <a:xfrm>
            <a:off x="548640" y="3931920"/>
            <a:ext cx="5340096" cy="196596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8" name="Shape 14"/>
          <p:cNvSpPr/>
          <p:nvPr/>
        </p:nvSpPr>
        <p:spPr>
          <a:xfrm>
            <a:off x="548640" y="3931920"/>
            <a:ext cx="5340096" cy="73152"/>
          </a:xfrm>
          <a:prstGeom prst="rect">
            <a:avLst/>
          </a:prstGeom>
          <a:solidFill>
            <a:srgbClr val="0091DA"/>
          </a:solidFill>
          <a:ln/>
        </p:spPr>
      </p:sp>
      <p:sp>
        <p:nvSpPr>
          <p:cNvPr id="19" name="Shape 15"/>
          <p:cNvSpPr/>
          <p:nvPr/>
        </p:nvSpPr>
        <p:spPr>
          <a:xfrm>
            <a:off x="822960" y="4224528"/>
            <a:ext cx="548640" cy="548640"/>
          </a:xfrm>
          <a:prstGeom prst="roundRect">
            <a:avLst>
              <a:gd name="adj" fmla="val 10000"/>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exchange_white.png"/>
          <p:cNvPicPr>
            <a:picLocks noChangeAspect="1"/>
          </p:cNvPicPr>
          <p:nvPr/>
        </p:nvPicPr>
        <p:blipFill>
          <a:blip r:embed="rId3"/>
          <a:stretch>
            <a:fillRect/>
          </a:stretch>
        </p:blipFill>
        <p:spPr>
          <a:xfrm>
            <a:off x="949147" y="4350715"/>
            <a:ext cx="296266" cy="296266"/>
          </a:xfrm>
          <a:prstGeom prst="rect">
            <a:avLst/>
          </a:prstGeom>
        </p:spPr>
      </p:pic>
      <p:sp>
        <p:nvSpPr>
          <p:cNvPr id="21" name="Text 16"/>
          <p:cNvSpPr/>
          <p:nvPr/>
        </p:nvSpPr>
        <p:spPr>
          <a:xfrm>
            <a:off x="1508760" y="4224528"/>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Extraction depuis ERP clients</a:t>
            </a:r>
            <a:endParaRPr lang="en-US" sz="1400" dirty="0"/>
          </a:p>
        </p:txBody>
      </p:sp>
      <p:sp>
        <p:nvSpPr>
          <p:cNvPr id="22" name="Text 17"/>
          <p:cNvSpPr/>
          <p:nvPr/>
        </p:nvSpPr>
        <p:spPr>
          <a:xfrm>
            <a:off x="822960" y="493776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Demander les extractions au format précis (CSV, Excel) : format de date, séparateur, champs. Vérifier l'exhaustivité par totalisation.</a:t>
            </a:r>
            <a:endParaRPr lang="en-US" sz="1150" dirty="0"/>
          </a:p>
        </p:txBody>
      </p:sp>
      <p:sp>
        <p:nvSpPr>
          <p:cNvPr id="23" name="Shape 18"/>
          <p:cNvSpPr/>
          <p:nvPr/>
        </p:nvSpPr>
        <p:spPr>
          <a:xfrm>
            <a:off x="6300216" y="3931920"/>
            <a:ext cx="5340096" cy="196596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4" name="Shape 19"/>
          <p:cNvSpPr/>
          <p:nvPr/>
        </p:nvSpPr>
        <p:spPr>
          <a:xfrm>
            <a:off x="6300216" y="3931920"/>
            <a:ext cx="5340096" cy="73152"/>
          </a:xfrm>
          <a:prstGeom prst="rect">
            <a:avLst/>
          </a:prstGeom>
          <a:solidFill>
            <a:srgbClr val="1E8449"/>
          </a:solidFill>
          <a:ln/>
        </p:spPr>
      </p:sp>
      <p:sp>
        <p:nvSpPr>
          <p:cNvPr id="25" name="Shape 20"/>
          <p:cNvSpPr/>
          <p:nvPr/>
        </p:nvSpPr>
        <p:spPr>
          <a:xfrm>
            <a:off x="6574536" y="4224528"/>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lock_white.png"/>
          <p:cNvPicPr>
            <a:picLocks noChangeAspect="1"/>
          </p:cNvPicPr>
          <p:nvPr/>
        </p:nvPicPr>
        <p:blipFill>
          <a:blip r:embed="rId4"/>
          <a:stretch>
            <a:fillRect/>
          </a:stretch>
        </p:blipFill>
        <p:spPr>
          <a:xfrm>
            <a:off x="6700723" y="4350715"/>
            <a:ext cx="296266" cy="296266"/>
          </a:xfrm>
          <a:prstGeom prst="rect">
            <a:avLst/>
          </a:prstGeom>
        </p:spPr>
      </p:pic>
      <p:sp>
        <p:nvSpPr>
          <p:cNvPr id="27" name="Text 21"/>
          <p:cNvSpPr/>
          <p:nvPr/>
        </p:nvSpPr>
        <p:spPr>
          <a:xfrm>
            <a:off x="7260336" y="4224528"/>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Sécurité &amp; confidentialité</a:t>
            </a:r>
            <a:endParaRPr lang="en-US" sz="1400" dirty="0"/>
          </a:p>
        </p:txBody>
      </p:sp>
      <p:sp>
        <p:nvSpPr>
          <p:cNvPr id="28" name="Text 22"/>
          <p:cNvSpPr/>
          <p:nvPr/>
        </p:nvSpPr>
        <p:spPr>
          <a:xfrm>
            <a:off x="6574536" y="493776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Confidentialité (déontologie), traçabilité (NAA 230), intégrité (NAGQ 1). Stockage sur l'infrastructure du cabinet, jamais grand public.</a:t>
            </a:r>
            <a:endParaRPr lang="en-US" sz="115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47 / 90</a:t>
            </a:r>
            <a:endParaRPr lang="en-US" sz="85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C77700"/>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C77700"/>
                </a:solidFill>
                <a:latin typeface="Arial" pitchFamily="34" charset="0"/>
                <a:ea typeface="Arial" pitchFamily="34" charset="-122"/>
                <a:cs typeface="Arial" pitchFamily="34" charset="-120"/>
              </a:rPr>
              <a:t>MISE EN PRATIQUE — ATELIER</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Programme de travail « Stocks »</a:t>
            </a:r>
            <a:endParaRPr lang="en-US" sz="2700" dirty="0"/>
          </a:p>
        </p:txBody>
      </p:sp>
      <p:sp>
        <p:nvSpPr>
          <p:cNvPr id="5" name="Shape 3"/>
          <p:cNvSpPr/>
          <p:nvPr/>
        </p:nvSpPr>
        <p:spPr>
          <a:xfrm>
            <a:off x="548640" y="1600200"/>
            <a:ext cx="11091672" cy="1371600"/>
          </a:xfrm>
          <a:prstGeom prst="rect">
            <a:avLst/>
          </a:prstGeom>
          <a:solidFill>
            <a:srgbClr val="FBF1E0"/>
          </a:solidFill>
          <a:ln/>
        </p:spPr>
      </p:sp>
      <p:sp>
        <p:nvSpPr>
          <p:cNvPr id="6" name="Shape 4"/>
          <p:cNvSpPr/>
          <p:nvPr/>
        </p:nvSpPr>
        <p:spPr>
          <a:xfrm>
            <a:off x="548640" y="1600200"/>
            <a:ext cx="109728" cy="1371600"/>
          </a:xfrm>
          <a:prstGeom prst="rect">
            <a:avLst/>
          </a:prstGeom>
          <a:solidFill>
            <a:srgbClr val="C77700"/>
          </a:solidFill>
          <a:ln/>
        </p:spPr>
      </p:sp>
      <p:sp>
        <p:nvSpPr>
          <p:cNvPr id="7" name="Shape 5"/>
          <p:cNvSpPr/>
          <p:nvPr/>
        </p:nvSpPr>
        <p:spPr>
          <a:xfrm>
            <a:off x="841248" y="1874520"/>
            <a:ext cx="566928" cy="566928"/>
          </a:xfrm>
          <a:prstGeom prst="roundRect">
            <a:avLst>
              <a:gd name="adj" fmla="val 9677"/>
            </a:avLst>
          </a:prstGeom>
          <a:solidFill>
            <a:srgbClr val="C77700"/>
          </a:solidFill>
          <a:ln/>
          <a:effectLst>
            <a:outerShdw sx="100000" sy="100000" kx="0" ky="0" algn="bl" rotWithShape="0" blurRad="63500" dist="25400" dir="5400000">
              <a:srgbClr val="AAB6CC">
                <a:alpha val="18000"/>
              </a:srgbClr>
            </a:outerShdw>
          </a:effectLst>
        </p:spPr>
      </p:sp>
      <p:pic>
        <p:nvPicPr>
          <p:cNvPr id="8" name="Image 0" descr="/home/claude/cac_deck/assets/icons/industry_white.png"/>
          <p:cNvPicPr>
            <a:picLocks noChangeAspect="1"/>
          </p:cNvPicPr>
          <p:nvPr/>
        </p:nvPicPr>
        <p:blipFill>
          <a:blip r:embed="rId1"/>
          <a:stretch>
            <a:fillRect/>
          </a:stretch>
        </p:blipFill>
        <p:spPr>
          <a:xfrm>
            <a:off x="971641" y="2004913"/>
            <a:ext cx="306141" cy="306141"/>
          </a:xfrm>
          <a:prstGeom prst="rect">
            <a:avLst/>
          </a:prstGeom>
        </p:spPr>
      </p:pic>
      <p:sp>
        <p:nvSpPr>
          <p:cNvPr id="9" name="Text 6"/>
          <p:cNvSpPr/>
          <p:nvPr/>
        </p:nvSpPr>
        <p:spPr>
          <a:xfrm>
            <a:off x="1600200" y="1645920"/>
            <a:ext cx="9765792" cy="1280160"/>
          </a:xfrm>
          <a:prstGeom prst="rect">
            <a:avLst/>
          </a:prstGeom>
          <a:noFill/>
          <a:ln/>
        </p:spPr>
        <p:txBody>
          <a:bodyPr wrap="square" rtlCol="0" anchor="ctr"/>
          <a:lstStyle/>
          <a:p>
            <a:pPr indent="0" marL="0">
              <a:lnSpc>
                <a:spcPct val="110000"/>
              </a:lnSpc>
              <a:buNone/>
            </a:pPr>
            <a:r>
              <a:rPr lang="en-US" sz="1300" b="1" dirty="0">
                <a:solidFill>
                  <a:srgbClr val="C77700"/>
                </a:solidFill>
                <a:latin typeface="Calibri" pitchFamily="34" charset="0"/>
                <a:ea typeface="Calibri" pitchFamily="34" charset="-122"/>
                <a:cs typeface="Calibri" pitchFamily="34" charset="-120"/>
              </a:rPr>
              <a:t xml:space="preserve">Énoncé.  </a:t>
            </a:r>
            <a:pPr indent="0" marL="0">
              <a:lnSpc>
                <a:spcPct val="110000"/>
              </a:lnSpc>
              <a:buNone/>
            </a:pPr>
            <a:r>
              <a:rPr lang="en-US" sz="1300" dirty="0">
                <a:solidFill>
                  <a:srgbClr val="1A2238"/>
                </a:solidFill>
                <a:latin typeface="Calibri" pitchFamily="34" charset="0"/>
                <a:ea typeface="Calibri" pitchFamily="34" charset="-122"/>
                <a:cs typeface="Calibri" pitchFamily="34" charset="-120"/>
              </a:rPr>
              <a:t>Société de négoce de pièces détachées automobiles à Rouïba : CA 320 M DA, 4 800 références gérées, magasin unique de 2 200 m². Établissez le programme de travail du cycle « Stocks ».</a:t>
            </a:r>
            <a:endParaRPr lang="en-US" sz="1300" dirty="0"/>
          </a:p>
        </p:txBody>
      </p:sp>
      <p:sp>
        <p:nvSpPr>
          <p:cNvPr id="10" name="Text 7"/>
          <p:cNvSpPr/>
          <p:nvPr/>
        </p:nvSpPr>
        <p:spPr>
          <a:xfrm>
            <a:off x="548640" y="3200400"/>
            <a:ext cx="11091672" cy="36576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Risques identifiés (NAA 315)</a:t>
            </a:r>
            <a:endParaRPr lang="en-US" sz="1400" dirty="0"/>
          </a:p>
        </p:txBody>
      </p:sp>
      <p:sp>
        <p:nvSpPr>
          <p:cNvPr id="11" name="Shape 8"/>
          <p:cNvSpPr/>
          <p:nvPr/>
        </p:nvSpPr>
        <p:spPr>
          <a:xfrm>
            <a:off x="548640" y="3657600"/>
            <a:ext cx="5362956" cy="86868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548640" y="3657600"/>
            <a:ext cx="73152" cy="868680"/>
          </a:xfrm>
          <a:prstGeom prst="rect">
            <a:avLst/>
          </a:prstGeom>
          <a:solidFill>
            <a:srgbClr val="C0392B"/>
          </a:solidFill>
          <a:ln/>
        </p:spPr>
      </p:sp>
      <p:sp>
        <p:nvSpPr>
          <p:cNvPr id="13" name="Text 10"/>
          <p:cNvSpPr/>
          <p:nvPr/>
        </p:nvSpPr>
        <p:spPr>
          <a:xfrm>
            <a:off x="777240" y="3657600"/>
            <a:ext cx="4082796" cy="868680"/>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Exhaustivité de l'inventaire physique au 31/12/N</a:t>
            </a:r>
            <a:endParaRPr lang="en-US" sz="1150" dirty="0"/>
          </a:p>
        </p:txBody>
      </p:sp>
      <p:sp>
        <p:nvSpPr>
          <p:cNvPr id="14" name="Shape 11"/>
          <p:cNvSpPr/>
          <p:nvPr/>
        </p:nvSpPr>
        <p:spPr>
          <a:xfrm>
            <a:off x="4905756" y="3931920"/>
            <a:ext cx="868680" cy="329184"/>
          </a:xfrm>
          <a:prstGeom prst="roundRect">
            <a:avLst>
              <a:gd name="adj" fmla="val 13889"/>
            </a:avLst>
          </a:prstGeom>
          <a:solidFill>
            <a:srgbClr val="F8E9E7"/>
          </a:solidFill>
          <a:ln/>
        </p:spPr>
      </p:sp>
      <p:sp>
        <p:nvSpPr>
          <p:cNvPr id="15" name="Text 12"/>
          <p:cNvSpPr/>
          <p:nvPr/>
        </p:nvSpPr>
        <p:spPr>
          <a:xfrm>
            <a:off x="4905756" y="3931920"/>
            <a:ext cx="868680" cy="329184"/>
          </a:xfrm>
          <a:prstGeom prst="rect">
            <a:avLst/>
          </a:prstGeom>
          <a:noFill/>
          <a:ln/>
        </p:spPr>
        <p:txBody>
          <a:bodyPr wrap="square" rtlCol="0" anchor="ctr"/>
          <a:lstStyle/>
          <a:p>
            <a:pPr algn="ctr" indent="0" marL="0">
              <a:buNone/>
            </a:pPr>
            <a:r>
              <a:rPr lang="en-US" sz="1050" b="1" dirty="0">
                <a:solidFill>
                  <a:srgbClr val="C0392B"/>
                </a:solidFill>
                <a:latin typeface="Arial" pitchFamily="34" charset="0"/>
                <a:ea typeface="Arial" pitchFamily="34" charset="-122"/>
                <a:cs typeface="Arial" pitchFamily="34" charset="-120"/>
              </a:rPr>
              <a:t>Élevé</a:t>
            </a:r>
            <a:endParaRPr lang="en-US" sz="1050" dirty="0"/>
          </a:p>
        </p:txBody>
      </p:sp>
      <p:sp>
        <p:nvSpPr>
          <p:cNvPr id="16" name="Shape 13"/>
          <p:cNvSpPr/>
          <p:nvPr/>
        </p:nvSpPr>
        <p:spPr>
          <a:xfrm>
            <a:off x="6277356" y="3657600"/>
            <a:ext cx="5362956" cy="86868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7" name="Shape 14"/>
          <p:cNvSpPr/>
          <p:nvPr/>
        </p:nvSpPr>
        <p:spPr>
          <a:xfrm>
            <a:off x="6277356" y="3657600"/>
            <a:ext cx="73152" cy="868680"/>
          </a:xfrm>
          <a:prstGeom prst="rect">
            <a:avLst/>
          </a:prstGeom>
          <a:solidFill>
            <a:srgbClr val="C77700"/>
          </a:solidFill>
          <a:ln/>
        </p:spPr>
      </p:sp>
      <p:sp>
        <p:nvSpPr>
          <p:cNvPr id="18" name="Text 15"/>
          <p:cNvSpPr/>
          <p:nvPr/>
        </p:nvSpPr>
        <p:spPr>
          <a:xfrm>
            <a:off x="6505956" y="3657600"/>
            <a:ext cx="4082796" cy="868680"/>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Valorisation au coût moyen pondéré (méthode SCF)</a:t>
            </a:r>
            <a:endParaRPr lang="en-US" sz="1150" dirty="0"/>
          </a:p>
        </p:txBody>
      </p:sp>
      <p:sp>
        <p:nvSpPr>
          <p:cNvPr id="19" name="Shape 16"/>
          <p:cNvSpPr/>
          <p:nvPr/>
        </p:nvSpPr>
        <p:spPr>
          <a:xfrm>
            <a:off x="10634472" y="3931920"/>
            <a:ext cx="868680" cy="329184"/>
          </a:xfrm>
          <a:prstGeom prst="roundRect">
            <a:avLst>
              <a:gd name="adj" fmla="val 13889"/>
            </a:avLst>
          </a:prstGeom>
          <a:solidFill>
            <a:srgbClr val="FBF1E0"/>
          </a:solidFill>
          <a:ln/>
        </p:spPr>
      </p:sp>
      <p:sp>
        <p:nvSpPr>
          <p:cNvPr id="20" name="Text 17"/>
          <p:cNvSpPr/>
          <p:nvPr/>
        </p:nvSpPr>
        <p:spPr>
          <a:xfrm>
            <a:off x="10634472" y="3931920"/>
            <a:ext cx="868680" cy="329184"/>
          </a:xfrm>
          <a:prstGeom prst="rect">
            <a:avLst/>
          </a:prstGeom>
          <a:noFill/>
          <a:ln/>
        </p:spPr>
        <p:txBody>
          <a:bodyPr wrap="square" rtlCol="0" anchor="ctr"/>
          <a:lstStyle/>
          <a:p>
            <a:pPr algn="ctr" indent="0" marL="0">
              <a:buNone/>
            </a:pPr>
            <a:r>
              <a:rPr lang="en-US" sz="1050" b="1" dirty="0">
                <a:solidFill>
                  <a:srgbClr val="C77700"/>
                </a:solidFill>
                <a:latin typeface="Arial" pitchFamily="34" charset="0"/>
                <a:ea typeface="Arial" pitchFamily="34" charset="-122"/>
                <a:cs typeface="Arial" pitchFamily="34" charset="-120"/>
              </a:rPr>
              <a:t>Modéré</a:t>
            </a:r>
            <a:endParaRPr lang="en-US" sz="1050" dirty="0"/>
          </a:p>
        </p:txBody>
      </p:sp>
      <p:sp>
        <p:nvSpPr>
          <p:cNvPr id="21" name="Shape 18"/>
          <p:cNvSpPr/>
          <p:nvPr/>
        </p:nvSpPr>
        <p:spPr>
          <a:xfrm>
            <a:off x="548640" y="4663440"/>
            <a:ext cx="5362956" cy="86868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2" name="Shape 19"/>
          <p:cNvSpPr/>
          <p:nvPr/>
        </p:nvSpPr>
        <p:spPr>
          <a:xfrm>
            <a:off x="548640" y="4663440"/>
            <a:ext cx="73152" cy="868680"/>
          </a:xfrm>
          <a:prstGeom prst="rect">
            <a:avLst/>
          </a:prstGeom>
          <a:solidFill>
            <a:srgbClr val="C0392B"/>
          </a:solidFill>
          <a:ln/>
        </p:spPr>
      </p:sp>
      <p:sp>
        <p:nvSpPr>
          <p:cNvPr id="23" name="Text 20"/>
          <p:cNvSpPr/>
          <p:nvPr/>
        </p:nvSpPr>
        <p:spPr>
          <a:xfrm>
            <a:off x="777240" y="4663440"/>
            <a:ext cx="4082796" cy="868680"/>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Dépréciation des stocks à rotation lente</a:t>
            </a:r>
            <a:endParaRPr lang="en-US" sz="1150" dirty="0"/>
          </a:p>
        </p:txBody>
      </p:sp>
      <p:sp>
        <p:nvSpPr>
          <p:cNvPr id="24" name="Shape 21"/>
          <p:cNvSpPr/>
          <p:nvPr/>
        </p:nvSpPr>
        <p:spPr>
          <a:xfrm>
            <a:off x="4905756" y="4937760"/>
            <a:ext cx="868680" cy="329184"/>
          </a:xfrm>
          <a:prstGeom prst="roundRect">
            <a:avLst>
              <a:gd name="adj" fmla="val 13889"/>
            </a:avLst>
          </a:prstGeom>
          <a:solidFill>
            <a:srgbClr val="F8E9E7"/>
          </a:solidFill>
          <a:ln/>
        </p:spPr>
      </p:sp>
      <p:sp>
        <p:nvSpPr>
          <p:cNvPr id="25" name="Text 22"/>
          <p:cNvSpPr/>
          <p:nvPr/>
        </p:nvSpPr>
        <p:spPr>
          <a:xfrm>
            <a:off x="4905756" y="4937760"/>
            <a:ext cx="868680" cy="329184"/>
          </a:xfrm>
          <a:prstGeom prst="rect">
            <a:avLst/>
          </a:prstGeom>
          <a:noFill/>
          <a:ln/>
        </p:spPr>
        <p:txBody>
          <a:bodyPr wrap="square" rtlCol="0" anchor="ctr"/>
          <a:lstStyle/>
          <a:p>
            <a:pPr algn="ctr" indent="0" marL="0">
              <a:buNone/>
            </a:pPr>
            <a:r>
              <a:rPr lang="en-US" sz="1050" b="1" dirty="0">
                <a:solidFill>
                  <a:srgbClr val="C0392B"/>
                </a:solidFill>
                <a:latin typeface="Arial" pitchFamily="34" charset="0"/>
                <a:ea typeface="Arial" pitchFamily="34" charset="-122"/>
                <a:cs typeface="Arial" pitchFamily="34" charset="-120"/>
              </a:rPr>
              <a:t>Élevé</a:t>
            </a:r>
            <a:endParaRPr lang="en-US" sz="1050" dirty="0"/>
          </a:p>
        </p:txBody>
      </p:sp>
      <p:sp>
        <p:nvSpPr>
          <p:cNvPr id="26" name="Shape 23"/>
          <p:cNvSpPr/>
          <p:nvPr/>
        </p:nvSpPr>
        <p:spPr>
          <a:xfrm>
            <a:off x="6277356" y="4663440"/>
            <a:ext cx="5362956" cy="868680"/>
          </a:xfrm>
          <a:prstGeom prst="rect">
            <a:avLst/>
          </a:prstGeom>
          <a:solidFill>
            <a:srgbClr val="FFFFFF"/>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7" name="Shape 24"/>
          <p:cNvSpPr/>
          <p:nvPr/>
        </p:nvSpPr>
        <p:spPr>
          <a:xfrm>
            <a:off x="6277356" y="4663440"/>
            <a:ext cx="73152" cy="868680"/>
          </a:xfrm>
          <a:prstGeom prst="rect">
            <a:avLst/>
          </a:prstGeom>
          <a:solidFill>
            <a:srgbClr val="C77700"/>
          </a:solidFill>
          <a:ln/>
        </p:spPr>
      </p:sp>
      <p:sp>
        <p:nvSpPr>
          <p:cNvPr id="28" name="Text 25"/>
          <p:cNvSpPr/>
          <p:nvPr/>
        </p:nvSpPr>
        <p:spPr>
          <a:xfrm>
            <a:off x="6505956" y="4663440"/>
            <a:ext cx="4082796" cy="868680"/>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Séparation des exercices sur achats fin décembre</a:t>
            </a:r>
            <a:endParaRPr lang="en-US" sz="1150" dirty="0"/>
          </a:p>
        </p:txBody>
      </p:sp>
      <p:sp>
        <p:nvSpPr>
          <p:cNvPr id="29" name="Shape 26"/>
          <p:cNvSpPr/>
          <p:nvPr/>
        </p:nvSpPr>
        <p:spPr>
          <a:xfrm>
            <a:off x="10634472" y="4937760"/>
            <a:ext cx="868680" cy="329184"/>
          </a:xfrm>
          <a:prstGeom prst="roundRect">
            <a:avLst>
              <a:gd name="adj" fmla="val 13889"/>
            </a:avLst>
          </a:prstGeom>
          <a:solidFill>
            <a:srgbClr val="FBF1E0"/>
          </a:solidFill>
          <a:ln/>
        </p:spPr>
      </p:sp>
      <p:sp>
        <p:nvSpPr>
          <p:cNvPr id="30" name="Text 27"/>
          <p:cNvSpPr/>
          <p:nvPr/>
        </p:nvSpPr>
        <p:spPr>
          <a:xfrm>
            <a:off x="10634472" y="4937760"/>
            <a:ext cx="868680" cy="329184"/>
          </a:xfrm>
          <a:prstGeom prst="rect">
            <a:avLst/>
          </a:prstGeom>
          <a:noFill/>
          <a:ln/>
        </p:spPr>
        <p:txBody>
          <a:bodyPr wrap="square" rtlCol="0" anchor="ctr"/>
          <a:lstStyle/>
          <a:p>
            <a:pPr algn="ctr" indent="0" marL="0">
              <a:buNone/>
            </a:pPr>
            <a:r>
              <a:rPr lang="en-US" sz="1050" b="1" dirty="0">
                <a:solidFill>
                  <a:srgbClr val="C77700"/>
                </a:solidFill>
                <a:latin typeface="Arial" pitchFamily="34" charset="0"/>
                <a:ea typeface="Arial" pitchFamily="34" charset="-122"/>
                <a:cs typeface="Arial" pitchFamily="34" charset="-120"/>
              </a:rPr>
              <a:t>Modéré</a:t>
            </a:r>
            <a:endParaRPr lang="en-US" sz="1050" dirty="0"/>
          </a:p>
        </p:txBody>
      </p:sp>
      <p:sp>
        <p:nvSpPr>
          <p:cNvPr id="31"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2"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48 / 90</a:t>
            </a:r>
            <a:endParaRPr lang="en-US" sz="8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MISE EN PRATIQUE — CORRIGÉ</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Programme de travail « Stocks » proposé</a:t>
            </a:r>
            <a:endParaRPr lang="en-US" sz="2700" dirty="0"/>
          </a:p>
        </p:txBody>
      </p:sp>
      <p:graphicFrame>
        <p:nvGraphicFramePr>
          <p:cNvPr id="50" name="Table 0"/>
          <p:cNvGraphicFramePr>
            <a:graphicFrameLocks noGrp="1"/>
          </p:cNvGraphicFramePr>
          <p:nvPr>
            <p:extLst>
              <p:ext uri="{D42A27DB-BD31-4B8C-83A1-F6EECF244321}">
                <p14:modId xmlns:p14="http://schemas.microsoft.com/office/powerpoint/2010/main" val="1579011935"/>
              </p:ext>
            </p:extLst>
          </p:nvPr>
        </p:nvGraphicFramePr>
        <p:xfrm>
          <a:off x="548640" y="1572768"/>
          <a:ext cx="11091672" cy="914400"/>
        </p:xfrm>
        <a:graphic>
          <a:graphicData uri="http://schemas.openxmlformats.org/drawingml/2006/table">
            <a:tbl>
              <a:tblPr/>
              <a:tblGrid>
                <a:gridCol w="2651760"/>
                <a:gridCol w="3383280"/>
                <a:gridCol w="2331720"/>
                <a:gridCol w="1417320"/>
                <a:gridCol w="1307592"/>
              </a:tblGrid>
              <a:tr h="548640">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Risque / Assertion</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Nature de la procédure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Étendue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Période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Grade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Exhaustivité inventaire (Existence)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Assistance à l'inventaire physique, sondages à compter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100 % présence ; 60 réf. enjeu + 30 aléatoires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31/12/N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 + CdM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Valorisation CMP (Évaluation)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Test de la méthode CMP : recomposition entrées/sorties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30 réf. (≈ 35 % valeur)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Senior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Dépréciation rotation lente (Éval.)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Analyse balance âgée, examen contradictoire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100 % des réf. &gt; 12 mois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 + CdM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Séparation des exercices (Cut-off)</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Examen 30 dern. factures déc. + 30 prem. janv.</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60 mouvements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Pré-cl. + 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Jr + 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Valeur de réalisation (Évaluation)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Comparaison coût vs prix de vente net de frais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10 réf. ciblées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Senior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48640">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Existence post-inventaire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Re-comptage à date d'audit 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20 références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Junior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Shape 3"/>
          <p:cNvSpPr/>
          <p:nvPr/>
        </p:nvSpPr>
        <p:spPr>
          <a:xfrm>
            <a:off x="548640" y="5650992"/>
            <a:ext cx="11091672" cy="457200"/>
          </a:xfrm>
          <a:prstGeom prst="rect">
            <a:avLst/>
          </a:prstGeom>
          <a:solidFill>
            <a:srgbClr val="E6F1EA"/>
          </a:solidFill>
          <a:ln/>
        </p:spPr>
      </p:sp>
      <p:sp>
        <p:nvSpPr>
          <p:cNvPr id="7" name="Text 4"/>
          <p:cNvSpPr/>
          <p:nvPr/>
        </p:nvSpPr>
        <p:spPr>
          <a:xfrm>
            <a:off x="822960" y="5650992"/>
            <a:ext cx="10543032" cy="457200"/>
          </a:xfrm>
          <a:prstGeom prst="rect">
            <a:avLst/>
          </a:prstGeom>
          <a:noFill/>
          <a:ln/>
        </p:spPr>
        <p:txBody>
          <a:bodyPr wrap="square" rtlCol="0" anchor="ctr"/>
          <a:lstStyle/>
          <a:p>
            <a:pPr indent="0" marL="0">
              <a:buNone/>
            </a:pPr>
            <a:r>
              <a:rPr lang="en-US" sz="1150" b="1" dirty="0">
                <a:solidFill>
                  <a:srgbClr val="14622F"/>
                </a:solidFill>
                <a:latin typeface="Calibri" pitchFamily="34" charset="0"/>
                <a:ea typeface="Calibri" pitchFamily="34" charset="-122"/>
                <a:cs typeface="Calibri" pitchFamily="34" charset="-120"/>
              </a:rPr>
              <a:t xml:space="preserve">Budget temps indicatif :  </a:t>
            </a:r>
            <a:pPr indent="0" marL="0">
              <a:buNone/>
            </a:pPr>
            <a:r>
              <a:rPr lang="en-US" sz="1150" dirty="0">
                <a:solidFill>
                  <a:srgbClr val="1A2238"/>
                </a:solidFill>
                <a:latin typeface="Calibri" pitchFamily="34" charset="0"/>
                <a:ea typeface="Calibri" pitchFamily="34" charset="-122"/>
                <a:cs typeface="Calibri" pitchFamily="34" charset="-120"/>
              </a:rPr>
              <a:t>14 jours-hommes (3 j junior + 7 j senior + 3 j chef de mission + 1 j associé pour la revue).</a:t>
            </a:r>
            <a:endParaRPr lang="en-US" sz="1150" dirty="0"/>
          </a:p>
        </p:txBody>
      </p:sp>
      <p:sp>
        <p:nvSpPr>
          <p:cNvPr id="8" name="Text 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9" name="Text 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49 / 90</a:t>
            </a:r>
            <a:endParaRPr lang="en-US" sz="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OBJECTIFS DE LA JOURNÉE</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700" b="1" dirty="0">
                <a:solidFill>
                  <a:srgbClr val="FFFFFF"/>
                </a:solidFill>
                <a:latin typeface="Arial" pitchFamily="34" charset="0"/>
                <a:ea typeface="Arial" pitchFamily="34" charset="-122"/>
                <a:cs typeface="Arial" pitchFamily="34" charset="-120"/>
              </a:rPr>
              <a:t>À l'issue du Jour 2, le stagiaire sera capable de…</a:t>
            </a:r>
            <a:endParaRPr lang="en-US" sz="2700" dirty="0"/>
          </a:p>
        </p:txBody>
      </p:sp>
      <p:sp>
        <p:nvSpPr>
          <p:cNvPr id="5" name="Shape 3"/>
          <p:cNvSpPr/>
          <p:nvPr/>
        </p:nvSpPr>
        <p:spPr>
          <a:xfrm>
            <a:off x="548640" y="1783080"/>
            <a:ext cx="3453384" cy="2057400"/>
          </a:xfrm>
          <a:prstGeom prst="rect">
            <a:avLst/>
          </a:prstGeom>
          <a:solidFill>
            <a:srgbClr val="12274F"/>
          </a:solidFill>
          <a:ln/>
        </p:spPr>
      </p:sp>
      <p:sp>
        <p:nvSpPr>
          <p:cNvPr id="6" name="Shape 4"/>
          <p:cNvSpPr/>
          <p:nvPr/>
        </p:nvSpPr>
        <p:spPr>
          <a:xfrm>
            <a:off x="548640" y="1783080"/>
            <a:ext cx="3453384" cy="73152"/>
          </a:xfrm>
          <a:prstGeom prst="rect">
            <a:avLst/>
          </a:prstGeom>
          <a:solidFill>
            <a:srgbClr val="0091DA"/>
          </a:solidFill>
          <a:ln/>
        </p:spPr>
      </p:sp>
      <p:sp>
        <p:nvSpPr>
          <p:cNvPr id="7" name="Shape 5"/>
          <p:cNvSpPr/>
          <p:nvPr/>
        </p:nvSpPr>
        <p:spPr>
          <a:xfrm>
            <a:off x="822960" y="205740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folderOpen_white.png"/>
          <p:cNvPicPr>
            <a:picLocks noChangeAspect="1"/>
          </p:cNvPicPr>
          <p:nvPr/>
        </p:nvPicPr>
        <p:blipFill>
          <a:blip r:embed="rId1"/>
          <a:stretch>
            <a:fillRect/>
          </a:stretch>
        </p:blipFill>
        <p:spPr>
          <a:xfrm>
            <a:off x="976579" y="2211019"/>
            <a:ext cx="332842" cy="332842"/>
          </a:xfrm>
          <a:prstGeom prst="rect">
            <a:avLst/>
          </a:prstGeom>
        </p:spPr>
      </p:pic>
      <p:sp>
        <p:nvSpPr>
          <p:cNvPr id="9" name="Text 6"/>
          <p:cNvSpPr/>
          <p:nvPr/>
        </p:nvSpPr>
        <p:spPr>
          <a:xfrm>
            <a:off x="822960" y="277063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Structurer le dossier</a:t>
            </a:r>
            <a:endParaRPr lang="en-US" sz="1450" dirty="0"/>
          </a:p>
        </p:txBody>
      </p:sp>
      <p:sp>
        <p:nvSpPr>
          <p:cNvPr id="10" name="Text 7"/>
          <p:cNvSpPr/>
          <p:nvPr/>
        </p:nvSpPr>
        <p:spPr>
          <a:xfrm>
            <a:off x="822960" y="315468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Dossier permanent et dossier de travail conformes à la NAA 230 et à la doctrine CNCC, intégrant les spécificités algériennes (NIS, NIF, CNAS/CASNOS).</a:t>
            </a:r>
            <a:endParaRPr lang="en-US" sz="1050" dirty="0"/>
          </a:p>
        </p:txBody>
      </p:sp>
      <p:sp>
        <p:nvSpPr>
          <p:cNvPr id="11" name="Shape 8"/>
          <p:cNvSpPr/>
          <p:nvPr/>
        </p:nvSpPr>
        <p:spPr>
          <a:xfrm>
            <a:off x="4367784" y="1783080"/>
            <a:ext cx="3453384" cy="2057400"/>
          </a:xfrm>
          <a:prstGeom prst="rect">
            <a:avLst/>
          </a:prstGeom>
          <a:solidFill>
            <a:srgbClr val="12274F"/>
          </a:solidFill>
          <a:ln/>
        </p:spPr>
      </p:sp>
      <p:sp>
        <p:nvSpPr>
          <p:cNvPr id="12" name="Shape 9"/>
          <p:cNvSpPr/>
          <p:nvPr/>
        </p:nvSpPr>
        <p:spPr>
          <a:xfrm>
            <a:off x="4367784" y="1783080"/>
            <a:ext cx="3453384" cy="73152"/>
          </a:xfrm>
          <a:prstGeom prst="rect">
            <a:avLst/>
          </a:prstGeom>
          <a:solidFill>
            <a:srgbClr val="005EB8"/>
          </a:solidFill>
          <a:ln/>
        </p:spPr>
      </p:sp>
      <p:sp>
        <p:nvSpPr>
          <p:cNvPr id="13" name="Shape 10"/>
          <p:cNvSpPr/>
          <p:nvPr/>
        </p:nvSpPr>
        <p:spPr>
          <a:xfrm>
            <a:off x="4642104" y="205740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fileAlt_white.png"/>
          <p:cNvPicPr>
            <a:picLocks noChangeAspect="1"/>
          </p:cNvPicPr>
          <p:nvPr/>
        </p:nvPicPr>
        <p:blipFill>
          <a:blip r:embed="rId2"/>
          <a:stretch>
            <a:fillRect/>
          </a:stretch>
        </p:blipFill>
        <p:spPr>
          <a:xfrm>
            <a:off x="4795723" y="2211019"/>
            <a:ext cx="332842" cy="332842"/>
          </a:xfrm>
          <a:prstGeom prst="rect">
            <a:avLst/>
          </a:prstGeom>
        </p:spPr>
      </p:pic>
      <p:sp>
        <p:nvSpPr>
          <p:cNvPr id="15" name="Text 11"/>
          <p:cNvSpPr/>
          <p:nvPr/>
        </p:nvSpPr>
        <p:spPr>
          <a:xfrm>
            <a:off x="4642104" y="277063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Formaliser les diligences</a:t>
            </a:r>
            <a:endParaRPr lang="en-US" sz="1450" dirty="0"/>
          </a:p>
        </p:txBody>
      </p:sp>
      <p:sp>
        <p:nvSpPr>
          <p:cNvPr id="16" name="Text 12"/>
          <p:cNvSpPr/>
          <p:nvPr/>
        </p:nvSpPr>
        <p:spPr>
          <a:xfrm>
            <a:off x="4642104" y="315468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Concevoir des feuilles maîtresses et de travail exploitables, indexées au SCF, démontrant la traçabilité des contrôles.</a:t>
            </a:r>
            <a:endParaRPr lang="en-US" sz="1050" dirty="0"/>
          </a:p>
        </p:txBody>
      </p:sp>
      <p:sp>
        <p:nvSpPr>
          <p:cNvPr id="17" name="Shape 13"/>
          <p:cNvSpPr/>
          <p:nvPr/>
        </p:nvSpPr>
        <p:spPr>
          <a:xfrm>
            <a:off x="8186928" y="1783080"/>
            <a:ext cx="3453384" cy="2057400"/>
          </a:xfrm>
          <a:prstGeom prst="rect">
            <a:avLst/>
          </a:prstGeom>
          <a:solidFill>
            <a:srgbClr val="12274F"/>
          </a:solidFill>
          <a:ln/>
        </p:spPr>
      </p:sp>
      <p:sp>
        <p:nvSpPr>
          <p:cNvPr id="18" name="Shape 14"/>
          <p:cNvSpPr/>
          <p:nvPr/>
        </p:nvSpPr>
        <p:spPr>
          <a:xfrm>
            <a:off x="8186928" y="1783080"/>
            <a:ext cx="3453384" cy="73152"/>
          </a:xfrm>
          <a:prstGeom prst="rect">
            <a:avLst/>
          </a:prstGeom>
          <a:solidFill>
            <a:srgbClr val="1E8449"/>
          </a:solidFill>
          <a:ln/>
        </p:spPr>
      </p:sp>
      <p:sp>
        <p:nvSpPr>
          <p:cNvPr id="19" name="Shape 15"/>
          <p:cNvSpPr/>
          <p:nvPr/>
        </p:nvSpPr>
        <p:spPr>
          <a:xfrm>
            <a:off x="8461248" y="205740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compass_white.png"/>
          <p:cNvPicPr>
            <a:picLocks noChangeAspect="1"/>
          </p:cNvPicPr>
          <p:nvPr/>
        </p:nvPicPr>
        <p:blipFill>
          <a:blip r:embed="rId3"/>
          <a:stretch>
            <a:fillRect/>
          </a:stretch>
        </p:blipFill>
        <p:spPr>
          <a:xfrm>
            <a:off x="8614867" y="2211019"/>
            <a:ext cx="332842" cy="332842"/>
          </a:xfrm>
          <a:prstGeom prst="rect">
            <a:avLst/>
          </a:prstGeom>
        </p:spPr>
      </p:pic>
      <p:sp>
        <p:nvSpPr>
          <p:cNvPr id="21" name="Text 16"/>
          <p:cNvSpPr/>
          <p:nvPr/>
        </p:nvSpPr>
        <p:spPr>
          <a:xfrm>
            <a:off x="8461248" y="277063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Programmer la mission</a:t>
            </a:r>
            <a:endParaRPr lang="en-US" sz="1450" dirty="0"/>
          </a:p>
        </p:txBody>
      </p:sp>
      <p:sp>
        <p:nvSpPr>
          <p:cNvPr id="22" name="Text 17"/>
          <p:cNvSpPr/>
          <p:nvPr/>
        </p:nvSpPr>
        <p:spPr>
          <a:xfrm>
            <a:off x="8461248" y="315468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Établir un programme de travail proportionné aux risques (NAA 300/330) et le décliner par cycle d'audit.</a:t>
            </a:r>
            <a:endParaRPr lang="en-US" sz="1050" dirty="0"/>
          </a:p>
        </p:txBody>
      </p:sp>
      <p:sp>
        <p:nvSpPr>
          <p:cNvPr id="23" name="Shape 18"/>
          <p:cNvSpPr/>
          <p:nvPr/>
        </p:nvSpPr>
        <p:spPr>
          <a:xfrm>
            <a:off x="548640" y="4160520"/>
            <a:ext cx="3453384" cy="2057400"/>
          </a:xfrm>
          <a:prstGeom prst="rect">
            <a:avLst/>
          </a:prstGeom>
          <a:solidFill>
            <a:srgbClr val="12274F"/>
          </a:solidFill>
          <a:ln/>
        </p:spPr>
      </p:sp>
      <p:sp>
        <p:nvSpPr>
          <p:cNvPr id="24" name="Shape 19"/>
          <p:cNvSpPr/>
          <p:nvPr/>
        </p:nvSpPr>
        <p:spPr>
          <a:xfrm>
            <a:off x="548640" y="4160520"/>
            <a:ext cx="3453384" cy="73152"/>
          </a:xfrm>
          <a:prstGeom prst="rect">
            <a:avLst/>
          </a:prstGeom>
          <a:solidFill>
            <a:srgbClr val="0091DA"/>
          </a:solidFill>
          <a:ln/>
        </p:spPr>
      </p:sp>
      <p:sp>
        <p:nvSpPr>
          <p:cNvPr id="25" name="Shape 20"/>
          <p:cNvSpPr/>
          <p:nvPr/>
        </p:nvSpPr>
        <p:spPr>
          <a:xfrm>
            <a:off x="822960" y="443484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6" name="Image 3" descr="/home/claude/cac_deck/assets/icons/users_white.png"/>
          <p:cNvPicPr>
            <a:picLocks noChangeAspect="1"/>
          </p:cNvPicPr>
          <p:nvPr/>
        </p:nvPicPr>
        <p:blipFill>
          <a:blip r:embed="rId4"/>
          <a:stretch>
            <a:fillRect/>
          </a:stretch>
        </p:blipFill>
        <p:spPr>
          <a:xfrm>
            <a:off x="976579" y="4588459"/>
            <a:ext cx="332842" cy="332842"/>
          </a:xfrm>
          <a:prstGeom prst="rect">
            <a:avLst/>
          </a:prstGeom>
        </p:spPr>
      </p:pic>
      <p:sp>
        <p:nvSpPr>
          <p:cNvPr id="27" name="Text 21"/>
          <p:cNvSpPr/>
          <p:nvPr/>
        </p:nvSpPr>
        <p:spPr>
          <a:xfrm>
            <a:off x="822960" y="514807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Communiquer en interne</a:t>
            </a:r>
            <a:endParaRPr lang="en-US" sz="1450" dirty="0"/>
          </a:p>
        </p:txBody>
      </p:sp>
      <p:sp>
        <p:nvSpPr>
          <p:cNvPr id="28" name="Text 22"/>
          <p:cNvSpPr/>
          <p:nvPr/>
        </p:nvSpPr>
        <p:spPr>
          <a:xfrm>
            <a:off x="822960" y="553212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Conduire instructions, supervision et revue conformes à la NAGQ 1.</a:t>
            </a:r>
            <a:endParaRPr lang="en-US" sz="1050" dirty="0"/>
          </a:p>
        </p:txBody>
      </p:sp>
      <p:sp>
        <p:nvSpPr>
          <p:cNvPr id="29" name="Shape 23"/>
          <p:cNvSpPr/>
          <p:nvPr/>
        </p:nvSpPr>
        <p:spPr>
          <a:xfrm>
            <a:off x="4367784" y="4160520"/>
            <a:ext cx="3453384" cy="2057400"/>
          </a:xfrm>
          <a:prstGeom prst="rect">
            <a:avLst/>
          </a:prstGeom>
          <a:solidFill>
            <a:srgbClr val="12274F"/>
          </a:solidFill>
          <a:ln/>
        </p:spPr>
      </p:sp>
      <p:sp>
        <p:nvSpPr>
          <p:cNvPr id="30" name="Shape 24"/>
          <p:cNvSpPr/>
          <p:nvPr/>
        </p:nvSpPr>
        <p:spPr>
          <a:xfrm>
            <a:off x="4367784" y="4160520"/>
            <a:ext cx="3453384" cy="73152"/>
          </a:xfrm>
          <a:prstGeom prst="rect">
            <a:avLst/>
          </a:prstGeom>
          <a:solidFill>
            <a:srgbClr val="005EB8"/>
          </a:solidFill>
          <a:ln/>
        </p:spPr>
      </p:sp>
      <p:sp>
        <p:nvSpPr>
          <p:cNvPr id="31" name="Shape 25"/>
          <p:cNvSpPr/>
          <p:nvPr/>
        </p:nvSpPr>
        <p:spPr>
          <a:xfrm>
            <a:off x="4642104" y="443484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32" name="Image 4" descr="/home/claude/cac_deck/assets/icons/handshake_white.png"/>
          <p:cNvPicPr>
            <a:picLocks noChangeAspect="1"/>
          </p:cNvPicPr>
          <p:nvPr/>
        </p:nvPicPr>
        <p:blipFill>
          <a:blip r:embed="rId5"/>
          <a:stretch>
            <a:fillRect/>
          </a:stretch>
        </p:blipFill>
        <p:spPr>
          <a:xfrm>
            <a:off x="4795723" y="4588459"/>
            <a:ext cx="332842" cy="332842"/>
          </a:xfrm>
          <a:prstGeom prst="rect">
            <a:avLst/>
          </a:prstGeom>
        </p:spPr>
      </p:pic>
      <p:sp>
        <p:nvSpPr>
          <p:cNvPr id="33" name="Text 26"/>
          <p:cNvSpPr/>
          <p:nvPr/>
        </p:nvSpPr>
        <p:spPr>
          <a:xfrm>
            <a:off x="4642104" y="514807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Communiquer en externe</a:t>
            </a:r>
            <a:endParaRPr lang="en-US" sz="1450" dirty="0"/>
          </a:p>
        </p:txBody>
      </p:sp>
      <p:sp>
        <p:nvSpPr>
          <p:cNvPr id="34" name="Text 27"/>
          <p:cNvSpPr/>
          <p:nvPr/>
        </p:nvSpPr>
        <p:spPr>
          <a:xfrm>
            <a:off x="4642104" y="553212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Mener la communication client et gouvernance (NAA 260, 265) et animer la réunion de synthèse.</a:t>
            </a:r>
            <a:endParaRPr lang="en-US" sz="1050" dirty="0"/>
          </a:p>
        </p:txBody>
      </p:sp>
      <p:sp>
        <p:nvSpPr>
          <p:cNvPr id="35" name="Shape 28"/>
          <p:cNvSpPr/>
          <p:nvPr/>
        </p:nvSpPr>
        <p:spPr>
          <a:xfrm>
            <a:off x="8186928" y="4160520"/>
            <a:ext cx="3453384" cy="2057400"/>
          </a:xfrm>
          <a:prstGeom prst="rect">
            <a:avLst/>
          </a:prstGeom>
          <a:solidFill>
            <a:srgbClr val="12274F"/>
          </a:solidFill>
          <a:ln/>
        </p:spPr>
      </p:sp>
      <p:sp>
        <p:nvSpPr>
          <p:cNvPr id="36" name="Shape 29"/>
          <p:cNvSpPr/>
          <p:nvPr/>
        </p:nvSpPr>
        <p:spPr>
          <a:xfrm>
            <a:off x="8186928" y="4160520"/>
            <a:ext cx="3453384" cy="73152"/>
          </a:xfrm>
          <a:prstGeom prst="rect">
            <a:avLst/>
          </a:prstGeom>
          <a:solidFill>
            <a:srgbClr val="1E8449"/>
          </a:solidFill>
          <a:ln/>
        </p:spPr>
      </p:sp>
      <p:sp>
        <p:nvSpPr>
          <p:cNvPr id="37" name="Shape 30"/>
          <p:cNvSpPr/>
          <p:nvPr/>
        </p:nvSpPr>
        <p:spPr>
          <a:xfrm>
            <a:off x="8461248" y="443484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8" name="Image 5" descr="/home/claude/cac_deck/assets/icons/fileContract_white.png"/>
          <p:cNvPicPr>
            <a:picLocks noChangeAspect="1"/>
          </p:cNvPicPr>
          <p:nvPr/>
        </p:nvPicPr>
        <p:blipFill>
          <a:blip r:embed="rId6"/>
          <a:stretch>
            <a:fillRect/>
          </a:stretch>
        </p:blipFill>
        <p:spPr>
          <a:xfrm>
            <a:off x="8614867" y="4588459"/>
            <a:ext cx="332842" cy="332842"/>
          </a:xfrm>
          <a:prstGeom prst="rect">
            <a:avLst/>
          </a:prstGeom>
        </p:spPr>
      </p:pic>
      <p:sp>
        <p:nvSpPr>
          <p:cNvPr id="39" name="Text 31"/>
          <p:cNvSpPr/>
          <p:nvPr/>
        </p:nvSpPr>
        <p:spPr>
          <a:xfrm>
            <a:off x="8461248" y="5148072"/>
            <a:ext cx="2904744" cy="365760"/>
          </a:xfrm>
          <a:prstGeom prst="rect">
            <a:avLst/>
          </a:prstGeom>
          <a:noFill/>
          <a:ln/>
        </p:spPr>
        <p:txBody>
          <a:bodyPr wrap="square" rtlCol="0" anchor="ctr"/>
          <a:lstStyle/>
          <a:p>
            <a:pPr indent="0" marL="0">
              <a:buNone/>
            </a:pPr>
            <a:r>
              <a:rPr lang="en-US" sz="1450" b="1" dirty="0">
                <a:solidFill>
                  <a:srgbClr val="FFFFFF"/>
                </a:solidFill>
                <a:latin typeface="Arial" pitchFamily="34" charset="0"/>
                <a:ea typeface="Arial" pitchFamily="34" charset="-122"/>
                <a:cs typeface="Arial" pitchFamily="34" charset="-120"/>
              </a:rPr>
              <a:t>Clôturer la mission</a:t>
            </a:r>
            <a:endParaRPr lang="en-US" sz="1450" dirty="0"/>
          </a:p>
        </p:txBody>
      </p:sp>
      <p:sp>
        <p:nvSpPr>
          <p:cNvPr id="40" name="Text 32"/>
          <p:cNvSpPr/>
          <p:nvPr/>
        </p:nvSpPr>
        <p:spPr>
          <a:xfrm>
            <a:off x="8461248" y="5532120"/>
            <a:ext cx="2950464" cy="640080"/>
          </a:xfrm>
          <a:prstGeom prst="rect">
            <a:avLst/>
          </a:prstGeom>
          <a:noFill/>
          <a:ln/>
        </p:spPr>
        <p:txBody>
          <a:bodyPr wrap="square" rtlCol="0" anchor="t"/>
          <a:lstStyle/>
          <a:p>
            <a:pPr indent="0" marL="0">
              <a:lnSpc>
                <a:spcPct val="102000"/>
              </a:lnSpc>
              <a:buNone/>
            </a:pPr>
            <a:r>
              <a:rPr lang="en-US" sz="1050" dirty="0">
                <a:solidFill>
                  <a:srgbClr val="B9C7E0"/>
                </a:solidFill>
                <a:latin typeface="Calibri" pitchFamily="34" charset="0"/>
                <a:ea typeface="Calibri" pitchFamily="34" charset="-122"/>
                <a:cs typeface="Calibri" pitchFamily="34" charset="-120"/>
              </a:rPr>
              <a:t>Formaliser les documents de fin de mission conformes au décret exécutif 11-202.</a:t>
            </a:r>
            <a:endParaRPr lang="en-US" sz="1050" dirty="0"/>
          </a:p>
        </p:txBody>
      </p:sp>
      <p:sp>
        <p:nvSpPr>
          <p:cNvPr id="41" name="Text 3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05 / 90</a:t>
            </a:r>
            <a:endParaRPr lang="en-US" sz="8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PROGRAMME DÉTAILLÉ</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Ce que précise le programme pour chaque cycle</a:t>
            </a:r>
            <a:endParaRPr lang="en-US" sz="2700" dirty="0"/>
          </a:p>
        </p:txBody>
      </p:sp>
      <p:sp>
        <p:nvSpPr>
          <p:cNvPr id="5" name="Shape 3"/>
          <p:cNvSpPr/>
          <p:nvPr/>
        </p:nvSpPr>
        <p:spPr>
          <a:xfrm>
            <a:off x="548640" y="1737360"/>
            <a:ext cx="11091672" cy="822960"/>
          </a:xfrm>
          <a:prstGeom prst="rect">
            <a:avLst/>
          </a:prstGeom>
          <a:solidFill>
            <a:srgbClr val="E9F0F9"/>
          </a:solidFill>
          <a:ln/>
        </p:spPr>
      </p:sp>
      <p:sp>
        <p:nvSpPr>
          <p:cNvPr id="6" name="Shape 4"/>
          <p:cNvSpPr/>
          <p:nvPr/>
        </p:nvSpPr>
        <p:spPr>
          <a:xfrm>
            <a:off x="548640" y="1737360"/>
            <a:ext cx="91440" cy="822960"/>
          </a:xfrm>
          <a:prstGeom prst="rect">
            <a:avLst/>
          </a:prstGeom>
          <a:solidFill>
            <a:srgbClr val="00338D"/>
          </a:solidFill>
          <a:ln/>
        </p:spPr>
      </p:sp>
      <p:sp>
        <p:nvSpPr>
          <p:cNvPr id="7" name="Shape 5"/>
          <p:cNvSpPr/>
          <p:nvPr/>
        </p:nvSpPr>
        <p:spPr>
          <a:xfrm>
            <a:off x="841248" y="1920240"/>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target_white.png"/>
          <p:cNvPicPr>
            <a:picLocks noChangeAspect="1"/>
          </p:cNvPicPr>
          <p:nvPr/>
        </p:nvPicPr>
        <p:blipFill>
          <a:blip r:embed="rId1"/>
          <a:stretch>
            <a:fillRect/>
          </a:stretch>
        </p:blipFill>
        <p:spPr>
          <a:xfrm>
            <a:off x="946404" y="2025396"/>
            <a:ext cx="246888" cy="246888"/>
          </a:xfrm>
          <a:prstGeom prst="rect">
            <a:avLst/>
          </a:prstGeom>
        </p:spPr>
      </p:pic>
      <p:sp>
        <p:nvSpPr>
          <p:cNvPr id="9" name="Text 6"/>
          <p:cNvSpPr/>
          <p:nvPr/>
        </p:nvSpPr>
        <p:spPr>
          <a:xfrm>
            <a:off x="1508760" y="1737360"/>
            <a:ext cx="3017520" cy="822960"/>
          </a:xfrm>
          <a:prstGeom prst="rect">
            <a:avLst/>
          </a:prstGeom>
          <a:noFill/>
          <a:ln/>
        </p:spPr>
        <p:txBody>
          <a:bodyPr wrap="square" rtlCol="0" anchor="ctr"/>
          <a:lstStyle/>
          <a:p>
            <a:pPr indent="0" marL="0">
              <a:buNone/>
            </a:pPr>
            <a:r>
              <a:rPr lang="en-US" sz="1350" b="1" dirty="0">
                <a:solidFill>
                  <a:srgbClr val="00338D"/>
                </a:solidFill>
                <a:latin typeface="Arial" pitchFamily="34" charset="0"/>
                <a:ea typeface="Arial" pitchFamily="34" charset="-122"/>
                <a:cs typeface="Arial" pitchFamily="34" charset="-120"/>
              </a:rPr>
              <a:t>Risques &amp; assertions</a:t>
            </a:r>
            <a:endParaRPr lang="en-US" sz="1350" dirty="0"/>
          </a:p>
        </p:txBody>
      </p:sp>
      <p:sp>
        <p:nvSpPr>
          <p:cNvPr id="10" name="Text 7"/>
          <p:cNvSpPr/>
          <p:nvPr/>
        </p:nvSpPr>
        <p:spPr>
          <a:xfrm>
            <a:off x="4572000" y="1737360"/>
            <a:ext cx="6885432" cy="822960"/>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Les risques identifiés (NAA 315) et les assertions d'audit à couvrir.</a:t>
            </a:r>
            <a:endParaRPr lang="en-US" sz="1200" dirty="0"/>
          </a:p>
        </p:txBody>
      </p:sp>
      <p:sp>
        <p:nvSpPr>
          <p:cNvPr id="11" name="Shape 8"/>
          <p:cNvSpPr/>
          <p:nvPr/>
        </p:nvSpPr>
        <p:spPr>
          <a:xfrm>
            <a:off x="548640" y="2633472"/>
            <a:ext cx="11091672" cy="822960"/>
          </a:xfrm>
          <a:prstGeom prst="rect">
            <a:avLst/>
          </a:prstGeom>
          <a:solidFill>
            <a:srgbClr val="F3F6FB"/>
          </a:solidFill>
          <a:ln/>
        </p:spPr>
      </p:sp>
      <p:sp>
        <p:nvSpPr>
          <p:cNvPr id="12" name="Shape 9"/>
          <p:cNvSpPr/>
          <p:nvPr/>
        </p:nvSpPr>
        <p:spPr>
          <a:xfrm>
            <a:off x="548640" y="2633472"/>
            <a:ext cx="91440" cy="822960"/>
          </a:xfrm>
          <a:prstGeom prst="rect">
            <a:avLst/>
          </a:prstGeom>
          <a:solidFill>
            <a:srgbClr val="005EB8"/>
          </a:solidFill>
          <a:ln/>
        </p:spPr>
      </p:sp>
      <p:sp>
        <p:nvSpPr>
          <p:cNvPr id="13" name="Shape 10"/>
          <p:cNvSpPr/>
          <p:nvPr/>
        </p:nvSpPr>
        <p:spPr>
          <a:xfrm>
            <a:off x="841248" y="2816352"/>
            <a:ext cx="457200" cy="457200"/>
          </a:xfrm>
          <a:prstGeom prst="roundRect">
            <a:avLst>
              <a:gd name="adj" fmla="val 12000"/>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microscope_white.png"/>
          <p:cNvPicPr>
            <a:picLocks noChangeAspect="1"/>
          </p:cNvPicPr>
          <p:nvPr/>
        </p:nvPicPr>
        <p:blipFill>
          <a:blip r:embed="rId2"/>
          <a:stretch>
            <a:fillRect/>
          </a:stretch>
        </p:blipFill>
        <p:spPr>
          <a:xfrm>
            <a:off x="946404" y="2921508"/>
            <a:ext cx="246888" cy="246888"/>
          </a:xfrm>
          <a:prstGeom prst="rect">
            <a:avLst/>
          </a:prstGeom>
        </p:spPr>
      </p:pic>
      <p:sp>
        <p:nvSpPr>
          <p:cNvPr id="15" name="Text 11"/>
          <p:cNvSpPr/>
          <p:nvPr/>
        </p:nvSpPr>
        <p:spPr>
          <a:xfrm>
            <a:off x="1508760" y="2633472"/>
            <a:ext cx="3017520" cy="822960"/>
          </a:xfrm>
          <a:prstGeom prst="rect">
            <a:avLst/>
          </a:prstGeom>
          <a:noFill/>
          <a:ln/>
        </p:spPr>
        <p:txBody>
          <a:bodyPr wrap="square" rtlCol="0" anchor="ctr"/>
          <a:lstStyle/>
          <a:p>
            <a:pPr indent="0" marL="0">
              <a:buNone/>
            </a:pPr>
            <a:r>
              <a:rPr lang="en-US" sz="1350" b="1" dirty="0">
                <a:solidFill>
                  <a:srgbClr val="005EB8"/>
                </a:solidFill>
                <a:latin typeface="Arial" pitchFamily="34" charset="0"/>
                <a:ea typeface="Arial" pitchFamily="34" charset="-122"/>
                <a:cs typeface="Arial" pitchFamily="34" charset="-120"/>
              </a:rPr>
              <a:t>Nature des procédures</a:t>
            </a:r>
            <a:endParaRPr lang="en-US" sz="1350" dirty="0"/>
          </a:p>
        </p:txBody>
      </p:sp>
      <p:sp>
        <p:nvSpPr>
          <p:cNvPr id="16" name="Text 12"/>
          <p:cNvSpPr/>
          <p:nvPr/>
        </p:nvSpPr>
        <p:spPr>
          <a:xfrm>
            <a:off x="4572000" y="2633472"/>
            <a:ext cx="6885432" cy="822960"/>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Tests de contrôle, procédures analytiques, contrôles de substance.</a:t>
            </a:r>
            <a:endParaRPr lang="en-US" sz="1200" dirty="0"/>
          </a:p>
        </p:txBody>
      </p:sp>
      <p:sp>
        <p:nvSpPr>
          <p:cNvPr id="17" name="Shape 13"/>
          <p:cNvSpPr/>
          <p:nvPr/>
        </p:nvSpPr>
        <p:spPr>
          <a:xfrm>
            <a:off x="548640" y="3529584"/>
            <a:ext cx="11091672" cy="822960"/>
          </a:xfrm>
          <a:prstGeom prst="rect">
            <a:avLst/>
          </a:prstGeom>
          <a:solidFill>
            <a:srgbClr val="E9F0F9"/>
          </a:solidFill>
          <a:ln/>
        </p:spPr>
      </p:sp>
      <p:sp>
        <p:nvSpPr>
          <p:cNvPr id="18" name="Shape 14"/>
          <p:cNvSpPr/>
          <p:nvPr/>
        </p:nvSpPr>
        <p:spPr>
          <a:xfrm>
            <a:off x="548640" y="3529584"/>
            <a:ext cx="91440" cy="822960"/>
          </a:xfrm>
          <a:prstGeom prst="rect">
            <a:avLst/>
          </a:prstGeom>
          <a:solidFill>
            <a:srgbClr val="0091DA"/>
          </a:solidFill>
          <a:ln/>
        </p:spPr>
      </p:sp>
      <p:sp>
        <p:nvSpPr>
          <p:cNvPr id="19" name="Shape 15"/>
          <p:cNvSpPr/>
          <p:nvPr/>
        </p:nvSpPr>
        <p:spPr>
          <a:xfrm>
            <a:off x="841248" y="3712464"/>
            <a:ext cx="457200" cy="457200"/>
          </a:xfrm>
          <a:prstGeom prst="roundRect">
            <a:avLst>
              <a:gd name="adj" fmla="val 12000"/>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chartBar_white.png"/>
          <p:cNvPicPr>
            <a:picLocks noChangeAspect="1"/>
          </p:cNvPicPr>
          <p:nvPr/>
        </p:nvPicPr>
        <p:blipFill>
          <a:blip r:embed="rId3"/>
          <a:stretch>
            <a:fillRect/>
          </a:stretch>
        </p:blipFill>
        <p:spPr>
          <a:xfrm>
            <a:off x="946404" y="3817620"/>
            <a:ext cx="246888" cy="246888"/>
          </a:xfrm>
          <a:prstGeom prst="rect">
            <a:avLst/>
          </a:prstGeom>
        </p:spPr>
      </p:pic>
      <p:sp>
        <p:nvSpPr>
          <p:cNvPr id="21" name="Text 16"/>
          <p:cNvSpPr/>
          <p:nvPr/>
        </p:nvSpPr>
        <p:spPr>
          <a:xfrm>
            <a:off x="1508760" y="3529584"/>
            <a:ext cx="3017520" cy="822960"/>
          </a:xfrm>
          <a:prstGeom prst="rect">
            <a:avLst/>
          </a:prstGeom>
          <a:noFill/>
          <a:ln/>
        </p:spPr>
        <p:txBody>
          <a:bodyPr wrap="square" rtlCol="0" anchor="ctr"/>
          <a:lstStyle/>
          <a:p>
            <a:pPr indent="0" marL="0">
              <a:buNone/>
            </a:pPr>
            <a:r>
              <a:rPr lang="en-US" sz="1350" b="1" dirty="0">
                <a:solidFill>
                  <a:srgbClr val="0091DA"/>
                </a:solidFill>
                <a:latin typeface="Arial" pitchFamily="34" charset="0"/>
                <a:ea typeface="Arial" pitchFamily="34" charset="-122"/>
                <a:cs typeface="Arial" pitchFamily="34" charset="-120"/>
              </a:rPr>
              <a:t>Étendue</a:t>
            </a:r>
            <a:endParaRPr lang="en-US" sz="1350" dirty="0"/>
          </a:p>
        </p:txBody>
      </p:sp>
      <p:sp>
        <p:nvSpPr>
          <p:cNvPr id="22" name="Text 17"/>
          <p:cNvSpPr/>
          <p:nvPr/>
        </p:nvSpPr>
        <p:spPr>
          <a:xfrm>
            <a:off x="4572000" y="3529584"/>
            <a:ext cx="6885432" cy="822960"/>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Seuils retenus, tailles d'échantillon, périodes couvertes.</a:t>
            </a:r>
            <a:endParaRPr lang="en-US" sz="1200" dirty="0"/>
          </a:p>
        </p:txBody>
      </p:sp>
      <p:sp>
        <p:nvSpPr>
          <p:cNvPr id="23" name="Shape 18"/>
          <p:cNvSpPr/>
          <p:nvPr/>
        </p:nvSpPr>
        <p:spPr>
          <a:xfrm>
            <a:off x="548640" y="4425696"/>
            <a:ext cx="11091672" cy="822960"/>
          </a:xfrm>
          <a:prstGeom prst="rect">
            <a:avLst/>
          </a:prstGeom>
          <a:solidFill>
            <a:srgbClr val="F3F6FB"/>
          </a:solidFill>
          <a:ln/>
        </p:spPr>
      </p:sp>
      <p:sp>
        <p:nvSpPr>
          <p:cNvPr id="24" name="Shape 19"/>
          <p:cNvSpPr/>
          <p:nvPr/>
        </p:nvSpPr>
        <p:spPr>
          <a:xfrm>
            <a:off x="548640" y="4425696"/>
            <a:ext cx="91440" cy="822960"/>
          </a:xfrm>
          <a:prstGeom prst="rect">
            <a:avLst/>
          </a:prstGeom>
          <a:solidFill>
            <a:srgbClr val="1E8449"/>
          </a:solidFill>
          <a:ln/>
        </p:spPr>
      </p:sp>
      <p:sp>
        <p:nvSpPr>
          <p:cNvPr id="25" name="Shape 20"/>
          <p:cNvSpPr/>
          <p:nvPr/>
        </p:nvSpPr>
        <p:spPr>
          <a:xfrm>
            <a:off x="841248" y="4608576"/>
            <a:ext cx="457200" cy="457200"/>
          </a:xfrm>
          <a:prstGeom prst="roundRect">
            <a:avLst>
              <a:gd name="adj" fmla="val 12000"/>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calendar_white.png"/>
          <p:cNvPicPr>
            <a:picLocks noChangeAspect="1"/>
          </p:cNvPicPr>
          <p:nvPr/>
        </p:nvPicPr>
        <p:blipFill>
          <a:blip r:embed="rId4"/>
          <a:stretch>
            <a:fillRect/>
          </a:stretch>
        </p:blipFill>
        <p:spPr>
          <a:xfrm>
            <a:off x="946404" y="4713732"/>
            <a:ext cx="246888" cy="246888"/>
          </a:xfrm>
          <a:prstGeom prst="rect">
            <a:avLst/>
          </a:prstGeom>
        </p:spPr>
      </p:pic>
      <p:sp>
        <p:nvSpPr>
          <p:cNvPr id="27" name="Text 21"/>
          <p:cNvSpPr/>
          <p:nvPr/>
        </p:nvSpPr>
        <p:spPr>
          <a:xfrm>
            <a:off x="1508760" y="4425696"/>
            <a:ext cx="3017520" cy="822960"/>
          </a:xfrm>
          <a:prstGeom prst="rect">
            <a:avLst/>
          </a:prstGeom>
          <a:noFill/>
          <a:ln/>
        </p:spPr>
        <p:txBody>
          <a:bodyPr wrap="square" rtlCol="0" anchor="ctr"/>
          <a:lstStyle/>
          <a:p>
            <a:pPr indent="0" marL="0">
              <a:buNone/>
            </a:pPr>
            <a:r>
              <a:rPr lang="en-US" sz="1350" b="1" dirty="0">
                <a:solidFill>
                  <a:srgbClr val="1E8449"/>
                </a:solidFill>
                <a:latin typeface="Arial" pitchFamily="34" charset="0"/>
                <a:ea typeface="Arial" pitchFamily="34" charset="-122"/>
                <a:cs typeface="Arial" pitchFamily="34" charset="-120"/>
              </a:rPr>
              <a:t>Calendrier</a:t>
            </a:r>
            <a:endParaRPr lang="en-US" sz="1350" dirty="0"/>
          </a:p>
        </p:txBody>
      </p:sp>
      <p:sp>
        <p:nvSpPr>
          <p:cNvPr id="28" name="Text 22"/>
          <p:cNvSpPr/>
          <p:nvPr/>
        </p:nvSpPr>
        <p:spPr>
          <a:xfrm>
            <a:off x="4572000" y="4425696"/>
            <a:ext cx="6885432" cy="822960"/>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Intérim (avant clôture), final (après clôture), post-clôture.</a:t>
            </a:r>
            <a:endParaRPr lang="en-US" sz="1200" dirty="0"/>
          </a:p>
        </p:txBody>
      </p:sp>
      <p:sp>
        <p:nvSpPr>
          <p:cNvPr id="29" name="Shape 23"/>
          <p:cNvSpPr/>
          <p:nvPr/>
        </p:nvSpPr>
        <p:spPr>
          <a:xfrm>
            <a:off x="548640" y="5321808"/>
            <a:ext cx="11091672" cy="822960"/>
          </a:xfrm>
          <a:prstGeom prst="rect">
            <a:avLst/>
          </a:prstGeom>
          <a:solidFill>
            <a:srgbClr val="E9F0F9"/>
          </a:solidFill>
          <a:ln/>
        </p:spPr>
      </p:sp>
      <p:sp>
        <p:nvSpPr>
          <p:cNvPr id="30" name="Shape 24"/>
          <p:cNvSpPr/>
          <p:nvPr/>
        </p:nvSpPr>
        <p:spPr>
          <a:xfrm>
            <a:off x="548640" y="5321808"/>
            <a:ext cx="91440" cy="822960"/>
          </a:xfrm>
          <a:prstGeom prst="rect">
            <a:avLst/>
          </a:prstGeom>
          <a:solidFill>
            <a:srgbClr val="C77700"/>
          </a:solidFill>
          <a:ln/>
        </p:spPr>
      </p:sp>
      <p:sp>
        <p:nvSpPr>
          <p:cNvPr id="31" name="Shape 25"/>
          <p:cNvSpPr/>
          <p:nvPr/>
        </p:nvSpPr>
        <p:spPr>
          <a:xfrm>
            <a:off x="841248" y="5504688"/>
            <a:ext cx="457200" cy="457200"/>
          </a:xfrm>
          <a:prstGeom prst="roundRect">
            <a:avLst>
              <a:gd name="adj" fmla="val 12000"/>
            </a:avLst>
          </a:prstGeom>
          <a:solidFill>
            <a:srgbClr val="C77700"/>
          </a:solidFill>
          <a:ln/>
          <a:effectLst>
            <a:outerShdw sx="100000" sy="100000" kx="0" ky="0" algn="bl" rotWithShape="0" blurRad="63500" dist="25400" dir="5400000">
              <a:srgbClr val="AAB6CC">
                <a:alpha val="18000"/>
              </a:srgbClr>
            </a:outerShdw>
          </a:effectLst>
        </p:spPr>
      </p:sp>
      <p:pic>
        <p:nvPicPr>
          <p:cNvPr id="32" name="Image 4" descr="/home/claude/cac_deck/assets/icons/userTie_white.png"/>
          <p:cNvPicPr>
            <a:picLocks noChangeAspect="1"/>
          </p:cNvPicPr>
          <p:nvPr/>
        </p:nvPicPr>
        <p:blipFill>
          <a:blip r:embed="rId5"/>
          <a:stretch>
            <a:fillRect/>
          </a:stretch>
        </p:blipFill>
        <p:spPr>
          <a:xfrm>
            <a:off x="946404" y="5609844"/>
            <a:ext cx="246888" cy="246888"/>
          </a:xfrm>
          <a:prstGeom prst="rect">
            <a:avLst/>
          </a:prstGeom>
        </p:spPr>
      </p:pic>
      <p:sp>
        <p:nvSpPr>
          <p:cNvPr id="33" name="Text 26"/>
          <p:cNvSpPr/>
          <p:nvPr/>
        </p:nvSpPr>
        <p:spPr>
          <a:xfrm>
            <a:off x="1508760" y="5321808"/>
            <a:ext cx="3017520" cy="822960"/>
          </a:xfrm>
          <a:prstGeom prst="rect">
            <a:avLst/>
          </a:prstGeom>
          <a:noFill/>
          <a:ln/>
        </p:spPr>
        <p:txBody>
          <a:bodyPr wrap="square" rtlCol="0" anchor="ctr"/>
          <a:lstStyle/>
          <a:p>
            <a:pPr indent="0" marL="0">
              <a:buNone/>
            </a:pPr>
            <a:r>
              <a:rPr lang="en-US" sz="1350" b="1" dirty="0">
                <a:solidFill>
                  <a:srgbClr val="C77700"/>
                </a:solidFill>
                <a:latin typeface="Arial" pitchFamily="34" charset="0"/>
                <a:ea typeface="Arial" pitchFamily="34" charset="-122"/>
                <a:cs typeface="Arial" pitchFamily="34" charset="-120"/>
              </a:rPr>
              <a:t>Affectation des travaux</a:t>
            </a:r>
            <a:endParaRPr lang="en-US" sz="1350" dirty="0"/>
          </a:p>
        </p:txBody>
      </p:sp>
      <p:sp>
        <p:nvSpPr>
          <p:cNvPr id="34" name="Text 27"/>
          <p:cNvSpPr/>
          <p:nvPr/>
        </p:nvSpPr>
        <p:spPr>
          <a:xfrm>
            <a:off x="4572000" y="5321808"/>
            <a:ext cx="6885432" cy="822960"/>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Préparateur attendu et niveau de revue associé.</a:t>
            </a:r>
            <a:endParaRPr lang="en-US" sz="1200" dirty="0"/>
          </a:p>
        </p:txBody>
      </p:sp>
      <p:sp>
        <p:nvSpPr>
          <p:cNvPr id="35"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6"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50 / 90</a:t>
            </a:r>
            <a:endParaRPr lang="en-US" sz="8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FOCUS ALGÉRIE</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500" b="1" dirty="0">
                <a:solidFill>
                  <a:srgbClr val="FFFFFF"/>
                </a:solidFill>
                <a:latin typeface="Arial" pitchFamily="34" charset="0"/>
                <a:ea typeface="Arial" pitchFamily="34" charset="-122"/>
                <a:cs typeface="Arial" pitchFamily="34" charset="-120"/>
              </a:rPr>
              <a:t>Les jalons fiscaux et légaux qui rythment la mission</a:t>
            </a:r>
            <a:endParaRPr lang="en-US" sz="2500" dirty="0"/>
          </a:p>
        </p:txBody>
      </p:sp>
      <p:sp>
        <p:nvSpPr>
          <p:cNvPr id="5" name="Shape 3"/>
          <p:cNvSpPr/>
          <p:nvPr/>
        </p:nvSpPr>
        <p:spPr>
          <a:xfrm>
            <a:off x="548640" y="1737360"/>
            <a:ext cx="3453384" cy="1737360"/>
          </a:xfrm>
          <a:prstGeom prst="rect">
            <a:avLst/>
          </a:prstGeom>
          <a:solidFill>
            <a:srgbClr val="12274F"/>
          </a:solidFill>
          <a:ln/>
        </p:spPr>
      </p:sp>
      <p:sp>
        <p:nvSpPr>
          <p:cNvPr id="6" name="Shape 4"/>
          <p:cNvSpPr/>
          <p:nvPr/>
        </p:nvSpPr>
        <p:spPr>
          <a:xfrm>
            <a:off x="548640" y="1737360"/>
            <a:ext cx="73152" cy="1737360"/>
          </a:xfrm>
          <a:prstGeom prst="rect">
            <a:avLst/>
          </a:prstGeom>
          <a:solidFill>
            <a:srgbClr val="0091DA"/>
          </a:solidFill>
          <a:ln/>
        </p:spPr>
      </p:sp>
      <p:sp>
        <p:nvSpPr>
          <p:cNvPr id="7" name="Shape 5"/>
          <p:cNvSpPr/>
          <p:nvPr/>
        </p:nvSpPr>
        <p:spPr>
          <a:xfrm>
            <a:off x="822960" y="2011680"/>
            <a:ext cx="566928" cy="566928"/>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receipt_white.png"/>
          <p:cNvPicPr>
            <a:picLocks noChangeAspect="1"/>
          </p:cNvPicPr>
          <p:nvPr/>
        </p:nvPicPr>
        <p:blipFill>
          <a:blip r:embed="rId1"/>
          <a:stretch>
            <a:fillRect/>
          </a:stretch>
        </p:blipFill>
        <p:spPr>
          <a:xfrm>
            <a:off x="959023" y="2147743"/>
            <a:ext cx="294803" cy="294803"/>
          </a:xfrm>
          <a:prstGeom prst="rect">
            <a:avLst/>
          </a:prstGeom>
        </p:spPr>
      </p:pic>
      <p:sp>
        <p:nvSpPr>
          <p:cNvPr id="9" name="Text 6"/>
          <p:cNvSpPr/>
          <p:nvPr/>
        </p:nvSpPr>
        <p:spPr>
          <a:xfrm>
            <a:off x="822960" y="26517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Déclaration G50</a:t>
            </a:r>
            <a:endParaRPr lang="en-US" sz="1400" dirty="0"/>
          </a:p>
        </p:txBody>
      </p:sp>
      <p:sp>
        <p:nvSpPr>
          <p:cNvPr id="10" name="Text 7"/>
          <p:cNvSpPr/>
          <p:nvPr/>
        </p:nvSpPr>
        <p:spPr>
          <a:xfrm>
            <a:off x="822960" y="29992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Mensuelle — TVA, TAP, IRG, acomptes</a:t>
            </a:r>
            <a:endParaRPr lang="en-US" sz="1050" dirty="0"/>
          </a:p>
        </p:txBody>
      </p:sp>
      <p:sp>
        <p:nvSpPr>
          <p:cNvPr id="11" name="Shape 8"/>
          <p:cNvSpPr/>
          <p:nvPr/>
        </p:nvSpPr>
        <p:spPr>
          <a:xfrm>
            <a:off x="4367784" y="1737360"/>
            <a:ext cx="3453384" cy="1737360"/>
          </a:xfrm>
          <a:prstGeom prst="rect">
            <a:avLst/>
          </a:prstGeom>
          <a:solidFill>
            <a:srgbClr val="12274F"/>
          </a:solidFill>
          <a:ln/>
        </p:spPr>
      </p:sp>
      <p:sp>
        <p:nvSpPr>
          <p:cNvPr id="12" name="Shape 9"/>
          <p:cNvSpPr/>
          <p:nvPr/>
        </p:nvSpPr>
        <p:spPr>
          <a:xfrm>
            <a:off x="4367784" y="1737360"/>
            <a:ext cx="73152" cy="1737360"/>
          </a:xfrm>
          <a:prstGeom prst="rect">
            <a:avLst/>
          </a:prstGeom>
          <a:solidFill>
            <a:srgbClr val="005EB8"/>
          </a:solidFill>
          <a:ln/>
        </p:spPr>
      </p:sp>
      <p:sp>
        <p:nvSpPr>
          <p:cNvPr id="13" name="Shape 10"/>
          <p:cNvSpPr/>
          <p:nvPr/>
        </p:nvSpPr>
        <p:spPr>
          <a:xfrm>
            <a:off x="4642104" y="2011680"/>
            <a:ext cx="566928" cy="566928"/>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boxes_white.png"/>
          <p:cNvPicPr>
            <a:picLocks noChangeAspect="1"/>
          </p:cNvPicPr>
          <p:nvPr/>
        </p:nvPicPr>
        <p:blipFill>
          <a:blip r:embed="rId2"/>
          <a:stretch>
            <a:fillRect/>
          </a:stretch>
        </p:blipFill>
        <p:spPr>
          <a:xfrm>
            <a:off x="4778167" y="2147743"/>
            <a:ext cx="294803" cy="294803"/>
          </a:xfrm>
          <a:prstGeom prst="rect">
            <a:avLst/>
          </a:prstGeom>
        </p:spPr>
      </p:pic>
      <p:sp>
        <p:nvSpPr>
          <p:cNvPr id="15" name="Text 11"/>
          <p:cNvSpPr/>
          <p:nvPr/>
        </p:nvSpPr>
        <p:spPr>
          <a:xfrm>
            <a:off x="4642104" y="26517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Inventaire fiscal</a:t>
            </a:r>
            <a:endParaRPr lang="en-US" sz="1400" dirty="0"/>
          </a:p>
        </p:txBody>
      </p:sp>
      <p:sp>
        <p:nvSpPr>
          <p:cNvPr id="16" name="Text 12"/>
          <p:cNvSpPr/>
          <p:nvPr/>
        </p:nvSpPr>
        <p:spPr>
          <a:xfrm>
            <a:off x="4642104" y="29992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Obligatoire au 31/12 (loi de finances)</a:t>
            </a:r>
            <a:endParaRPr lang="en-US" sz="1050" dirty="0"/>
          </a:p>
        </p:txBody>
      </p:sp>
      <p:sp>
        <p:nvSpPr>
          <p:cNvPr id="17" name="Shape 13"/>
          <p:cNvSpPr/>
          <p:nvPr/>
        </p:nvSpPr>
        <p:spPr>
          <a:xfrm>
            <a:off x="8186928" y="1737360"/>
            <a:ext cx="3453384" cy="1737360"/>
          </a:xfrm>
          <a:prstGeom prst="rect">
            <a:avLst/>
          </a:prstGeom>
          <a:solidFill>
            <a:srgbClr val="12274F"/>
          </a:solidFill>
          <a:ln/>
        </p:spPr>
      </p:sp>
      <p:sp>
        <p:nvSpPr>
          <p:cNvPr id="18" name="Shape 14"/>
          <p:cNvSpPr/>
          <p:nvPr/>
        </p:nvSpPr>
        <p:spPr>
          <a:xfrm>
            <a:off x="8186928" y="1737360"/>
            <a:ext cx="73152" cy="1737360"/>
          </a:xfrm>
          <a:prstGeom prst="rect">
            <a:avLst/>
          </a:prstGeom>
          <a:solidFill>
            <a:srgbClr val="1E8449"/>
          </a:solidFill>
          <a:ln/>
        </p:spPr>
      </p:sp>
      <p:sp>
        <p:nvSpPr>
          <p:cNvPr id="19" name="Shape 15"/>
          <p:cNvSpPr/>
          <p:nvPr/>
        </p:nvSpPr>
        <p:spPr>
          <a:xfrm>
            <a:off x="8461248" y="2011680"/>
            <a:ext cx="566928" cy="56692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fileContract_white.png"/>
          <p:cNvPicPr>
            <a:picLocks noChangeAspect="1"/>
          </p:cNvPicPr>
          <p:nvPr/>
        </p:nvPicPr>
        <p:blipFill>
          <a:blip r:embed="rId3"/>
          <a:stretch>
            <a:fillRect/>
          </a:stretch>
        </p:blipFill>
        <p:spPr>
          <a:xfrm>
            <a:off x="8597311" y="2147743"/>
            <a:ext cx="294803" cy="294803"/>
          </a:xfrm>
          <a:prstGeom prst="rect">
            <a:avLst/>
          </a:prstGeom>
        </p:spPr>
      </p:pic>
      <p:sp>
        <p:nvSpPr>
          <p:cNvPr id="21" name="Text 16"/>
          <p:cNvSpPr/>
          <p:nvPr/>
        </p:nvSpPr>
        <p:spPr>
          <a:xfrm>
            <a:off x="8461248" y="26517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Liasse fiscale</a:t>
            </a:r>
            <a:endParaRPr lang="en-US" sz="1400" dirty="0"/>
          </a:p>
        </p:txBody>
      </p:sp>
      <p:sp>
        <p:nvSpPr>
          <p:cNvPr id="22" name="Text 17"/>
          <p:cNvSpPr/>
          <p:nvPr/>
        </p:nvSpPr>
        <p:spPr>
          <a:xfrm>
            <a:off x="8461248" y="29992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Dépôt standard au 30/04/N+1</a:t>
            </a:r>
            <a:endParaRPr lang="en-US" sz="1050" dirty="0"/>
          </a:p>
        </p:txBody>
      </p:sp>
      <p:sp>
        <p:nvSpPr>
          <p:cNvPr id="23" name="Shape 18"/>
          <p:cNvSpPr/>
          <p:nvPr/>
        </p:nvSpPr>
        <p:spPr>
          <a:xfrm>
            <a:off x="548640" y="3794760"/>
            <a:ext cx="3453384" cy="1737360"/>
          </a:xfrm>
          <a:prstGeom prst="rect">
            <a:avLst/>
          </a:prstGeom>
          <a:solidFill>
            <a:srgbClr val="12274F"/>
          </a:solidFill>
          <a:ln/>
        </p:spPr>
      </p:sp>
      <p:sp>
        <p:nvSpPr>
          <p:cNvPr id="24" name="Shape 19"/>
          <p:cNvSpPr/>
          <p:nvPr/>
        </p:nvSpPr>
        <p:spPr>
          <a:xfrm>
            <a:off x="548640" y="3794760"/>
            <a:ext cx="73152" cy="1737360"/>
          </a:xfrm>
          <a:prstGeom prst="rect">
            <a:avLst/>
          </a:prstGeom>
          <a:solidFill>
            <a:srgbClr val="0091DA"/>
          </a:solidFill>
          <a:ln/>
        </p:spPr>
      </p:sp>
      <p:sp>
        <p:nvSpPr>
          <p:cNvPr id="25" name="Shape 20"/>
          <p:cNvSpPr/>
          <p:nvPr/>
        </p:nvSpPr>
        <p:spPr>
          <a:xfrm>
            <a:off x="822960" y="4069080"/>
            <a:ext cx="566928" cy="566928"/>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6" name="Image 3" descr="/home/claude/cac_deck/assets/icons/landmark_white.png"/>
          <p:cNvPicPr>
            <a:picLocks noChangeAspect="1"/>
          </p:cNvPicPr>
          <p:nvPr/>
        </p:nvPicPr>
        <p:blipFill>
          <a:blip r:embed="rId4"/>
          <a:stretch>
            <a:fillRect/>
          </a:stretch>
        </p:blipFill>
        <p:spPr>
          <a:xfrm>
            <a:off x="959023" y="4205143"/>
            <a:ext cx="294803" cy="294803"/>
          </a:xfrm>
          <a:prstGeom prst="rect">
            <a:avLst/>
          </a:prstGeom>
        </p:spPr>
      </p:pic>
      <p:sp>
        <p:nvSpPr>
          <p:cNvPr id="27" name="Text 21"/>
          <p:cNvSpPr/>
          <p:nvPr/>
        </p:nvSpPr>
        <p:spPr>
          <a:xfrm>
            <a:off x="822960" y="47091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AG d'approbation</a:t>
            </a:r>
            <a:endParaRPr lang="en-US" sz="1400" dirty="0"/>
          </a:p>
        </p:txBody>
      </p:sp>
      <p:sp>
        <p:nvSpPr>
          <p:cNvPr id="28" name="Text 22"/>
          <p:cNvSpPr/>
          <p:nvPr/>
        </p:nvSpPr>
        <p:spPr>
          <a:xfrm>
            <a:off x="822960" y="50566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Dans les 6 mois suivant la clôture</a:t>
            </a:r>
            <a:endParaRPr lang="en-US" sz="1050" dirty="0"/>
          </a:p>
        </p:txBody>
      </p:sp>
      <p:sp>
        <p:nvSpPr>
          <p:cNvPr id="29" name="Shape 23"/>
          <p:cNvSpPr/>
          <p:nvPr/>
        </p:nvSpPr>
        <p:spPr>
          <a:xfrm>
            <a:off x="4367784" y="3794760"/>
            <a:ext cx="3453384" cy="1737360"/>
          </a:xfrm>
          <a:prstGeom prst="rect">
            <a:avLst/>
          </a:prstGeom>
          <a:solidFill>
            <a:srgbClr val="12274F"/>
          </a:solidFill>
          <a:ln/>
        </p:spPr>
      </p:sp>
      <p:sp>
        <p:nvSpPr>
          <p:cNvPr id="30" name="Shape 24"/>
          <p:cNvSpPr/>
          <p:nvPr/>
        </p:nvSpPr>
        <p:spPr>
          <a:xfrm>
            <a:off x="4367784" y="3794760"/>
            <a:ext cx="73152" cy="1737360"/>
          </a:xfrm>
          <a:prstGeom prst="rect">
            <a:avLst/>
          </a:prstGeom>
          <a:solidFill>
            <a:srgbClr val="005EB8"/>
          </a:solidFill>
          <a:ln/>
        </p:spPr>
      </p:sp>
      <p:sp>
        <p:nvSpPr>
          <p:cNvPr id="31" name="Shape 25"/>
          <p:cNvSpPr/>
          <p:nvPr/>
        </p:nvSpPr>
        <p:spPr>
          <a:xfrm>
            <a:off x="4642104" y="4069080"/>
            <a:ext cx="566928" cy="566928"/>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32" name="Image 4" descr="/home/claude/cac_deck/assets/icons/pen_white.png"/>
          <p:cNvPicPr>
            <a:picLocks noChangeAspect="1"/>
          </p:cNvPicPr>
          <p:nvPr/>
        </p:nvPicPr>
        <p:blipFill>
          <a:blip r:embed="rId5"/>
          <a:stretch>
            <a:fillRect/>
          </a:stretch>
        </p:blipFill>
        <p:spPr>
          <a:xfrm>
            <a:off x="4778167" y="4205143"/>
            <a:ext cx="294803" cy="294803"/>
          </a:xfrm>
          <a:prstGeom prst="rect">
            <a:avLst/>
          </a:prstGeom>
        </p:spPr>
      </p:pic>
      <p:sp>
        <p:nvSpPr>
          <p:cNvPr id="33" name="Text 26"/>
          <p:cNvSpPr/>
          <p:nvPr/>
        </p:nvSpPr>
        <p:spPr>
          <a:xfrm>
            <a:off x="4642104" y="47091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Déclaration G29</a:t>
            </a:r>
            <a:endParaRPr lang="en-US" sz="1400" dirty="0"/>
          </a:p>
        </p:txBody>
      </p:sp>
      <p:sp>
        <p:nvSpPr>
          <p:cNvPr id="34" name="Text 27"/>
          <p:cNvSpPr/>
          <p:nvPr/>
        </p:nvSpPr>
        <p:spPr>
          <a:xfrm>
            <a:off x="4642104" y="50566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Annuelle — IRG salariés / récapitulatif</a:t>
            </a:r>
            <a:endParaRPr lang="en-US" sz="1050" dirty="0"/>
          </a:p>
        </p:txBody>
      </p:sp>
      <p:sp>
        <p:nvSpPr>
          <p:cNvPr id="35" name="Shape 28"/>
          <p:cNvSpPr/>
          <p:nvPr/>
        </p:nvSpPr>
        <p:spPr>
          <a:xfrm>
            <a:off x="8186928" y="3794760"/>
            <a:ext cx="3453384" cy="1737360"/>
          </a:xfrm>
          <a:prstGeom prst="rect">
            <a:avLst/>
          </a:prstGeom>
          <a:solidFill>
            <a:srgbClr val="12274F"/>
          </a:solidFill>
          <a:ln/>
        </p:spPr>
      </p:sp>
      <p:sp>
        <p:nvSpPr>
          <p:cNvPr id="36" name="Shape 29"/>
          <p:cNvSpPr/>
          <p:nvPr/>
        </p:nvSpPr>
        <p:spPr>
          <a:xfrm>
            <a:off x="8186928" y="3794760"/>
            <a:ext cx="73152" cy="1737360"/>
          </a:xfrm>
          <a:prstGeom prst="rect">
            <a:avLst/>
          </a:prstGeom>
          <a:solidFill>
            <a:srgbClr val="1E8449"/>
          </a:solidFill>
          <a:ln/>
        </p:spPr>
      </p:sp>
      <p:sp>
        <p:nvSpPr>
          <p:cNvPr id="37" name="Shape 30"/>
          <p:cNvSpPr/>
          <p:nvPr/>
        </p:nvSpPr>
        <p:spPr>
          <a:xfrm>
            <a:off x="8461248" y="4069080"/>
            <a:ext cx="566928" cy="56692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8" name="Image 5" descr="/home/claude/cac_deck/assets/icons/globe_white.png"/>
          <p:cNvPicPr>
            <a:picLocks noChangeAspect="1"/>
          </p:cNvPicPr>
          <p:nvPr/>
        </p:nvPicPr>
        <p:blipFill>
          <a:blip r:embed="rId6"/>
          <a:stretch>
            <a:fillRect/>
          </a:stretch>
        </p:blipFill>
        <p:spPr>
          <a:xfrm>
            <a:off x="8597311" y="4205143"/>
            <a:ext cx="294803" cy="294803"/>
          </a:xfrm>
          <a:prstGeom prst="rect">
            <a:avLst/>
          </a:prstGeom>
        </p:spPr>
      </p:pic>
      <p:sp>
        <p:nvSpPr>
          <p:cNvPr id="39" name="Text 31"/>
          <p:cNvSpPr/>
          <p:nvPr/>
        </p:nvSpPr>
        <p:spPr>
          <a:xfrm>
            <a:off x="8461248" y="4709160"/>
            <a:ext cx="2904744" cy="36576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Publication BOAL</a:t>
            </a:r>
            <a:endParaRPr lang="en-US" sz="1400" dirty="0"/>
          </a:p>
        </p:txBody>
      </p:sp>
      <p:sp>
        <p:nvSpPr>
          <p:cNvPr id="40" name="Text 32"/>
          <p:cNvSpPr/>
          <p:nvPr/>
        </p:nvSpPr>
        <p:spPr>
          <a:xfrm>
            <a:off x="8461248" y="5056632"/>
            <a:ext cx="2950464" cy="411480"/>
          </a:xfrm>
          <a:prstGeom prst="rect">
            <a:avLst/>
          </a:prstGeom>
          <a:noFill/>
          <a:ln/>
        </p:spPr>
        <p:txBody>
          <a:bodyPr wrap="square" rtlCol="0" anchor="t"/>
          <a:lstStyle/>
          <a:p>
            <a:pPr indent="0" marL="0">
              <a:lnSpc>
                <a:spcPct val="100000"/>
              </a:lnSpc>
              <a:buNone/>
            </a:pPr>
            <a:r>
              <a:rPr lang="en-US" sz="1050" dirty="0">
                <a:solidFill>
                  <a:srgbClr val="B9C7E0"/>
                </a:solidFill>
                <a:latin typeface="Calibri" pitchFamily="34" charset="0"/>
                <a:ea typeface="Calibri" pitchFamily="34" charset="-122"/>
                <a:cs typeface="Calibri" pitchFamily="34" charset="-120"/>
              </a:rPr>
              <a:t>Rapports &amp; annonces légales, le cas échéant</a:t>
            </a:r>
            <a:endParaRPr lang="en-US" sz="1050" dirty="0"/>
          </a:p>
        </p:txBody>
      </p:sp>
      <p:sp>
        <p:nvSpPr>
          <p:cNvPr id="41" name="Text 3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51 / 90</a:t>
            </a:r>
            <a:endParaRPr lang="en-US" sz="85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4 — À RETENIR</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programme de travail en quatre messages</a:t>
            </a:r>
            <a:endParaRPr lang="en-US" sz="2700" dirty="0"/>
          </a:p>
        </p:txBody>
      </p:sp>
      <p:sp>
        <p:nvSpPr>
          <p:cNvPr id="5" name="Shape 3"/>
          <p:cNvSpPr/>
          <p:nvPr/>
        </p:nvSpPr>
        <p:spPr>
          <a:xfrm>
            <a:off x="548640" y="1783080"/>
            <a:ext cx="5340096" cy="1828800"/>
          </a:xfrm>
          <a:prstGeom prst="rect">
            <a:avLst/>
          </a:prstGeom>
          <a:solidFill>
            <a:srgbClr val="F3F6FB"/>
          </a:solidFill>
          <a:ln w="12700">
            <a:solidFill>
              <a:srgbClr val="DCE3EF"/>
            </a:solidFill>
            <a:prstDash val="solid"/>
          </a:ln>
        </p:spPr>
      </p:sp>
      <p:sp>
        <p:nvSpPr>
          <p:cNvPr id="6" name="Shape 4"/>
          <p:cNvSpPr/>
          <p:nvPr/>
        </p:nvSpPr>
        <p:spPr>
          <a:xfrm>
            <a:off x="548640" y="1783080"/>
            <a:ext cx="91440" cy="1828800"/>
          </a:xfrm>
          <a:prstGeom prst="rect">
            <a:avLst/>
          </a:prstGeom>
          <a:solidFill>
            <a:srgbClr val="00338D"/>
          </a:solidFill>
          <a:ln/>
        </p:spPr>
      </p:sp>
      <p:sp>
        <p:nvSpPr>
          <p:cNvPr id="7" name="Shape 5"/>
          <p:cNvSpPr/>
          <p:nvPr/>
        </p:nvSpPr>
        <p:spPr>
          <a:xfrm>
            <a:off x="868680" y="2103120"/>
            <a:ext cx="640080" cy="64008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sitemap_white.png"/>
          <p:cNvPicPr>
            <a:picLocks noChangeAspect="1"/>
          </p:cNvPicPr>
          <p:nvPr/>
        </p:nvPicPr>
        <p:blipFill>
          <a:blip r:embed="rId1"/>
          <a:stretch>
            <a:fillRect/>
          </a:stretch>
        </p:blipFill>
        <p:spPr>
          <a:xfrm>
            <a:off x="1022299" y="2256739"/>
            <a:ext cx="332842" cy="332842"/>
          </a:xfrm>
          <a:prstGeom prst="rect">
            <a:avLst/>
          </a:prstGeom>
        </p:spPr>
      </p:pic>
      <p:sp>
        <p:nvSpPr>
          <p:cNvPr id="9" name="Text 6"/>
          <p:cNvSpPr/>
          <p:nvPr/>
        </p:nvSpPr>
        <p:spPr>
          <a:xfrm>
            <a:off x="1691640" y="2148840"/>
            <a:ext cx="4059936" cy="54864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Deux niveaux</a:t>
            </a:r>
            <a:endParaRPr lang="en-US" sz="1500" dirty="0"/>
          </a:p>
        </p:txBody>
      </p:sp>
      <p:sp>
        <p:nvSpPr>
          <p:cNvPr id="10" name="Text 7"/>
          <p:cNvSpPr/>
          <p:nvPr/>
        </p:nvSpPr>
        <p:spPr>
          <a:xfrm>
            <a:off x="868680" y="288036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La planification distingue la stratégie générale (orientation) et le programme détaillé (procédures par cycle).</a:t>
            </a:r>
            <a:endParaRPr lang="en-US" sz="1150" dirty="0"/>
          </a:p>
        </p:txBody>
      </p:sp>
      <p:sp>
        <p:nvSpPr>
          <p:cNvPr id="11" name="Shape 8"/>
          <p:cNvSpPr/>
          <p:nvPr/>
        </p:nvSpPr>
        <p:spPr>
          <a:xfrm>
            <a:off x="6300216" y="1783080"/>
            <a:ext cx="5340096" cy="1828800"/>
          </a:xfrm>
          <a:prstGeom prst="rect">
            <a:avLst/>
          </a:prstGeom>
          <a:solidFill>
            <a:srgbClr val="F3F6FB"/>
          </a:solidFill>
          <a:ln w="12700">
            <a:solidFill>
              <a:srgbClr val="DCE3EF"/>
            </a:solidFill>
            <a:prstDash val="solid"/>
          </a:ln>
        </p:spPr>
      </p:sp>
      <p:sp>
        <p:nvSpPr>
          <p:cNvPr id="12" name="Shape 9"/>
          <p:cNvSpPr/>
          <p:nvPr/>
        </p:nvSpPr>
        <p:spPr>
          <a:xfrm>
            <a:off x="6300216" y="1783080"/>
            <a:ext cx="91440" cy="1828800"/>
          </a:xfrm>
          <a:prstGeom prst="rect">
            <a:avLst/>
          </a:prstGeom>
          <a:solidFill>
            <a:srgbClr val="005EB8"/>
          </a:solidFill>
          <a:ln/>
        </p:spPr>
      </p:sp>
      <p:sp>
        <p:nvSpPr>
          <p:cNvPr id="13" name="Shape 10"/>
          <p:cNvSpPr/>
          <p:nvPr/>
        </p:nvSpPr>
        <p:spPr>
          <a:xfrm>
            <a:off x="6620256" y="210312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route_white.png"/>
          <p:cNvPicPr>
            <a:picLocks noChangeAspect="1"/>
          </p:cNvPicPr>
          <p:nvPr/>
        </p:nvPicPr>
        <p:blipFill>
          <a:blip r:embed="rId2"/>
          <a:stretch>
            <a:fillRect/>
          </a:stretch>
        </p:blipFill>
        <p:spPr>
          <a:xfrm>
            <a:off x="6773875" y="2256739"/>
            <a:ext cx="332842" cy="332842"/>
          </a:xfrm>
          <a:prstGeom prst="rect">
            <a:avLst/>
          </a:prstGeom>
        </p:spPr>
      </p:pic>
      <p:sp>
        <p:nvSpPr>
          <p:cNvPr id="15" name="Text 11"/>
          <p:cNvSpPr/>
          <p:nvPr/>
        </p:nvSpPr>
        <p:spPr>
          <a:xfrm>
            <a:off x="7443216" y="2148840"/>
            <a:ext cx="4059936" cy="548640"/>
          </a:xfrm>
          <a:prstGeom prst="rect">
            <a:avLst/>
          </a:prstGeom>
          <a:noFill/>
          <a:ln/>
        </p:spPr>
        <p:txBody>
          <a:bodyPr wrap="square" rtlCol="0" anchor="ctr"/>
          <a:lstStyle/>
          <a:p>
            <a:pPr indent="0" marL="0">
              <a:buNone/>
            </a:pPr>
            <a:r>
              <a:rPr lang="en-US" sz="1500" b="1" dirty="0">
                <a:solidFill>
                  <a:srgbClr val="005EB8"/>
                </a:solidFill>
                <a:latin typeface="Arial" pitchFamily="34" charset="0"/>
                <a:ea typeface="Arial" pitchFamily="34" charset="-122"/>
                <a:cs typeface="Arial" pitchFamily="34" charset="-120"/>
              </a:rPr>
              <a:t>Du risque à la procédure</a:t>
            </a:r>
            <a:endParaRPr lang="en-US" sz="1500" dirty="0"/>
          </a:p>
        </p:txBody>
      </p:sp>
      <p:sp>
        <p:nvSpPr>
          <p:cNvPr id="16" name="Text 12"/>
          <p:cNvSpPr/>
          <p:nvPr/>
        </p:nvSpPr>
        <p:spPr>
          <a:xfrm>
            <a:off x="6620256" y="288036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Le programme traduit la cartographie NAA 315 en procédures NAA 330, proportionnées et calibrées.</a:t>
            </a:r>
            <a:endParaRPr lang="en-US" sz="1150" dirty="0"/>
          </a:p>
        </p:txBody>
      </p:sp>
      <p:sp>
        <p:nvSpPr>
          <p:cNvPr id="17" name="Shape 13"/>
          <p:cNvSpPr/>
          <p:nvPr/>
        </p:nvSpPr>
        <p:spPr>
          <a:xfrm>
            <a:off x="548640" y="3794760"/>
            <a:ext cx="5340096" cy="1828800"/>
          </a:xfrm>
          <a:prstGeom prst="rect">
            <a:avLst/>
          </a:prstGeom>
          <a:solidFill>
            <a:srgbClr val="F3F6FB"/>
          </a:solidFill>
          <a:ln w="12700">
            <a:solidFill>
              <a:srgbClr val="DCE3EF"/>
            </a:solidFill>
            <a:prstDash val="solid"/>
          </a:ln>
        </p:spPr>
      </p:sp>
      <p:sp>
        <p:nvSpPr>
          <p:cNvPr id="18" name="Shape 14"/>
          <p:cNvSpPr/>
          <p:nvPr/>
        </p:nvSpPr>
        <p:spPr>
          <a:xfrm>
            <a:off x="548640" y="3794760"/>
            <a:ext cx="91440" cy="1828800"/>
          </a:xfrm>
          <a:prstGeom prst="rect">
            <a:avLst/>
          </a:prstGeom>
          <a:solidFill>
            <a:srgbClr val="0091DA"/>
          </a:solidFill>
          <a:ln/>
        </p:spPr>
      </p:sp>
      <p:sp>
        <p:nvSpPr>
          <p:cNvPr id="19" name="Shape 15"/>
          <p:cNvSpPr/>
          <p:nvPr/>
        </p:nvSpPr>
        <p:spPr>
          <a:xfrm>
            <a:off x="868680" y="411480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users_white.png"/>
          <p:cNvPicPr>
            <a:picLocks noChangeAspect="1"/>
          </p:cNvPicPr>
          <p:nvPr/>
        </p:nvPicPr>
        <p:blipFill>
          <a:blip r:embed="rId3"/>
          <a:stretch>
            <a:fillRect/>
          </a:stretch>
        </p:blipFill>
        <p:spPr>
          <a:xfrm>
            <a:off x="1022299" y="4268419"/>
            <a:ext cx="332842" cy="332842"/>
          </a:xfrm>
          <a:prstGeom prst="rect">
            <a:avLst/>
          </a:prstGeom>
        </p:spPr>
      </p:pic>
      <p:sp>
        <p:nvSpPr>
          <p:cNvPr id="21" name="Text 16"/>
          <p:cNvSpPr/>
          <p:nvPr/>
        </p:nvSpPr>
        <p:spPr>
          <a:xfrm>
            <a:off x="1691640" y="4160520"/>
            <a:ext cx="4059936" cy="548640"/>
          </a:xfrm>
          <a:prstGeom prst="rect">
            <a:avLst/>
          </a:prstGeom>
          <a:noFill/>
          <a:ln/>
        </p:spPr>
        <p:txBody>
          <a:bodyPr wrap="square" rtlCol="0" anchor="ctr"/>
          <a:lstStyle/>
          <a:p>
            <a:pPr indent="0" marL="0">
              <a:buNone/>
            </a:pPr>
            <a:r>
              <a:rPr lang="en-US" sz="1500" b="1" dirty="0">
                <a:solidFill>
                  <a:srgbClr val="0091DA"/>
                </a:solidFill>
                <a:latin typeface="Arial" pitchFamily="34" charset="0"/>
                <a:ea typeface="Arial" pitchFamily="34" charset="-122"/>
                <a:cs typeface="Arial" pitchFamily="34" charset="-120"/>
              </a:rPr>
              <a:t>Affectation maîtrisée</a:t>
            </a:r>
            <a:endParaRPr lang="en-US" sz="1500" dirty="0"/>
          </a:p>
        </p:txBody>
      </p:sp>
      <p:sp>
        <p:nvSpPr>
          <p:cNvPr id="22" name="Text 17"/>
          <p:cNvSpPr/>
          <p:nvPr/>
        </p:nvSpPr>
        <p:spPr>
          <a:xfrm>
            <a:off x="868680" y="489204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Adéquation, supervision et développement : la bonne tâche au bon grade, toujours revue.</a:t>
            </a:r>
            <a:endParaRPr lang="en-US" sz="1150" dirty="0"/>
          </a:p>
        </p:txBody>
      </p:sp>
      <p:sp>
        <p:nvSpPr>
          <p:cNvPr id="23" name="Shape 18"/>
          <p:cNvSpPr/>
          <p:nvPr/>
        </p:nvSpPr>
        <p:spPr>
          <a:xfrm>
            <a:off x="6300216" y="3794760"/>
            <a:ext cx="5340096" cy="1828800"/>
          </a:xfrm>
          <a:prstGeom prst="rect">
            <a:avLst/>
          </a:prstGeom>
          <a:solidFill>
            <a:srgbClr val="F3F6FB"/>
          </a:solidFill>
          <a:ln w="12700">
            <a:solidFill>
              <a:srgbClr val="DCE3EF"/>
            </a:solidFill>
            <a:prstDash val="solid"/>
          </a:ln>
        </p:spPr>
      </p:sp>
      <p:sp>
        <p:nvSpPr>
          <p:cNvPr id="24" name="Shape 19"/>
          <p:cNvSpPr/>
          <p:nvPr/>
        </p:nvSpPr>
        <p:spPr>
          <a:xfrm>
            <a:off x="6300216" y="3794760"/>
            <a:ext cx="91440" cy="1828800"/>
          </a:xfrm>
          <a:prstGeom prst="rect">
            <a:avLst/>
          </a:prstGeom>
          <a:solidFill>
            <a:srgbClr val="1E8449"/>
          </a:solidFill>
          <a:ln/>
        </p:spPr>
      </p:sp>
      <p:sp>
        <p:nvSpPr>
          <p:cNvPr id="25" name="Shape 20"/>
          <p:cNvSpPr/>
          <p:nvPr/>
        </p:nvSpPr>
        <p:spPr>
          <a:xfrm>
            <a:off x="6620256" y="411480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calendar_white.png"/>
          <p:cNvPicPr>
            <a:picLocks noChangeAspect="1"/>
          </p:cNvPicPr>
          <p:nvPr/>
        </p:nvPicPr>
        <p:blipFill>
          <a:blip r:embed="rId4"/>
          <a:stretch>
            <a:fillRect/>
          </a:stretch>
        </p:blipFill>
        <p:spPr>
          <a:xfrm>
            <a:off x="6773875" y="4268419"/>
            <a:ext cx="332842" cy="332842"/>
          </a:xfrm>
          <a:prstGeom prst="rect">
            <a:avLst/>
          </a:prstGeom>
        </p:spPr>
      </p:pic>
      <p:sp>
        <p:nvSpPr>
          <p:cNvPr id="27" name="Text 21"/>
          <p:cNvSpPr/>
          <p:nvPr/>
        </p:nvSpPr>
        <p:spPr>
          <a:xfrm>
            <a:off x="7443216" y="4160520"/>
            <a:ext cx="4059936" cy="548640"/>
          </a:xfrm>
          <a:prstGeom prst="rect">
            <a:avLst/>
          </a:prstGeom>
          <a:noFill/>
          <a:ln/>
        </p:spPr>
        <p:txBody>
          <a:bodyPr wrap="square" rtlCol="0" anchor="ctr"/>
          <a:lstStyle/>
          <a:p>
            <a:pPr indent="0" marL="0">
              <a:buNone/>
            </a:pPr>
            <a:r>
              <a:rPr lang="en-US" sz="1500" b="1" dirty="0">
                <a:solidFill>
                  <a:srgbClr val="1E8449"/>
                </a:solidFill>
                <a:latin typeface="Arial" pitchFamily="34" charset="0"/>
                <a:ea typeface="Arial" pitchFamily="34" charset="-122"/>
                <a:cs typeface="Arial" pitchFamily="34" charset="-120"/>
              </a:rPr>
              <a:t>Calendrier algérien</a:t>
            </a:r>
            <a:endParaRPr lang="en-US" sz="1500" dirty="0"/>
          </a:p>
        </p:txBody>
      </p:sp>
      <p:sp>
        <p:nvSpPr>
          <p:cNvPr id="28" name="Text 22"/>
          <p:cNvSpPr/>
          <p:nvPr/>
        </p:nvSpPr>
        <p:spPr>
          <a:xfrm>
            <a:off x="6620256" y="489204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G50, inventaire fiscal, liasse 30/04, AG 6 mois : le programme s'y articule.</a:t>
            </a:r>
            <a:endParaRPr lang="en-US" sz="115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52 / 90</a:t>
            </a:r>
            <a:endParaRPr lang="en-US" sz="85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05</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users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14H45 · 1H00 · JEU DE RÔLE</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Communication d'équipe</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&amp; supervision</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 La supervision laisse une trace ou n'a pas eu lieu. » — NAGQ 1</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53 / 90</a:t>
            </a:r>
            <a:endParaRPr lang="en-US" sz="85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14H45 — SUPERVISION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Objectifs de la séquence</a:t>
            </a:r>
            <a:endParaRPr lang="en-US" sz="2700" dirty="0"/>
          </a:p>
        </p:txBody>
      </p:sp>
      <p:sp>
        <p:nvSpPr>
          <p:cNvPr id="5" name="Shape 3"/>
          <p:cNvSpPr/>
          <p:nvPr/>
        </p:nvSpPr>
        <p:spPr>
          <a:xfrm>
            <a:off x="548640" y="1920240"/>
            <a:ext cx="11091672" cy="1097280"/>
          </a:xfrm>
          <a:prstGeom prst="rect">
            <a:avLst/>
          </a:prstGeom>
          <a:solidFill>
            <a:srgbClr val="E9F0F9"/>
          </a:solidFill>
          <a:ln/>
        </p:spPr>
      </p:sp>
      <p:sp>
        <p:nvSpPr>
          <p:cNvPr id="6" name="Shape 4"/>
          <p:cNvSpPr/>
          <p:nvPr/>
        </p:nvSpPr>
        <p:spPr>
          <a:xfrm>
            <a:off x="548640" y="1920240"/>
            <a:ext cx="91440" cy="1097280"/>
          </a:xfrm>
          <a:prstGeom prst="rect">
            <a:avLst/>
          </a:prstGeom>
          <a:solidFill>
            <a:srgbClr val="00338D"/>
          </a:solidFill>
          <a:ln/>
        </p:spPr>
      </p:sp>
      <p:sp>
        <p:nvSpPr>
          <p:cNvPr id="7" name="Shape 5"/>
          <p:cNvSpPr/>
          <p:nvPr/>
        </p:nvSpPr>
        <p:spPr>
          <a:xfrm>
            <a:off x="914400" y="2212848"/>
            <a:ext cx="530352" cy="530352"/>
          </a:xfrm>
          <a:prstGeom prst="roundRect">
            <a:avLst>
              <a:gd name="adj" fmla="val 10345"/>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projectDiagram_white.png"/>
          <p:cNvPicPr>
            <a:picLocks noChangeAspect="1"/>
          </p:cNvPicPr>
          <p:nvPr/>
        </p:nvPicPr>
        <p:blipFill>
          <a:blip r:embed="rId1"/>
          <a:stretch>
            <a:fillRect/>
          </a:stretch>
        </p:blipFill>
        <p:spPr>
          <a:xfrm>
            <a:off x="1036381" y="2334829"/>
            <a:ext cx="286390" cy="286390"/>
          </a:xfrm>
          <a:prstGeom prst="rect">
            <a:avLst/>
          </a:prstGeom>
        </p:spPr>
      </p:pic>
      <p:sp>
        <p:nvSpPr>
          <p:cNvPr id="9" name="Text 6"/>
          <p:cNvSpPr/>
          <p:nvPr/>
        </p:nvSpPr>
        <p:spPr>
          <a:xfrm>
            <a:off x="1691640" y="192024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Conduire les étapes de la communication interne, du briefing initial à la revue de dossier.</a:t>
            </a:r>
            <a:endParaRPr lang="en-US" sz="1450" dirty="0"/>
          </a:p>
        </p:txBody>
      </p:sp>
      <p:sp>
        <p:nvSpPr>
          <p:cNvPr id="10" name="Shape 7"/>
          <p:cNvSpPr/>
          <p:nvPr/>
        </p:nvSpPr>
        <p:spPr>
          <a:xfrm>
            <a:off x="548640" y="3154680"/>
            <a:ext cx="11091672" cy="1097280"/>
          </a:xfrm>
          <a:prstGeom prst="rect">
            <a:avLst/>
          </a:prstGeom>
          <a:solidFill>
            <a:srgbClr val="F3F6FB"/>
          </a:solidFill>
          <a:ln/>
        </p:spPr>
      </p:sp>
      <p:sp>
        <p:nvSpPr>
          <p:cNvPr id="11" name="Shape 8"/>
          <p:cNvSpPr/>
          <p:nvPr/>
        </p:nvSpPr>
        <p:spPr>
          <a:xfrm>
            <a:off x="548640" y="3154680"/>
            <a:ext cx="91440" cy="1097280"/>
          </a:xfrm>
          <a:prstGeom prst="rect">
            <a:avLst/>
          </a:prstGeom>
          <a:solidFill>
            <a:srgbClr val="005EB8"/>
          </a:solidFill>
          <a:ln/>
        </p:spPr>
      </p:sp>
      <p:sp>
        <p:nvSpPr>
          <p:cNvPr id="12" name="Shape 9"/>
          <p:cNvSpPr/>
          <p:nvPr/>
        </p:nvSpPr>
        <p:spPr>
          <a:xfrm>
            <a:off x="914400" y="3447288"/>
            <a:ext cx="530352" cy="530352"/>
          </a:xfrm>
          <a:prstGeom prst="roundRect">
            <a:avLst>
              <a:gd name="adj" fmla="val 10345"/>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shieldCheck_white.png"/>
          <p:cNvPicPr>
            <a:picLocks noChangeAspect="1"/>
          </p:cNvPicPr>
          <p:nvPr/>
        </p:nvPicPr>
        <p:blipFill>
          <a:blip r:embed="rId2"/>
          <a:stretch>
            <a:fillRect/>
          </a:stretch>
        </p:blipFill>
        <p:spPr>
          <a:xfrm>
            <a:off x="1036381" y="3569269"/>
            <a:ext cx="286390" cy="286390"/>
          </a:xfrm>
          <a:prstGeom prst="rect">
            <a:avLst/>
          </a:prstGeom>
        </p:spPr>
      </p:pic>
      <p:sp>
        <p:nvSpPr>
          <p:cNvPr id="14" name="Text 10"/>
          <p:cNvSpPr/>
          <p:nvPr/>
        </p:nvSpPr>
        <p:spPr>
          <a:xfrm>
            <a:off x="1691640" y="315468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Mettre en œuvre une supervision conforme à la NAGQ 1, traçable et probante.</a:t>
            </a:r>
            <a:endParaRPr lang="en-US" sz="1450" dirty="0"/>
          </a:p>
        </p:txBody>
      </p:sp>
      <p:sp>
        <p:nvSpPr>
          <p:cNvPr id="15" name="Shape 11"/>
          <p:cNvSpPr/>
          <p:nvPr/>
        </p:nvSpPr>
        <p:spPr>
          <a:xfrm>
            <a:off x="548640" y="4389120"/>
            <a:ext cx="11091672" cy="1097280"/>
          </a:xfrm>
          <a:prstGeom prst="rect">
            <a:avLst/>
          </a:prstGeom>
          <a:solidFill>
            <a:srgbClr val="E9F0F9"/>
          </a:solidFill>
          <a:ln/>
        </p:spPr>
      </p:sp>
      <p:sp>
        <p:nvSpPr>
          <p:cNvPr id="16" name="Shape 12"/>
          <p:cNvSpPr/>
          <p:nvPr/>
        </p:nvSpPr>
        <p:spPr>
          <a:xfrm>
            <a:off x="548640" y="4389120"/>
            <a:ext cx="91440" cy="1097280"/>
          </a:xfrm>
          <a:prstGeom prst="rect">
            <a:avLst/>
          </a:prstGeom>
          <a:solidFill>
            <a:srgbClr val="1E8449"/>
          </a:solidFill>
          <a:ln/>
        </p:spPr>
      </p:sp>
      <p:sp>
        <p:nvSpPr>
          <p:cNvPr id="17" name="Shape 13"/>
          <p:cNvSpPr/>
          <p:nvPr/>
        </p:nvSpPr>
        <p:spPr>
          <a:xfrm>
            <a:off x="914400" y="4681728"/>
            <a:ext cx="530352" cy="530352"/>
          </a:xfrm>
          <a:prstGeom prst="roundRect">
            <a:avLst>
              <a:gd name="adj" fmla="val 10345"/>
            </a:avLst>
          </a:prstGeom>
          <a:solidFill>
            <a:srgbClr val="1E8449"/>
          </a:solidFill>
          <a:ln/>
          <a:effectLst>
            <a:outerShdw sx="100000" sy="100000" kx="0" ky="0" algn="bl" rotWithShape="0" blurRad="63500" dist="25400" dir="5400000">
              <a:srgbClr val="AAB6CC">
                <a:alpha val="18000"/>
              </a:srgbClr>
            </a:outerShdw>
          </a:effectLst>
        </p:spPr>
      </p:sp>
      <p:pic>
        <p:nvPicPr>
          <p:cNvPr id="18" name="Image 2" descr="/home/claude/cac_deck/assets/icons/network_white.png"/>
          <p:cNvPicPr>
            <a:picLocks noChangeAspect="1"/>
          </p:cNvPicPr>
          <p:nvPr/>
        </p:nvPicPr>
        <p:blipFill>
          <a:blip r:embed="rId3"/>
          <a:stretch>
            <a:fillRect/>
          </a:stretch>
        </p:blipFill>
        <p:spPr>
          <a:xfrm>
            <a:off x="1036381" y="4803709"/>
            <a:ext cx="286390" cy="286390"/>
          </a:xfrm>
          <a:prstGeom prst="rect">
            <a:avLst/>
          </a:prstGeom>
        </p:spPr>
      </p:pic>
      <p:sp>
        <p:nvSpPr>
          <p:cNvPr id="19" name="Text 14"/>
          <p:cNvSpPr/>
          <p:nvPr/>
        </p:nvSpPr>
        <p:spPr>
          <a:xfrm>
            <a:off x="1691640" y="438912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Gérer les équipes pluri-sites (Alger, Constantine, Oran…) en préservant cohésion et qualité.</a:t>
            </a:r>
            <a:endParaRPr lang="en-US" sz="1450" dirty="0"/>
          </a:p>
        </p:txBody>
      </p:sp>
      <p:sp>
        <p:nvSpPr>
          <p:cNvPr id="20" name="Text 1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1" name="Text 1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54 / 90</a:t>
            </a:r>
            <a:endParaRPr lang="en-US" sz="85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 5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BRIEFING DE DÉMARRAGE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moment qui conditionne la performance de l'équipe</a:t>
            </a:r>
            <a:endParaRPr lang="en-US" sz="2700" dirty="0"/>
          </a:p>
        </p:txBody>
      </p:sp>
      <p:sp>
        <p:nvSpPr>
          <p:cNvPr id="5" name="Shape 3"/>
          <p:cNvSpPr/>
          <p:nvPr/>
        </p:nvSpPr>
        <p:spPr>
          <a:xfrm>
            <a:off x="548640" y="1691640"/>
            <a:ext cx="4937760" cy="4206240"/>
          </a:xfrm>
          <a:prstGeom prst="rect">
            <a:avLst/>
          </a:prstGeom>
          <a:solidFill>
            <a:srgbClr val="0A1F44"/>
          </a:solidFill>
          <a:ln/>
        </p:spPr>
      </p:sp>
      <p:sp>
        <p:nvSpPr>
          <p:cNvPr id="6" name="Shape 4"/>
          <p:cNvSpPr/>
          <p:nvPr/>
        </p:nvSpPr>
        <p:spPr>
          <a:xfrm>
            <a:off x="548640" y="1691640"/>
            <a:ext cx="109728" cy="4206240"/>
          </a:xfrm>
          <a:prstGeom prst="rect">
            <a:avLst/>
          </a:prstGeom>
          <a:solidFill>
            <a:srgbClr val="1E8449"/>
          </a:solidFill>
          <a:ln/>
        </p:spPr>
      </p:sp>
      <p:sp>
        <p:nvSpPr>
          <p:cNvPr id="7" name="Shape 5"/>
          <p:cNvSpPr/>
          <p:nvPr/>
        </p:nvSpPr>
        <p:spPr>
          <a:xfrm>
            <a:off x="914400" y="2011680"/>
            <a:ext cx="822960" cy="82296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bullhorn_white.png"/>
          <p:cNvPicPr>
            <a:picLocks noChangeAspect="1"/>
          </p:cNvPicPr>
          <p:nvPr/>
        </p:nvPicPr>
        <p:blipFill>
          <a:blip r:embed="rId1"/>
          <a:stretch>
            <a:fillRect/>
          </a:stretch>
        </p:blipFill>
        <p:spPr>
          <a:xfrm>
            <a:off x="1111910" y="2209190"/>
            <a:ext cx="427939" cy="427939"/>
          </a:xfrm>
          <a:prstGeom prst="rect">
            <a:avLst/>
          </a:prstGeom>
        </p:spPr>
      </p:pic>
      <p:sp>
        <p:nvSpPr>
          <p:cNvPr id="9" name="Text 6"/>
          <p:cNvSpPr/>
          <p:nvPr/>
        </p:nvSpPr>
        <p:spPr>
          <a:xfrm>
            <a:off x="914400" y="3017520"/>
            <a:ext cx="4297680" cy="457200"/>
          </a:xfrm>
          <a:prstGeom prst="rect">
            <a:avLst/>
          </a:prstGeom>
          <a:noFill/>
          <a:ln/>
        </p:spPr>
        <p:txBody>
          <a:bodyPr wrap="square" rtlCol="0" anchor="ctr"/>
          <a:lstStyle/>
          <a:p>
            <a:pPr indent="0" marL="0">
              <a:buNone/>
            </a:pPr>
            <a:r>
              <a:rPr lang="en-US" sz="1600" b="1" dirty="0">
                <a:solidFill>
                  <a:srgbClr val="FFFFFF"/>
                </a:solidFill>
                <a:latin typeface="Arial" pitchFamily="34" charset="0"/>
                <a:ea typeface="Arial" pitchFamily="34" charset="-122"/>
                <a:cs typeface="Arial" pitchFamily="34" charset="-120"/>
              </a:rPr>
              <a:t>Pourquoi un briefing structuré ?</a:t>
            </a:r>
            <a:endParaRPr lang="en-US" sz="1600" dirty="0"/>
          </a:p>
        </p:txBody>
      </p:sp>
      <p:sp>
        <p:nvSpPr>
          <p:cNvPr id="10" name="Text 7"/>
          <p:cNvSpPr/>
          <p:nvPr/>
        </p:nvSpPr>
        <p:spPr>
          <a:xfrm>
            <a:off x="914400" y="3520440"/>
            <a:ext cx="4297680" cy="1280160"/>
          </a:xfrm>
          <a:prstGeom prst="rect">
            <a:avLst/>
          </a:prstGeom>
          <a:noFill/>
          <a:ln/>
        </p:spPr>
        <p:txBody>
          <a:bodyPr wrap="square" rtlCol="0" anchor="t"/>
          <a:lstStyle/>
          <a:p>
            <a:pPr indent="0" marL="0">
              <a:lnSpc>
                <a:spcPct val="112000"/>
              </a:lnSpc>
              <a:buNone/>
            </a:pPr>
            <a:r>
              <a:rPr lang="en-US" sz="1250" dirty="0">
                <a:solidFill>
                  <a:srgbClr val="C6D4EE"/>
                </a:solidFill>
                <a:latin typeface="Calibri" pitchFamily="34" charset="0"/>
                <a:ea typeface="Calibri" pitchFamily="34" charset="-122"/>
                <a:cs typeface="Calibri" pitchFamily="34" charset="-120"/>
              </a:rPr>
              <a:t>Le briefing initial conditionne la performance de toute l'équipe. Il aligne sur la stratégie, les risques, le programme et les standards de formalisation avant le premier jour de terrain.</a:t>
            </a:r>
            <a:endParaRPr lang="en-US" sz="1250" dirty="0"/>
          </a:p>
        </p:txBody>
      </p:sp>
      <p:pic>
        <p:nvPicPr>
          <p:cNvPr id="11" name="Image 1" descr="/home/claude/cac_deck/assets/icons/calendarCheck_sky.png"/>
          <p:cNvPicPr>
            <a:picLocks noChangeAspect="1"/>
          </p:cNvPicPr>
          <p:nvPr/>
        </p:nvPicPr>
        <p:blipFill>
          <a:blip r:embed="rId2"/>
          <a:stretch>
            <a:fillRect/>
          </a:stretch>
        </p:blipFill>
        <p:spPr>
          <a:xfrm>
            <a:off x="914400" y="4937760"/>
            <a:ext cx="274320" cy="274320"/>
          </a:xfrm>
          <a:prstGeom prst="rect">
            <a:avLst/>
          </a:prstGeom>
        </p:spPr>
      </p:pic>
      <p:sp>
        <p:nvSpPr>
          <p:cNvPr id="12" name="Text 8"/>
          <p:cNvSpPr/>
          <p:nvPr/>
        </p:nvSpPr>
        <p:spPr>
          <a:xfrm>
            <a:off x="1325880" y="4901184"/>
            <a:ext cx="3931920" cy="365760"/>
          </a:xfrm>
          <a:prstGeom prst="rect">
            <a:avLst/>
          </a:prstGeom>
          <a:noFill/>
          <a:ln/>
        </p:spPr>
        <p:txBody>
          <a:bodyPr wrap="square" rtlCol="0" anchor="ctr"/>
          <a:lstStyle/>
          <a:p>
            <a:pPr indent="0" marL="0">
              <a:buNone/>
            </a:pPr>
            <a:r>
              <a:rPr lang="en-US" sz="1150" b="1" dirty="0">
                <a:solidFill>
                  <a:srgbClr val="FFFFFF"/>
                </a:solidFill>
                <a:latin typeface="Calibri" pitchFamily="34" charset="0"/>
                <a:ea typeface="Calibri" pitchFamily="34" charset="-122"/>
                <a:cs typeface="Calibri" pitchFamily="34" charset="-120"/>
              </a:rPr>
              <a:t>5 à 10 jours avant le terrain</a:t>
            </a:r>
            <a:endParaRPr lang="en-US" sz="1150" dirty="0"/>
          </a:p>
        </p:txBody>
      </p:sp>
      <p:pic>
        <p:nvPicPr>
          <p:cNvPr id="13" name="Image 2" descr="/home/claude/cac_deck/assets/icons/clock_sky.png"/>
          <p:cNvPicPr>
            <a:picLocks noChangeAspect="1"/>
          </p:cNvPicPr>
          <p:nvPr/>
        </p:nvPicPr>
        <p:blipFill>
          <a:blip r:embed="rId3"/>
          <a:stretch>
            <a:fillRect/>
          </a:stretch>
        </p:blipFill>
        <p:spPr>
          <a:xfrm>
            <a:off x="914400" y="5321808"/>
            <a:ext cx="274320" cy="274320"/>
          </a:xfrm>
          <a:prstGeom prst="rect">
            <a:avLst/>
          </a:prstGeom>
        </p:spPr>
      </p:pic>
      <p:sp>
        <p:nvSpPr>
          <p:cNvPr id="14" name="Text 9"/>
          <p:cNvSpPr/>
          <p:nvPr/>
        </p:nvSpPr>
        <p:spPr>
          <a:xfrm>
            <a:off x="1325880" y="5285232"/>
            <a:ext cx="3931920" cy="365760"/>
          </a:xfrm>
          <a:prstGeom prst="rect">
            <a:avLst/>
          </a:prstGeom>
          <a:noFill/>
          <a:ln/>
        </p:spPr>
        <p:txBody>
          <a:bodyPr wrap="square" rtlCol="0" anchor="ctr"/>
          <a:lstStyle/>
          <a:p>
            <a:pPr indent="0" marL="0">
              <a:buNone/>
            </a:pPr>
            <a:r>
              <a:rPr lang="en-US" sz="1150" b="1" dirty="0">
                <a:solidFill>
                  <a:srgbClr val="FFFFFF"/>
                </a:solidFill>
                <a:latin typeface="Calibri" pitchFamily="34" charset="0"/>
                <a:ea typeface="Calibri" pitchFamily="34" charset="-122"/>
                <a:cs typeface="Calibri" pitchFamily="34" charset="-120"/>
              </a:rPr>
              <a:t>Préparation : 2 à 3 h (chef de mission)</a:t>
            </a:r>
            <a:endParaRPr lang="en-US" sz="1150" dirty="0"/>
          </a:p>
        </p:txBody>
      </p:sp>
      <p:pic>
        <p:nvPicPr>
          <p:cNvPr id="15" name="Image 3" descr="/home/claude/cac_deck/assets/icons/users_sky.png"/>
          <p:cNvPicPr>
            <a:picLocks noChangeAspect="1"/>
          </p:cNvPicPr>
          <p:nvPr/>
        </p:nvPicPr>
        <p:blipFill>
          <a:blip r:embed="rId4"/>
          <a:stretch>
            <a:fillRect/>
          </a:stretch>
        </p:blipFill>
        <p:spPr>
          <a:xfrm>
            <a:off x="914400" y="5705856"/>
            <a:ext cx="274320" cy="274320"/>
          </a:xfrm>
          <a:prstGeom prst="rect">
            <a:avLst/>
          </a:prstGeom>
        </p:spPr>
      </p:pic>
      <p:sp>
        <p:nvSpPr>
          <p:cNvPr id="16" name="Text 10"/>
          <p:cNvSpPr/>
          <p:nvPr/>
        </p:nvSpPr>
        <p:spPr>
          <a:xfrm>
            <a:off x="1325880" y="5669280"/>
            <a:ext cx="3931920" cy="365760"/>
          </a:xfrm>
          <a:prstGeom prst="rect">
            <a:avLst/>
          </a:prstGeom>
          <a:noFill/>
          <a:ln/>
        </p:spPr>
        <p:txBody>
          <a:bodyPr wrap="square" rtlCol="0" anchor="ctr"/>
          <a:lstStyle/>
          <a:p>
            <a:pPr indent="0" marL="0">
              <a:buNone/>
            </a:pPr>
            <a:r>
              <a:rPr lang="en-US" sz="1150" b="1" dirty="0">
                <a:solidFill>
                  <a:srgbClr val="FFFFFF"/>
                </a:solidFill>
                <a:latin typeface="Calibri" pitchFamily="34" charset="0"/>
                <a:ea typeface="Calibri" pitchFamily="34" charset="-122"/>
                <a:cs typeface="Calibri" pitchFamily="34" charset="-120"/>
              </a:rPr>
              <a:t>Tenue : 1 à 2 h, toute l'équipe</a:t>
            </a:r>
            <a:endParaRPr lang="en-US" sz="1150" dirty="0"/>
          </a:p>
        </p:txBody>
      </p:sp>
      <p:sp>
        <p:nvSpPr>
          <p:cNvPr id="17" name="Text 11"/>
          <p:cNvSpPr/>
          <p:nvPr/>
        </p:nvSpPr>
        <p:spPr>
          <a:xfrm>
            <a:off x="5806440" y="1737360"/>
            <a:ext cx="5852160" cy="365760"/>
          </a:xfrm>
          <a:prstGeom prst="rect">
            <a:avLst/>
          </a:prstGeom>
          <a:noFill/>
          <a:ln/>
        </p:spPr>
        <p:txBody>
          <a:bodyPr wrap="square" rtlCol="0" anchor="ctr"/>
          <a:lstStyle/>
          <a:p>
            <a:pPr indent="0" marL="0">
              <a:buNone/>
            </a:pPr>
            <a:r>
              <a:rPr lang="en-US" sz="1600" b="1" dirty="0">
                <a:solidFill>
                  <a:srgbClr val="00338D"/>
                </a:solidFill>
                <a:latin typeface="Arial" pitchFamily="34" charset="0"/>
                <a:ea typeface="Arial" pitchFamily="34" charset="-122"/>
                <a:cs typeface="Arial" pitchFamily="34" charset="-120"/>
              </a:rPr>
              <a:t>Effets attendus</a:t>
            </a:r>
            <a:endParaRPr lang="en-US" sz="1600" dirty="0"/>
          </a:p>
        </p:txBody>
      </p:sp>
      <p:sp>
        <p:nvSpPr>
          <p:cNvPr id="18" name="Shape 12"/>
          <p:cNvSpPr/>
          <p:nvPr/>
        </p:nvSpPr>
        <p:spPr>
          <a:xfrm>
            <a:off x="5806440" y="2240280"/>
            <a:ext cx="5833872" cy="676656"/>
          </a:xfrm>
          <a:prstGeom prst="rect">
            <a:avLst/>
          </a:prstGeom>
          <a:solidFill>
            <a:srgbClr val="F3F6FB"/>
          </a:solidFill>
          <a:ln w="12700">
            <a:solidFill>
              <a:srgbClr val="DCE3EF"/>
            </a:solidFill>
            <a:prstDash val="solid"/>
          </a:ln>
        </p:spPr>
      </p:sp>
      <p:sp>
        <p:nvSpPr>
          <p:cNvPr id="19" name="Shape 13"/>
          <p:cNvSpPr/>
          <p:nvPr/>
        </p:nvSpPr>
        <p:spPr>
          <a:xfrm>
            <a:off x="5943600" y="2377440"/>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20" name="Image 4" descr="/home/claude/cac_deck/assets/icons/target_white.png"/>
          <p:cNvPicPr>
            <a:picLocks noChangeAspect="1"/>
          </p:cNvPicPr>
          <p:nvPr/>
        </p:nvPicPr>
        <p:blipFill>
          <a:blip r:embed="rId5"/>
          <a:stretch>
            <a:fillRect/>
          </a:stretch>
        </p:blipFill>
        <p:spPr>
          <a:xfrm>
            <a:off x="6036137" y="2469977"/>
            <a:ext cx="217261" cy="217261"/>
          </a:xfrm>
          <a:prstGeom prst="rect">
            <a:avLst/>
          </a:prstGeom>
        </p:spPr>
      </p:pic>
      <p:sp>
        <p:nvSpPr>
          <p:cNvPr id="21" name="Text 14"/>
          <p:cNvSpPr/>
          <p:nvPr/>
        </p:nvSpPr>
        <p:spPr>
          <a:xfrm>
            <a:off x="6492240" y="2240280"/>
            <a:ext cx="5029200" cy="676656"/>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Une équipe alignée sur les zones de risque</a:t>
            </a:r>
            <a:endParaRPr lang="en-US" sz="1200" dirty="0"/>
          </a:p>
        </p:txBody>
      </p:sp>
      <p:sp>
        <p:nvSpPr>
          <p:cNvPr id="22" name="Shape 15"/>
          <p:cNvSpPr/>
          <p:nvPr/>
        </p:nvSpPr>
        <p:spPr>
          <a:xfrm>
            <a:off x="5806440" y="3008376"/>
            <a:ext cx="5833872" cy="676656"/>
          </a:xfrm>
          <a:prstGeom prst="rect">
            <a:avLst/>
          </a:prstGeom>
          <a:solidFill>
            <a:srgbClr val="F3F6FB"/>
          </a:solidFill>
          <a:ln w="12700">
            <a:solidFill>
              <a:srgbClr val="DCE3EF"/>
            </a:solidFill>
            <a:prstDash val="solid"/>
          </a:ln>
        </p:spPr>
      </p:sp>
      <p:sp>
        <p:nvSpPr>
          <p:cNvPr id="23" name="Shape 16"/>
          <p:cNvSpPr/>
          <p:nvPr/>
        </p:nvSpPr>
        <p:spPr>
          <a:xfrm>
            <a:off x="5943600" y="3145536"/>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24" name="Image 5" descr="/home/claude/cac_deck/assets/icons/link_white.png"/>
          <p:cNvPicPr>
            <a:picLocks noChangeAspect="1"/>
          </p:cNvPicPr>
          <p:nvPr/>
        </p:nvPicPr>
        <p:blipFill>
          <a:blip r:embed="rId6"/>
          <a:stretch>
            <a:fillRect/>
          </a:stretch>
        </p:blipFill>
        <p:spPr>
          <a:xfrm>
            <a:off x="6036137" y="3238073"/>
            <a:ext cx="217261" cy="217261"/>
          </a:xfrm>
          <a:prstGeom prst="rect">
            <a:avLst/>
          </a:prstGeom>
        </p:spPr>
      </p:pic>
      <p:sp>
        <p:nvSpPr>
          <p:cNvPr id="25" name="Text 17"/>
          <p:cNvSpPr/>
          <p:nvPr/>
        </p:nvSpPr>
        <p:spPr>
          <a:xfrm>
            <a:off x="6492240" y="3008376"/>
            <a:ext cx="5029200" cy="676656"/>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Des standards de formalisation partagés (NAA 230)</a:t>
            </a:r>
            <a:endParaRPr lang="en-US" sz="1200" dirty="0"/>
          </a:p>
        </p:txBody>
      </p:sp>
      <p:sp>
        <p:nvSpPr>
          <p:cNvPr id="26" name="Shape 18"/>
          <p:cNvSpPr/>
          <p:nvPr/>
        </p:nvSpPr>
        <p:spPr>
          <a:xfrm>
            <a:off x="5806440" y="3776472"/>
            <a:ext cx="5833872" cy="676656"/>
          </a:xfrm>
          <a:prstGeom prst="rect">
            <a:avLst/>
          </a:prstGeom>
          <a:solidFill>
            <a:srgbClr val="F3F6FB"/>
          </a:solidFill>
          <a:ln w="12700">
            <a:solidFill>
              <a:srgbClr val="DCE3EF"/>
            </a:solidFill>
            <a:prstDash val="solid"/>
          </a:ln>
        </p:spPr>
      </p:sp>
      <p:sp>
        <p:nvSpPr>
          <p:cNvPr id="27" name="Shape 19"/>
          <p:cNvSpPr/>
          <p:nvPr/>
        </p:nvSpPr>
        <p:spPr>
          <a:xfrm>
            <a:off x="5943600" y="3913632"/>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28" name="Image 6" descr="/home/claude/cac_deck/assets/icons/route_white.png"/>
          <p:cNvPicPr>
            <a:picLocks noChangeAspect="1"/>
          </p:cNvPicPr>
          <p:nvPr/>
        </p:nvPicPr>
        <p:blipFill>
          <a:blip r:embed="rId7"/>
          <a:stretch>
            <a:fillRect/>
          </a:stretch>
        </p:blipFill>
        <p:spPr>
          <a:xfrm>
            <a:off x="6036137" y="4006169"/>
            <a:ext cx="217261" cy="217261"/>
          </a:xfrm>
          <a:prstGeom prst="rect">
            <a:avLst/>
          </a:prstGeom>
        </p:spPr>
      </p:pic>
      <p:sp>
        <p:nvSpPr>
          <p:cNvPr id="29" name="Text 20"/>
          <p:cNvSpPr/>
          <p:nvPr/>
        </p:nvSpPr>
        <p:spPr>
          <a:xfrm>
            <a:off x="6492240" y="3776472"/>
            <a:ext cx="5029200" cy="676656"/>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Des modalités d'escalade connues de tous</a:t>
            </a:r>
            <a:endParaRPr lang="en-US" sz="1200" dirty="0"/>
          </a:p>
        </p:txBody>
      </p:sp>
      <p:sp>
        <p:nvSpPr>
          <p:cNvPr id="30" name="Shape 21"/>
          <p:cNvSpPr/>
          <p:nvPr/>
        </p:nvSpPr>
        <p:spPr>
          <a:xfrm>
            <a:off x="5806440" y="4544568"/>
            <a:ext cx="5833872" cy="676656"/>
          </a:xfrm>
          <a:prstGeom prst="rect">
            <a:avLst/>
          </a:prstGeom>
          <a:solidFill>
            <a:srgbClr val="F3F6FB"/>
          </a:solidFill>
          <a:ln w="12700">
            <a:solidFill>
              <a:srgbClr val="DCE3EF"/>
            </a:solidFill>
            <a:prstDash val="solid"/>
          </a:ln>
        </p:spPr>
      </p:sp>
      <p:sp>
        <p:nvSpPr>
          <p:cNvPr id="31" name="Shape 22"/>
          <p:cNvSpPr/>
          <p:nvPr/>
        </p:nvSpPr>
        <p:spPr>
          <a:xfrm>
            <a:off x="5943600" y="4681728"/>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32" name="Image 7" descr="/home/claude/cac_deck/assets/icons/shield_white.png"/>
          <p:cNvPicPr>
            <a:picLocks noChangeAspect="1"/>
          </p:cNvPicPr>
          <p:nvPr/>
        </p:nvPicPr>
        <p:blipFill>
          <a:blip r:embed="rId8"/>
          <a:stretch>
            <a:fillRect/>
          </a:stretch>
        </p:blipFill>
        <p:spPr>
          <a:xfrm>
            <a:off x="6036137" y="4774265"/>
            <a:ext cx="217261" cy="217261"/>
          </a:xfrm>
          <a:prstGeom prst="rect">
            <a:avLst/>
          </a:prstGeom>
        </p:spPr>
      </p:pic>
      <p:sp>
        <p:nvSpPr>
          <p:cNvPr id="33" name="Text 23"/>
          <p:cNvSpPr/>
          <p:nvPr/>
        </p:nvSpPr>
        <p:spPr>
          <a:xfrm>
            <a:off x="6492240" y="4544568"/>
            <a:ext cx="5029200" cy="676656"/>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Le rappel des règles déontologiques sur site</a:t>
            </a:r>
            <a:endParaRPr lang="en-US" sz="1200" dirty="0"/>
          </a:p>
        </p:txBody>
      </p:sp>
      <p:sp>
        <p:nvSpPr>
          <p:cNvPr id="34" name="Shape 24"/>
          <p:cNvSpPr/>
          <p:nvPr/>
        </p:nvSpPr>
        <p:spPr>
          <a:xfrm>
            <a:off x="5806440" y="5312664"/>
            <a:ext cx="5833872" cy="676656"/>
          </a:xfrm>
          <a:prstGeom prst="rect">
            <a:avLst/>
          </a:prstGeom>
          <a:solidFill>
            <a:srgbClr val="F3F6FB"/>
          </a:solidFill>
          <a:ln w="12700">
            <a:solidFill>
              <a:srgbClr val="DCE3EF"/>
            </a:solidFill>
            <a:prstDash val="solid"/>
          </a:ln>
        </p:spPr>
      </p:sp>
      <p:sp>
        <p:nvSpPr>
          <p:cNvPr id="35" name="Shape 25"/>
          <p:cNvSpPr/>
          <p:nvPr/>
        </p:nvSpPr>
        <p:spPr>
          <a:xfrm>
            <a:off x="5943600" y="5449824"/>
            <a:ext cx="402336" cy="402336"/>
          </a:xfrm>
          <a:prstGeom prst="roundRect">
            <a:avLst>
              <a:gd name="adj" fmla="val 13636"/>
            </a:avLst>
          </a:prstGeom>
          <a:solidFill>
            <a:srgbClr val="005EB8"/>
          </a:solidFill>
          <a:ln/>
          <a:effectLst>
            <a:outerShdw sx="100000" sy="100000" kx="0" ky="0" algn="bl" rotWithShape="0" blurRad="63500" dist="25400" dir="5400000">
              <a:srgbClr val="AAB6CC">
                <a:alpha val="18000"/>
              </a:srgbClr>
            </a:outerShdw>
          </a:effectLst>
        </p:spPr>
      </p:sp>
      <p:pic>
        <p:nvPicPr>
          <p:cNvPr id="36" name="Image 8" descr="/home/claude/cac_deck/assets/icons/sitemap_white.png"/>
          <p:cNvPicPr>
            <a:picLocks noChangeAspect="1"/>
          </p:cNvPicPr>
          <p:nvPr/>
        </p:nvPicPr>
        <p:blipFill>
          <a:blip r:embed="rId9"/>
          <a:stretch>
            <a:fillRect/>
          </a:stretch>
        </p:blipFill>
        <p:spPr>
          <a:xfrm>
            <a:off x="6036137" y="5542361"/>
            <a:ext cx="217261" cy="217261"/>
          </a:xfrm>
          <a:prstGeom prst="rect">
            <a:avLst/>
          </a:prstGeom>
        </p:spPr>
      </p:pic>
      <p:sp>
        <p:nvSpPr>
          <p:cNvPr id="37" name="Text 26"/>
          <p:cNvSpPr/>
          <p:nvPr/>
        </p:nvSpPr>
        <p:spPr>
          <a:xfrm>
            <a:off x="6492240" y="5312664"/>
            <a:ext cx="5029200" cy="676656"/>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Des affectations et un calendrier clairs</a:t>
            </a:r>
            <a:endParaRPr lang="en-US" sz="1200" dirty="0"/>
          </a:p>
        </p:txBody>
      </p:sp>
      <p:sp>
        <p:nvSpPr>
          <p:cNvPr id="38" name="Text 27"/>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9" name="Text 28"/>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55 / 90</a:t>
            </a:r>
            <a:endParaRPr lang="en-US" sz="85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5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OUTIL 12 — BRIEFING</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Ordre du jour-type d'un briefing de démarrage</a:t>
            </a:r>
            <a:endParaRPr lang="en-US" sz="2700" dirty="0"/>
          </a:p>
        </p:txBody>
      </p:sp>
      <p:sp>
        <p:nvSpPr>
          <p:cNvPr id="5" name="Shape 3"/>
          <p:cNvSpPr/>
          <p:nvPr/>
        </p:nvSpPr>
        <p:spPr>
          <a:xfrm>
            <a:off x="548640" y="1627632"/>
            <a:ext cx="5362956" cy="749808"/>
          </a:xfrm>
          <a:prstGeom prst="rect">
            <a:avLst/>
          </a:prstGeom>
          <a:solidFill>
            <a:srgbClr val="F3F6FB"/>
          </a:solidFill>
          <a:ln w="12700">
            <a:solidFill>
              <a:srgbClr val="DCE3EF"/>
            </a:solidFill>
            <a:prstDash val="solid"/>
          </a:ln>
        </p:spPr>
      </p:sp>
      <p:sp>
        <p:nvSpPr>
          <p:cNvPr id="6" name="Shape 4"/>
          <p:cNvSpPr/>
          <p:nvPr/>
        </p:nvSpPr>
        <p:spPr>
          <a:xfrm>
            <a:off x="548640" y="1627632"/>
            <a:ext cx="82296" cy="749808"/>
          </a:xfrm>
          <a:prstGeom prst="rect">
            <a:avLst/>
          </a:prstGeom>
          <a:solidFill>
            <a:srgbClr val="00338D"/>
          </a:solidFill>
          <a:ln/>
        </p:spPr>
      </p:sp>
      <p:sp>
        <p:nvSpPr>
          <p:cNvPr id="7" name="Shape 5"/>
          <p:cNvSpPr/>
          <p:nvPr/>
        </p:nvSpPr>
        <p:spPr>
          <a:xfrm>
            <a:off x="749808" y="1792224"/>
            <a:ext cx="420624" cy="420624"/>
          </a:xfrm>
          <a:prstGeom prst="roundRect">
            <a:avLst>
              <a:gd name="adj" fmla="val 13043"/>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building_white.png"/>
          <p:cNvPicPr>
            <a:picLocks noChangeAspect="1"/>
          </p:cNvPicPr>
          <p:nvPr/>
        </p:nvPicPr>
        <p:blipFill>
          <a:blip r:embed="rId1"/>
          <a:stretch>
            <a:fillRect/>
          </a:stretch>
        </p:blipFill>
        <p:spPr>
          <a:xfrm>
            <a:off x="846552" y="1888968"/>
            <a:ext cx="227137" cy="227137"/>
          </a:xfrm>
          <a:prstGeom prst="rect">
            <a:avLst/>
          </a:prstGeom>
        </p:spPr>
      </p:pic>
      <p:sp>
        <p:nvSpPr>
          <p:cNvPr id="9" name="Text 6"/>
          <p:cNvSpPr/>
          <p:nvPr/>
        </p:nvSpPr>
        <p:spPr>
          <a:xfrm>
            <a:off x="1298448" y="1627632"/>
            <a:ext cx="4448556" cy="749808"/>
          </a:xfrm>
          <a:prstGeom prst="rect">
            <a:avLst/>
          </a:prstGeom>
          <a:noFill/>
          <a:ln/>
        </p:spPr>
        <p:txBody>
          <a:bodyPr wrap="square" rtlCol="0" anchor="ctr"/>
          <a:lstStyle/>
          <a:p>
            <a:pPr indent="0" marL="0">
              <a:lnSpc>
                <a:spcPct val="100000"/>
              </a:lnSpc>
              <a:buNone/>
            </a:pPr>
            <a:r>
              <a:rPr lang="en-US" sz="1100" b="1" dirty="0">
                <a:solidFill>
                  <a:srgbClr val="00338D"/>
                </a:solidFill>
                <a:latin typeface="Calibri" pitchFamily="34" charset="0"/>
                <a:ea typeface="Calibri" pitchFamily="34" charset="-122"/>
                <a:cs typeface="Calibri" pitchFamily="34" charset="-120"/>
              </a:rPr>
              <a:t xml:space="preserve">Présentation de l'entité.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Activité, organisation, sites, dirigeants, faits marquants (≈ 15 min).</a:t>
            </a:r>
            <a:endParaRPr lang="en-US" sz="1100" dirty="0"/>
          </a:p>
        </p:txBody>
      </p:sp>
      <p:sp>
        <p:nvSpPr>
          <p:cNvPr id="10" name="Shape 7"/>
          <p:cNvSpPr/>
          <p:nvPr/>
        </p:nvSpPr>
        <p:spPr>
          <a:xfrm>
            <a:off x="6277356" y="1627632"/>
            <a:ext cx="5362956" cy="749808"/>
          </a:xfrm>
          <a:prstGeom prst="rect">
            <a:avLst/>
          </a:prstGeom>
          <a:solidFill>
            <a:srgbClr val="F3F6FB"/>
          </a:solidFill>
          <a:ln w="12700">
            <a:solidFill>
              <a:srgbClr val="DCE3EF"/>
            </a:solidFill>
            <a:prstDash val="solid"/>
          </a:ln>
        </p:spPr>
      </p:sp>
      <p:sp>
        <p:nvSpPr>
          <p:cNvPr id="11" name="Shape 8"/>
          <p:cNvSpPr/>
          <p:nvPr/>
        </p:nvSpPr>
        <p:spPr>
          <a:xfrm>
            <a:off x="6277356" y="1627632"/>
            <a:ext cx="82296" cy="749808"/>
          </a:xfrm>
          <a:prstGeom prst="rect">
            <a:avLst/>
          </a:prstGeom>
          <a:solidFill>
            <a:srgbClr val="005EB8"/>
          </a:solidFill>
          <a:ln/>
        </p:spPr>
      </p:sp>
      <p:sp>
        <p:nvSpPr>
          <p:cNvPr id="12" name="Shape 9"/>
          <p:cNvSpPr/>
          <p:nvPr/>
        </p:nvSpPr>
        <p:spPr>
          <a:xfrm>
            <a:off x="6478524" y="1792224"/>
            <a:ext cx="420624" cy="420624"/>
          </a:xfrm>
          <a:prstGeom prst="roundRect">
            <a:avLst>
              <a:gd name="adj" fmla="val 13043"/>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target_white.png"/>
          <p:cNvPicPr>
            <a:picLocks noChangeAspect="1"/>
          </p:cNvPicPr>
          <p:nvPr/>
        </p:nvPicPr>
        <p:blipFill>
          <a:blip r:embed="rId2"/>
          <a:stretch>
            <a:fillRect/>
          </a:stretch>
        </p:blipFill>
        <p:spPr>
          <a:xfrm>
            <a:off x="6575268" y="1888968"/>
            <a:ext cx="227137" cy="227137"/>
          </a:xfrm>
          <a:prstGeom prst="rect">
            <a:avLst/>
          </a:prstGeom>
        </p:spPr>
      </p:pic>
      <p:sp>
        <p:nvSpPr>
          <p:cNvPr id="14" name="Text 10"/>
          <p:cNvSpPr/>
          <p:nvPr/>
        </p:nvSpPr>
        <p:spPr>
          <a:xfrm>
            <a:off x="7027164" y="1627632"/>
            <a:ext cx="4448556" cy="749808"/>
          </a:xfrm>
          <a:prstGeom prst="rect">
            <a:avLst/>
          </a:prstGeom>
          <a:noFill/>
          <a:ln/>
        </p:spPr>
        <p:txBody>
          <a:bodyPr wrap="square" rtlCol="0" anchor="ctr"/>
          <a:lstStyle/>
          <a:p>
            <a:pPr indent="0" marL="0">
              <a:lnSpc>
                <a:spcPct val="100000"/>
              </a:lnSpc>
              <a:buNone/>
            </a:pPr>
            <a:r>
              <a:rPr lang="en-US" sz="1100" b="1" dirty="0">
                <a:solidFill>
                  <a:srgbClr val="005EB8"/>
                </a:solidFill>
                <a:latin typeface="Calibri" pitchFamily="34" charset="0"/>
                <a:ea typeface="Calibri" pitchFamily="34" charset="-122"/>
                <a:cs typeface="Calibri" pitchFamily="34" charset="-120"/>
              </a:rPr>
              <a:t xml:space="preserve">Stratégie &amp; risques.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Conclusions NAA 315, cycles à risque élevé, seuils (NAA 320).</a:t>
            </a:r>
            <a:endParaRPr lang="en-US" sz="1100" dirty="0"/>
          </a:p>
        </p:txBody>
      </p:sp>
      <p:sp>
        <p:nvSpPr>
          <p:cNvPr id="15" name="Shape 11"/>
          <p:cNvSpPr/>
          <p:nvPr/>
        </p:nvSpPr>
        <p:spPr>
          <a:xfrm>
            <a:off x="548640" y="2496312"/>
            <a:ext cx="5362956" cy="749808"/>
          </a:xfrm>
          <a:prstGeom prst="rect">
            <a:avLst/>
          </a:prstGeom>
          <a:solidFill>
            <a:srgbClr val="F3F6FB"/>
          </a:solidFill>
          <a:ln w="12700">
            <a:solidFill>
              <a:srgbClr val="DCE3EF"/>
            </a:solidFill>
            <a:prstDash val="solid"/>
          </a:ln>
        </p:spPr>
      </p:sp>
      <p:sp>
        <p:nvSpPr>
          <p:cNvPr id="16" name="Shape 12"/>
          <p:cNvSpPr/>
          <p:nvPr/>
        </p:nvSpPr>
        <p:spPr>
          <a:xfrm>
            <a:off x="548640" y="2496312"/>
            <a:ext cx="82296" cy="749808"/>
          </a:xfrm>
          <a:prstGeom prst="rect">
            <a:avLst/>
          </a:prstGeom>
          <a:solidFill>
            <a:srgbClr val="0091DA"/>
          </a:solidFill>
          <a:ln/>
        </p:spPr>
      </p:sp>
      <p:sp>
        <p:nvSpPr>
          <p:cNvPr id="17" name="Shape 13"/>
          <p:cNvSpPr/>
          <p:nvPr/>
        </p:nvSpPr>
        <p:spPr>
          <a:xfrm>
            <a:off x="749808" y="2660904"/>
            <a:ext cx="420624" cy="420624"/>
          </a:xfrm>
          <a:prstGeom prst="roundRect">
            <a:avLst>
              <a:gd name="adj" fmla="val 13043"/>
            </a:avLst>
          </a:prstGeom>
          <a:solidFill>
            <a:srgbClr val="0091DA"/>
          </a:solidFill>
          <a:ln/>
          <a:effectLst>
            <a:outerShdw sx="100000" sy="100000" kx="0" ky="0" algn="bl" rotWithShape="0" blurRad="63500" dist="25400" dir="5400000">
              <a:srgbClr val="AAB6CC">
                <a:alpha val="18000"/>
              </a:srgbClr>
            </a:outerShdw>
          </a:effectLst>
        </p:spPr>
      </p:sp>
      <p:pic>
        <p:nvPicPr>
          <p:cNvPr id="18" name="Image 2" descr="/home/claude/cac_deck/assets/icons/listOl_white.png"/>
          <p:cNvPicPr>
            <a:picLocks noChangeAspect="1"/>
          </p:cNvPicPr>
          <p:nvPr/>
        </p:nvPicPr>
        <p:blipFill>
          <a:blip r:embed="rId3"/>
          <a:stretch>
            <a:fillRect/>
          </a:stretch>
        </p:blipFill>
        <p:spPr>
          <a:xfrm>
            <a:off x="846552" y="2757648"/>
            <a:ext cx="227137" cy="227137"/>
          </a:xfrm>
          <a:prstGeom prst="rect">
            <a:avLst/>
          </a:prstGeom>
        </p:spPr>
      </p:pic>
      <p:sp>
        <p:nvSpPr>
          <p:cNvPr id="19" name="Text 14"/>
          <p:cNvSpPr/>
          <p:nvPr/>
        </p:nvSpPr>
        <p:spPr>
          <a:xfrm>
            <a:off x="1298448" y="2496312"/>
            <a:ext cx="4448556" cy="749808"/>
          </a:xfrm>
          <a:prstGeom prst="rect">
            <a:avLst/>
          </a:prstGeom>
          <a:noFill/>
          <a:ln/>
        </p:spPr>
        <p:txBody>
          <a:bodyPr wrap="square" rtlCol="0" anchor="ctr"/>
          <a:lstStyle/>
          <a:p>
            <a:pPr indent="0" marL="0">
              <a:lnSpc>
                <a:spcPct val="100000"/>
              </a:lnSpc>
              <a:buNone/>
            </a:pPr>
            <a:r>
              <a:rPr lang="en-US" sz="1100" b="1" dirty="0">
                <a:solidFill>
                  <a:srgbClr val="0091DA"/>
                </a:solidFill>
                <a:latin typeface="Calibri" pitchFamily="34" charset="0"/>
                <a:ea typeface="Calibri" pitchFamily="34" charset="-122"/>
                <a:cs typeface="Calibri" pitchFamily="34" charset="-120"/>
              </a:rPr>
              <a:t xml:space="preserve">Programme de travail.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Affectation par cycle et grade, calendrier, livrables attendus.</a:t>
            </a:r>
            <a:endParaRPr lang="en-US" sz="1100" dirty="0"/>
          </a:p>
        </p:txBody>
      </p:sp>
      <p:sp>
        <p:nvSpPr>
          <p:cNvPr id="20" name="Shape 15"/>
          <p:cNvSpPr/>
          <p:nvPr/>
        </p:nvSpPr>
        <p:spPr>
          <a:xfrm>
            <a:off x="6277356" y="2496312"/>
            <a:ext cx="5362956" cy="749808"/>
          </a:xfrm>
          <a:prstGeom prst="rect">
            <a:avLst/>
          </a:prstGeom>
          <a:solidFill>
            <a:srgbClr val="F3F6FB"/>
          </a:solidFill>
          <a:ln w="12700">
            <a:solidFill>
              <a:srgbClr val="DCE3EF"/>
            </a:solidFill>
            <a:prstDash val="solid"/>
          </a:ln>
        </p:spPr>
      </p:sp>
      <p:sp>
        <p:nvSpPr>
          <p:cNvPr id="21" name="Shape 16"/>
          <p:cNvSpPr/>
          <p:nvPr/>
        </p:nvSpPr>
        <p:spPr>
          <a:xfrm>
            <a:off x="6277356" y="2496312"/>
            <a:ext cx="82296" cy="749808"/>
          </a:xfrm>
          <a:prstGeom prst="rect">
            <a:avLst/>
          </a:prstGeom>
          <a:solidFill>
            <a:srgbClr val="1E8449"/>
          </a:solidFill>
          <a:ln/>
        </p:spPr>
      </p:sp>
      <p:sp>
        <p:nvSpPr>
          <p:cNvPr id="22" name="Shape 17"/>
          <p:cNvSpPr/>
          <p:nvPr/>
        </p:nvSpPr>
        <p:spPr>
          <a:xfrm>
            <a:off x="6478524" y="2660904"/>
            <a:ext cx="420624" cy="420624"/>
          </a:xfrm>
          <a:prstGeom prst="roundRect">
            <a:avLst>
              <a:gd name="adj" fmla="val 13043"/>
            </a:avLst>
          </a:prstGeom>
          <a:solidFill>
            <a:srgbClr val="1E8449"/>
          </a:solidFill>
          <a:ln/>
          <a:effectLst>
            <a:outerShdw sx="100000" sy="100000" kx="0" ky="0" algn="bl" rotWithShape="0" blurRad="63500" dist="25400" dir="5400000">
              <a:srgbClr val="AAB6CC">
                <a:alpha val="18000"/>
              </a:srgbClr>
            </a:outerShdw>
          </a:effectLst>
        </p:spPr>
      </p:sp>
      <p:pic>
        <p:nvPicPr>
          <p:cNvPr id="23" name="Image 3" descr="/home/claude/cac_deck/assets/icons/link_white.png"/>
          <p:cNvPicPr>
            <a:picLocks noChangeAspect="1"/>
          </p:cNvPicPr>
          <p:nvPr/>
        </p:nvPicPr>
        <p:blipFill>
          <a:blip r:embed="rId4"/>
          <a:stretch>
            <a:fillRect/>
          </a:stretch>
        </p:blipFill>
        <p:spPr>
          <a:xfrm>
            <a:off x="6575268" y="2757648"/>
            <a:ext cx="227137" cy="227137"/>
          </a:xfrm>
          <a:prstGeom prst="rect">
            <a:avLst/>
          </a:prstGeom>
        </p:spPr>
      </p:pic>
      <p:sp>
        <p:nvSpPr>
          <p:cNvPr id="24" name="Text 18"/>
          <p:cNvSpPr/>
          <p:nvPr/>
        </p:nvSpPr>
        <p:spPr>
          <a:xfrm>
            <a:off x="7027164" y="2496312"/>
            <a:ext cx="4448556" cy="749808"/>
          </a:xfrm>
          <a:prstGeom prst="rect">
            <a:avLst/>
          </a:prstGeom>
          <a:noFill/>
          <a:ln/>
        </p:spPr>
        <p:txBody>
          <a:bodyPr wrap="square" rtlCol="0" anchor="ctr"/>
          <a:lstStyle/>
          <a:p>
            <a:pPr indent="0" marL="0">
              <a:lnSpc>
                <a:spcPct val="100000"/>
              </a:lnSpc>
              <a:buNone/>
            </a:pPr>
            <a:r>
              <a:rPr lang="en-US" sz="1100" b="1" dirty="0">
                <a:solidFill>
                  <a:srgbClr val="1E8449"/>
                </a:solidFill>
                <a:latin typeface="Calibri" pitchFamily="34" charset="0"/>
                <a:ea typeface="Calibri" pitchFamily="34" charset="-122"/>
                <a:cs typeface="Calibri" pitchFamily="34" charset="-120"/>
              </a:rPr>
              <a:t xml:space="preserve">Règles de formalisation.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Standards FM/FT (NAA 230), nomenclature d'indexation, revue.</a:t>
            </a:r>
            <a:endParaRPr lang="en-US" sz="1100" dirty="0"/>
          </a:p>
        </p:txBody>
      </p:sp>
      <p:sp>
        <p:nvSpPr>
          <p:cNvPr id="25" name="Shape 19"/>
          <p:cNvSpPr/>
          <p:nvPr/>
        </p:nvSpPr>
        <p:spPr>
          <a:xfrm>
            <a:off x="548640" y="3364992"/>
            <a:ext cx="5362956" cy="749808"/>
          </a:xfrm>
          <a:prstGeom prst="rect">
            <a:avLst/>
          </a:prstGeom>
          <a:solidFill>
            <a:srgbClr val="F3F6FB"/>
          </a:solidFill>
          <a:ln w="12700">
            <a:solidFill>
              <a:srgbClr val="DCE3EF"/>
            </a:solidFill>
            <a:prstDash val="solid"/>
          </a:ln>
        </p:spPr>
      </p:sp>
      <p:sp>
        <p:nvSpPr>
          <p:cNvPr id="26" name="Shape 20"/>
          <p:cNvSpPr/>
          <p:nvPr/>
        </p:nvSpPr>
        <p:spPr>
          <a:xfrm>
            <a:off x="548640" y="3364992"/>
            <a:ext cx="82296" cy="749808"/>
          </a:xfrm>
          <a:prstGeom prst="rect">
            <a:avLst/>
          </a:prstGeom>
          <a:solidFill>
            <a:srgbClr val="C77700"/>
          </a:solidFill>
          <a:ln/>
        </p:spPr>
      </p:sp>
      <p:sp>
        <p:nvSpPr>
          <p:cNvPr id="27" name="Shape 21"/>
          <p:cNvSpPr/>
          <p:nvPr/>
        </p:nvSpPr>
        <p:spPr>
          <a:xfrm>
            <a:off x="749808" y="3529584"/>
            <a:ext cx="420624" cy="420624"/>
          </a:xfrm>
          <a:prstGeom prst="roundRect">
            <a:avLst>
              <a:gd name="adj" fmla="val 13043"/>
            </a:avLst>
          </a:prstGeom>
          <a:solidFill>
            <a:srgbClr val="C77700"/>
          </a:solidFill>
          <a:ln/>
          <a:effectLst>
            <a:outerShdw sx="100000" sy="100000" kx="0" ky="0" algn="bl" rotWithShape="0" blurRad="63500" dist="25400" dir="5400000">
              <a:srgbClr val="AAB6CC">
                <a:alpha val="18000"/>
              </a:srgbClr>
            </a:outerShdw>
          </a:effectLst>
        </p:spPr>
      </p:sp>
      <p:pic>
        <p:nvPicPr>
          <p:cNvPr id="28" name="Image 4" descr="/home/claude/cac_deck/assets/icons/shield_white.png"/>
          <p:cNvPicPr>
            <a:picLocks noChangeAspect="1"/>
          </p:cNvPicPr>
          <p:nvPr/>
        </p:nvPicPr>
        <p:blipFill>
          <a:blip r:embed="rId5"/>
          <a:stretch>
            <a:fillRect/>
          </a:stretch>
        </p:blipFill>
        <p:spPr>
          <a:xfrm>
            <a:off x="846552" y="3626328"/>
            <a:ext cx="227137" cy="227137"/>
          </a:xfrm>
          <a:prstGeom prst="rect">
            <a:avLst/>
          </a:prstGeom>
        </p:spPr>
      </p:pic>
      <p:sp>
        <p:nvSpPr>
          <p:cNvPr id="29" name="Text 22"/>
          <p:cNvSpPr/>
          <p:nvPr/>
        </p:nvSpPr>
        <p:spPr>
          <a:xfrm>
            <a:off x="1298448" y="3364992"/>
            <a:ext cx="4448556" cy="749808"/>
          </a:xfrm>
          <a:prstGeom prst="rect">
            <a:avLst/>
          </a:prstGeom>
          <a:noFill/>
          <a:ln/>
        </p:spPr>
        <p:txBody>
          <a:bodyPr wrap="square" rtlCol="0" anchor="ctr"/>
          <a:lstStyle/>
          <a:p>
            <a:pPr indent="0" marL="0">
              <a:lnSpc>
                <a:spcPct val="100000"/>
              </a:lnSpc>
              <a:buNone/>
            </a:pPr>
            <a:r>
              <a:rPr lang="en-US" sz="1100" b="1" dirty="0">
                <a:solidFill>
                  <a:srgbClr val="C77700"/>
                </a:solidFill>
                <a:latin typeface="Calibri" pitchFamily="34" charset="0"/>
                <a:ea typeface="Calibri" pitchFamily="34" charset="-122"/>
                <a:cs typeface="Calibri" pitchFamily="34" charset="-120"/>
              </a:rPr>
              <a:t xml:space="preserve">Points déontologiques.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Indépendance, confidentialité, comportement sur site.</a:t>
            </a:r>
            <a:endParaRPr lang="en-US" sz="1100" dirty="0"/>
          </a:p>
        </p:txBody>
      </p:sp>
      <p:sp>
        <p:nvSpPr>
          <p:cNvPr id="30" name="Shape 23"/>
          <p:cNvSpPr/>
          <p:nvPr/>
        </p:nvSpPr>
        <p:spPr>
          <a:xfrm>
            <a:off x="6277356" y="3364992"/>
            <a:ext cx="5362956" cy="749808"/>
          </a:xfrm>
          <a:prstGeom prst="rect">
            <a:avLst/>
          </a:prstGeom>
          <a:solidFill>
            <a:srgbClr val="F3F6FB"/>
          </a:solidFill>
          <a:ln w="12700">
            <a:solidFill>
              <a:srgbClr val="DCE3EF"/>
            </a:solidFill>
            <a:prstDash val="solid"/>
          </a:ln>
        </p:spPr>
      </p:sp>
      <p:sp>
        <p:nvSpPr>
          <p:cNvPr id="31" name="Shape 24"/>
          <p:cNvSpPr/>
          <p:nvPr/>
        </p:nvSpPr>
        <p:spPr>
          <a:xfrm>
            <a:off x="6277356" y="3364992"/>
            <a:ext cx="82296" cy="749808"/>
          </a:xfrm>
          <a:prstGeom prst="rect">
            <a:avLst/>
          </a:prstGeom>
          <a:solidFill>
            <a:srgbClr val="005EB8"/>
          </a:solidFill>
          <a:ln/>
        </p:spPr>
      </p:sp>
      <p:sp>
        <p:nvSpPr>
          <p:cNvPr id="32" name="Shape 25"/>
          <p:cNvSpPr/>
          <p:nvPr/>
        </p:nvSpPr>
        <p:spPr>
          <a:xfrm>
            <a:off x="6478524" y="3529584"/>
            <a:ext cx="420624" cy="420624"/>
          </a:xfrm>
          <a:prstGeom prst="roundRect">
            <a:avLst>
              <a:gd name="adj" fmla="val 13043"/>
            </a:avLst>
          </a:prstGeom>
          <a:solidFill>
            <a:srgbClr val="005EB8"/>
          </a:solidFill>
          <a:ln/>
          <a:effectLst>
            <a:outerShdw sx="100000" sy="100000" kx="0" ky="0" algn="bl" rotWithShape="0" blurRad="63500" dist="25400" dir="5400000">
              <a:srgbClr val="AAB6CC">
                <a:alpha val="18000"/>
              </a:srgbClr>
            </a:outerShdw>
          </a:effectLst>
        </p:spPr>
      </p:sp>
      <p:pic>
        <p:nvPicPr>
          <p:cNvPr id="33" name="Image 5" descr="/home/claude/cac_deck/assets/icons/route_white.png"/>
          <p:cNvPicPr>
            <a:picLocks noChangeAspect="1"/>
          </p:cNvPicPr>
          <p:nvPr/>
        </p:nvPicPr>
        <p:blipFill>
          <a:blip r:embed="rId6"/>
          <a:stretch>
            <a:fillRect/>
          </a:stretch>
        </p:blipFill>
        <p:spPr>
          <a:xfrm>
            <a:off x="6575268" y="3626328"/>
            <a:ext cx="227137" cy="227137"/>
          </a:xfrm>
          <a:prstGeom prst="rect">
            <a:avLst/>
          </a:prstGeom>
        </p:spPr>
      </p:pic>
      <p:sp>
        <p:nvSpPr>
          <p:cNvPr id="34" name="Text 26"/>
          <p:cNvSpPr/>
          <p:nvPr/>
        </p:nvSpPr>
        <p:spPr>
          <a:xfrm>
            <a:off x="7027164" y="3364992"/>
            <a:ext cx="4448556" cy="749808"/>
          </a:xfrm>
          <a:prstGeom prst="rect">
            <a:avLst/>
          </a:prstGeom>
          <a:noFill/>
          <a:ln/>
        </p:spPr>
        <p:txBody>
          <a:bodyPr wrap="square" rtlCol="0" anchor="ctr"/>
          <a:lstStyle/>
          <a:p>
            <a:pPr indent="0" marL="0">
              <a:lnSpc>
                <a:spcPct val="100000"/>
              </a:lnSpc>
              <a:buNone/>
            </a:pPr>
            <a:r>
              <a:rPr lang="en-US" sz="1100" b="1" dirty="0">
                <a:solidFill>
                  <a:srgbClr val="005EB8"/>
                </a:solidFill>
                <a:latin typeface="Calibri" pitchFamily="34" charset="0"/>
                <a:ea typeface="Calibri" pitchFamily="34" charset="-122"/>
                <a:cs typeface="Calibri" pitchFamily="34" charset="-120"/>
              </a:rPr>
              <a:t xml:space="preserve">Modalités d'escalade.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Qui contacter en cas de difficulté technique ou relationnelle.</a:t>
            </a:r>
            <a:endParaRPr lang="en-US" sz="1100" dirty="0"/>
          </a:p>
        </p:txBody>
      </p:sp>
      <p:sp>
        <p:nvSpPr>
          <p:cNvPr id="35" name="Shape 27"/>
          <p:cNvSpPr/>
          <p:nvPr/>
        </p:nvSpPr>
        <p:spPr>
          <a:xfrm>
            <a:off x="548640" y="4233672"/>
            <a:ext cx="11091672" cy="749808"/>
          </a:xfrm>
          <a:prstGeom prst="rect">
            <a:avLst/>
          </a:prstGeom>
          <a:solidFill>
            <a:srgbClr val="F3F6FB"/>
          </a:solidFill>
          <a:ln w="12700">
            <a:solidFill>
              <a:srgbClr val="DCE3EF"/>
            </a:solidFill>
            <a:prstDash val="solid"/>
          </a:ln>
        </p:spPr>
      </p:sp>
      <p:sp>
        <p:nvSpPr>
          <p:cNvPr id="36" name="Shape 28"/>
          <p:cNvSpPr/>
          <p:nvPr/>
        </p:nvSpPr>
        <p:spPr>
          <a:xfrm>
            <a:off x="548640" y="4233672"/>
            <a:ext cx="82296" cy="749808"/>
          </a:xfrm>
          <a:prstGeom prst="rect">
            <a:avLst/>
          </a:prstGeom>
          <a:solidFill>
            <a:srgbClr val="00338D"/>
          </a:solidFill>
          <a:ln/>
        </p:spPr>
      </p:sp>
      <p:sp>
        <p:nvSpPr>
          <p:cNvPr id="37" name="Shape 29"/>
          <p:cNvSpPr/>
          <p:nvPr/>
        </p:nvSpPr>
        <p:spPr>
          <a:xfrm>
            <a:off x="749808" y="4398264"/>
            <a:ext cx="420624" cy="420624"/>
          </a:xfrm>
          <a:prstGeom prst="roundRect">
            <a:avLst>
              <a:gd name="adj" fmla="val 13043"/>
            </a:avLst>
          </a:prstGeom>
          <a:solidFill>
            <a:srgbClr val="00338D"/>
          </a:solidFill>
          <a:ln/>
          <a:effectLst>
            <a:outerShdw sx="100000" sy="100000" kx="0" ky="0" algn="bl" rotWithShape="0" blurRad="63500" dist="25400" dir="5400000">
              <a:srgbClr val="AAB6CC">
                <a:alpha val="18000"/>
              </a:srgbClr>
            </a:outerShdw>
          </a:effectLst>
        </p:spPr>
      </p:sp>
      <p:pic>
        <p:nvPicPr>
          <p:cNvPr id="38" name="Image 6" descr="/home/claude/cac_deck/assets/icons/briefcase_white.png"/>
          <p:cNvPicPr>
            <a:picLocks noChangeAspect="1"/>
          </p:cNvPicPr>
          <p:nvPr/>
        </p:nvPicPr>
        <p:blipFill>
          <a:blip r:embed="rId7"/>
          <a:stretch>
            <a:fillRect/>
          </a:stretch>
        </p:blipFill>
        <p:spPr>
          <a:xfrm>
            <a:off x="846552" y="4495008"/>
            <a:ext cx="227137" cy="227137"/>
          </a:xfrm>
          <a:prstGeom prst="rect">
            <a:avLst/>
          </a:prstGeom>
        </p:spPr>
      </p:pic>
      <p:sp>
        <p:nvSpPr>
          <p:cNvPr id="39" name="Text 30"/>
          <p:cNvSpPr/>
          <p:nvPr/>
        </p:nvSpPr>
        <p:spPr>
          <a:xfrm>
            <a:off x="1298448" y="4233672"/>
            <a:ext cx="10177272" cy="749808"/>
          </a:xfrm>
          <a:prstGeom prst="rect">
            <a:avLst/>
          </a:prstGeom>
          <a:noFill/>
          <a:ln/>
        </p:spPr>
        <p:txBody>
          <a:bodyPr wrap="square" rtlCol="0" anchor="ctr"/>
          <a:lstStyle/>
          <a:p>
            <a:pPr indent="0" marL="0">
              <a:lnSpc>
                <a:spcPct val="100000"/>
              </a:lnSpc>
              <a:buNone/>
            </a:pPr>
            <a:r>
              <a:rPr lang="en-US" sz="1100" b="1" dirty="0">
                <a:solidFill>
                  <a:srgbClr val="00338D"/>
                </a:solidFill>
                <a:latin typeface="Calibri" pitchFamily="34" charset="0"/>
                <a:ea typeface="Calibri" pitchFamily="34" charset="-122"/>
                <a:cs typeface="Calibri" pitchFamily="34" charset="-120"/>
              </a:rPr>
              <a:t xml:space="preserve">Logistique.  </a:t>
            </a:r>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Accès, interlocuteurs, planning d'entretiens, équipements (VPN, badges).</a:t>
            </a:r>
            <a:endParaRPr lang="en-US" sz="1100" dirty="0"/>
          </a:p>
        </p:txBody>
      </p:sp>
      <p:sp>
        <p:nvSpPr>
          <p:cNvPr id="40" name="Text 31"/>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1" name="Text 32"/>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56 / 90</a:t>
            </a:r>
            <a:endParaRPr lang="en-US" sz="85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 5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PILOTAGE DU TERRAIN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rythmes de points d'avancement</a:t>
            </a:r>
            <a:endParaRPr lang="en-US" sz="2700" dirty="0"/>
          </a:p>
        </p:txBody>
      </p:sp>
      <p:graphicFrame>
        <p:nvGraphicFramePr>
          <p:cNvPr id="58"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2286000"/>
                <a:gridCol w="3017520"/>
                <a:gridCol w="2286000"/>
                <a:gridCol w="3502152"/>
              </a:tblGrid>
              <a:tr h="960120">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Rythme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Format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Animateur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Objet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960120">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Quotidien (« stand-up »)</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15 min, début de journée, debout, sur site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59657C"/>
                          </a:solidFill>
                          <a:latin typeface="Calibri" pitchFamily="34" charset="0"/>
                          <a:ea typeface="Calibri" pitchFamily="34" charset="-122"/>
                          <a:cs typeface="Calibri" pitchFamily="34" charset="-120"/>
                        </a:rPr>
                        <a:t>Chef de mission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Synthèse de la veille, plan du jour, points bloquants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960120">
                <a:tc>
                  <a:txBody>
                    <a:bodyPr/>
                    <a:lstStyle/>
                    <a:p>
                      <a:pPr algn="l" indent="0" marL="0">
                        <a:buNone/>
                      </a:pPr>
                      <a:r>
                        <a:rPr lang="en-US" sz="1150" b="1" dirty="0">
                          <a:solidFill>
                            <a:srgbClr val="005EB8"/>
                          </a:solidFill>
                          <a:latin typeface="Calibri" pitchFamily="34" charset="0"/>
                          <a:ea typeface="Calibri" pitchFamily="34" charset="-122"/>
                          <a:cs typeface="Calibri" pitchFamily="34" charset="-120"/>
                        </a:rPr>
                        <a:t>Hebdomadaire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1 heure, en fin de semaine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50" dirty="0">
                          <a:solidFill>
                            <a:srgbClr val="59657C"/>
                          </a:solidFill>
                          <a:latin typeface="Calibri" pitchFamily="34" charset="0"/>
                          <a:ea typeface="Calibri" pitchFamily="34" charset="-122"/>
                          <a:cs typeface="Calibri" pitchFamily="34" charset="-120"/>
                        </a:rPr>
                        <a:t>Chef de mission + associé</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Avancement par cycle, anomalies, ré-allocation des ressources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960120">
                <a:tc>
                  <a:txBody>
                    <a:bodyPr/>
                    <a:lstStyle/>
                    <a:p>
                      <a:pPr algn="l" indent="0" marL="0">
                        <a:buNone/>
                      </a:pPr>
                      <a:r>
                        <a:rPr lang="en-US" sz="1150" b="1" dirty="0">
                          <a:solidFill>
                            <a:srgbClr val="1E8449"/>
                          </a:solidFill>
                          <a:latin typeface="Calibri" pitchFamily="34" charset="0"/>
                          <a:ea typeface="Calibri" pitchFamily="34" charset="-122"/>
                          <a:cs typeface="Calibri" pitchFamily="34" charset="-120"/>
                        </a:rPr>
                        <a:t>Mi-parcours &amp; fin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2 heures, formel</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59657C"/>
                          </a:solidFill>
                          <a:latin typeface="Calibri" pitchFamily="34" charset="0"/>
                          <a:ea typeface="Calibri" pitchFamily="34" charset="-122"/>
                          <a:cs typeface="Calibri" pitchFamily="34" charset="-120"/>
                        </a:rPr>
                        <a:t>Chef de mission + associé signataire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Revue de dossier, validation des conclusions, préparation restitution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57 / 90</a:t>
            </a:r>
            <a:endParaRPr lang="en-US" sz="85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5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REVUE DE DOSSIER</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Quatre niveaux de revue (NAGQ 1)</a:t>
            </a:r>
            <a:endParaRPr lang="en-US" sz="2700" dirty="0"/>
          </a:p>
        </p:txBody>
      </p:sp>
      <p:graphicFrame>
        <p:nvGraphicFramePr>
          <p:cNvPr id="59" name="Table 0"/>
          <p:cNvGraphicFramePr>
            <a:graphicFrameLocks noGrp="1"/>
          </p:cNvGraphicFramePr>
          <p:nvPr>
            <p:extLst>
              <p:ext uri="{D42A27DB-BD31-4B8C-83A1-F6EECF244321}">
                <p14:modId xmlns:p14="http://schemas.microsoft.com/office/powerpoint/2010/main" val="1579011935"/>
              </p:ext>
            </p:extLst>
          </p:nvPr>
        </p:nvGraphicFramePr>
        <p:xfrm>
          <a:off x="548640" y="1645920"/>
          <a:ext cx="11091672" cy="914400"/>
        </p:xfrm>
        <a:graphic>
          <a:graphicData uri="http://schemas.openxmlformats.org/drawingml/2006/table">
            <a:tbl>
              <a:tblPr/>
              <a:tblGrid>
                <a:gridCol w="2743200"/>
                <a:gridCol w="2103120"/>
                <a:gridCol w="3657600"/>
                <a:gridCol w="2587752"/>
              </a:tblGrid>
              <a:tr h="841248">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Niveau de revue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Réviseur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Travaux revus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Profondeur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841248">
                <a:tc>
                  <a:txBody>
                    <a:bodyPr/>
                    <a:lstStyle/>
                    <a:p>
                      <a:pPr algn="l" indent="0" marL="0">
                        <a:buNone/>
                      </a:pPr>
                      <a:r>
                        <a:rPr lang="en-US" sz="1100" b="1" dirty="0">
                          <a:solidFill>
                            <a:srgbClr val="0091DA"/>
                          </a:solidFill>
                          <a:latin typeface="Calibri" pitchFamily="34" charset="0"/>
                          <a:ea typeface="Calibri" pitchFamily="34" charset="-122"/>
                          <a:cs typeface="Calibri" pitchFamily="34" charset="-120"/>
                        </a:rPr>
                        <a:t>Revue continue terrain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59657C"/>
                          </a:solidFill>
                          <a:latin typeface="Calibri" pitchFamily="34" charset="0"/>
                          <a:ea typeface="Calibri" pitchFamily="34" charset="-122"/>
                          <a:cs typeface="Calibri" pitchFamily="34" charset="-120"/>
                        </a:rPr>
                        <a:t>Senior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Travaux des juniors le jour même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Quotidienne, redressement immédiat</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841248">
                <a:tc>
                  <a:txBody>
                    <a:bodyPr/>
                    <a:lstStyle/>
                    <a:p>
                      <a:pPr algn="l" indent="0" marL="0">
                        <a:buNone/>
                      </a:pPr>
                      <a:r>
                        <a:rPr lang="en-US" sz="1100" b="1" dirty="0">
                          <a:solidFill>
                            <a:srgbClr val="005EB8"/>
                          </a:solidFill>
                          <a:latin typeface="Calibri" pitchFamily="34" charset="0"/>
                          <a:ea typeface="Calibri" pitchFamily="34" charset="-122"/>
                          <a:cs typeface="Calibri" pitchFamily="34" charset="-120"/>
                        </a:rPr>
                        <a:t>Revue intermédiaire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59657C"/>
                          </a:solidFill>
                          <a:latin typeface="Calibri" pitchFamily="34" charset="0"/>
                          <a:ea typeface="Calibri" pitchFamily="34" charset="-122"/>
                          <a:cs typeface="Calibri" pitchFamily="34" charset="-120"/>
                        </a:rPr>
                        <a:t>Chef de mission</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Travaux des seniors, FM, conclusions de cycle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Approfondie, en fin de cycle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841248">
                <a:tc>
                  <a:txBody>
                    <a:bodyPr/>
                    <a:lstStyle/>
                    <a:p>
                      <a:pPr algn="l" indent="0" marL="0">
                        <a:buNone/>
                      </a:pPr>
                      <a:r>
                        <a:rPr lang="en-US" sz="1100" b="1" dirty="0">
                          <a:solidFill>
                            <a:srgbClr val="00338D"/>
                          </a:solidFill>
                          <a:latin typeface="Calibri" pitchFamily="34" charset="0"/>
                          <a:ea typeface="Calibri" pitchFamily="34" charset="-122"/>
                          <a:cs typeface="Calibri" pitchFamily="34" charset="-120"/>
                        </a:rPr>
                        <a:t>Revue de l'associé signataire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59657C"/>
                          </a:solidFill>
                          <a:latin typeface="Calibri" pitchFamily="34" charset="0"/>
                          <a:ea typeface="Calibri" pitchFamily="34" charset="-122"/>
                          <a:cs typeface="Calibri" pitchFamily="34" charset="-120"/>
                        </a:rPr>
                        <a:t>Associé</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Synthèse, opinion, rapport, points sensibles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Complète, avant signature</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841248">
                <a:tc>
                  <a:txBody>
                    <a:bodyPr/>
                    <a:lstStyle/>
                    <a:p>
                      <a:pPr algn="l" indent="0" marL="0">
                        <a:buNone/>
                      </a:pPr>
                      <a:r>
                        <a:rPr lang="en-US" sz="1100" b="1" dirty="0">
                          <a:solidFill>
                            <a:srgbClr val="1E8449"/>
                          </a:solidFill>
                          <a:latin typeface="Calibri" pitchFamily="34" charset="0"/>
                          <a:ea typeface="Calibri" pitchFamily="34" charset="-122"/>
                          <a:cs typeface="Calibri" pitchFamily="34" charset="-120"/>
                        </a:rPr>
                        <a:t>Revue de contrôle qualité (EQCR)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59657C"/>
                          </a:solidFill>
                          <a:latin typeface="Calibri" pitchFamily="34" charset="0"/>
                          <a:ea typeface="Calibri" pitchFamily="34" charset="-122"/>
                          <a:cs typeface="Calibri" pitchFamily="34" charset="-120"/>
                        </a:rPr>
                        <a:t>Associé indépendant du dossier</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Missions à risque élevé / récurrentes / cotées</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00" dirty="0">
                          <a:solidFill>
                            <a:srgbClr val="1A2238"/>
                          </a:solidFill>
                          <a:latin typeface="Calibri" pitchFamily="34" charset="0"/>
                          <a:ea typeface="Calibri" pitchFamily="34" charset="-122"/>
                          <a:cs typeface="Calibri" pitchFamily="34" charset="-120"/>
                        </a:rPr>
                        <a:t>Indépendante, conforme NAGQ 1</a:t>
                      </a:r>
                      <a:endParaRPr lang="en-US" sz="11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58 / 90</a:t>
            </a:r>
            <a:endParaRPr lang="en-US" sz="85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 59">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NAGQ 1 — TRAÇABILITÉ</a:t>
            </a:r>
            <a:endParaRPr lang="en-US" sz="1100" dirty="0"/>
          </a:p>
        </p:txBody>
      </p:sp>
      <p:sp>
        <p:nvSpPr>
          <p:cNvPr id="4" name="Text 2"/>
          <p:cNvSpPr/>
          <p:nvPr/>
        </p:nvSpPr>
        <p:spPr>
          <a:xfrm>
            <a:off x="548640" y="713232"/>
            <a:ext cx="11091672" cy="914400"/>
          </a:xfrm>
          <a:prstGeom prst="rect">
            <a:avLst/>
          </a:prstGeom>
          <a:noFill/>
          <a:ln/>
        </p:spPr>
        <p:txBody>
          <a:bodyPr wrap="square" rtlCol="0" anchor="ctr"/>
          <a:lstStyle/>
          <a:p>
            <a:pPr indent="0" marL="0">
              <a:lnSpc>
                <a:spcPct val="98000"/>
              </a:lnSpc>
              <a:buNone/>
            </a:pPr>
            <a:r>
              <a:rPr lang="en-US" sz="2400" b="1" dirty="0">
                <a:solidFill>
                  <a:srgbClr val="FFFFFF"/>
                </a:solidFill>
                <a:latin typeface="Arial" pitchFamily="34" charset="0"/>
                <a:ea typeface="Arial" pitchFamily="34" charset="-122"/>
                <a:cs typeface="Arial" pitchFamily="34" charset="-120"/>
              </a:rPr>
              <a:t>La supervision sans trace est, du point de vue de la norme, inexistante</a:t>
            </a:r>
            <a:endParaRPr lang="en-US" sz="2400" dirty="0"/>
          </a:p>
        </p:txBody>
      </p:sp>
      <p:sp>
        <p:nvSpPr>
          <p:cNvPr id="5" name="Shape 3"/>
          <p:cNvSpPr/>
          <p:nvPr/>
        </p:nvSpPr>
        <p:spPr>
          <a:xfrm>
            <a:off x="548640" y="1965960"/>
            <a:ext cx="5340096" cy="1691640"/>
          </a:xfrm>
          <a:prstGeom prst="rect">
            <a:avLst/>
          </a:prstGeom>
          <a:solidFill>
            <a:srgbClr val="12274F"/>
          </a:solidFill>
          <a:ln/>
        </p:spPr>
      </p:sp>
      <p:sp>
        <p:nvSpPr>
          <p:cNvPr id="6" name="Shape 4"/>
          <p:cNvSpPr/>
          <p:nvPr/>
        </p:nvSpPr>
        <p:spPr>
          <a:xfrm>
            <a:off x="548640" y="1965960"/>
            <a:ext cx="73152" cy="1691640"/>
          </a:xfrm>
          <a:prstGeom prst="rect">
            <a:avLst/>
          </a:prstGeom>
          <a:solidFill>
            <a:srgbClr val="0091DA"/>
          </a:solidFill>
          <a:ln/>
        </p:spPr>
      </p:sp>
      <p:sp>
        <p:nvSpPr>
          <p:cNvPr id="7" name="Shape 5"/>
          <p:cNvSpPr/>
          <p:nvPr/>
        </p:nvSpPr>
        <p:spPr>
          <a:xfrm>
            <a:off x="868680" y="228600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stamp_white.png"/>
          <p:cNvPicPr>
            <a:picLocks noChangeAspect="1"/>
          </p:cNvPicPr>
          <p:nvPr/>
        </p:nvPicPr>
        <p:blipFill>
          <a:blip r:embed="rId1"/>
          <a:stretch>
            <a:fillRect/>
          </a:stretch>
        </p:blipFill>
        <p:spPr>
          <a:xfrm>
            <a:off x="1022299" y="2439619"/>
            <a:ext cx="332842" cy="332842"/>
          </a:xfrm>
          <a:prstGeom prst="rect">
            <a:avLst/>
          </a:prstGeom>
        </p:spPr>
      </p:pic>
      <p:sp>
        <p:nvSpPr>
          <p:cNvPr id="9" name="Text 6"/>
          <p:cNvSpPr/>
          <p:nvPr/>
        </p:nvSpPr>
        <p:spPr>
          <a:xfrm>
            <a:off x="1691640" y="2286000"/>
            <a:ext cx="4059936" cy="640080"/>
          </a:xfrm>
          <a:prstGeom prst="rect">
            <a:avLst/>
          </a:prstGeom>
          <a:noFill/>
          <a:ln/>
        </p:spPr>
        <p:txBody>
          <a:bodyPr wrap="square" rtlCol="0" anchor="ctr"/>
          <a:lstStyle/>
          <a:p>
            <a:pPr indent="0" marL="0">
              <a:buNone/>
            </a:pPr>
            <a:r>
              <a:rPr lang="en-US" sz="1350" b="1" dirty="0">
                <a:solidFill>
                  <a:srgbClr val="FFFFFF"/>
                </a:solidFill>
                <a:latin typeface="Arial" pitchFamily="34" charset="0"/>
                <a:ea typeface="Arial" pitchFamily="34" charset="-122"/>
                <a:cs typeface="Arial" pitchFamily="34" charset="-120"/>
              </a:rPr>
              <a:t>Visa sur chaque feuille de travail</a:t>
            </a:r>
            <a:endParaRPr lang="en-US" sz="1350" dirty="0"/>
          </a:p>
        </p:txBody>
      </p:sp>
      <p:sp>
        <p:nvSpPr>
          <p:cNvPr id="10" name="Text 7"/>
          <p:cNvSpPr/>
          <p:nvPr/>
        </p:nvSpPr>
        <p:spPr>
          <a:xfrm>
            <a:off x="868680" y="3017520"/>
            <a:ext cx="4745736" cy="548640"/>
          </a:xfrm>
          <a:prstGeom prst="rect">
            <a:avLst/>
          </a:prstGeom>
          <a:noFill/>
          <a:ln/>
        </p:spPr>
        <p:txBody>
          <a:bodyPr wrap="square" rtlCol="0" anchor="t"/>
          <a:lstStyle/>
          <a:p>
            <a:pPr indent="0" marL="0">
              <a:lnSpc>
                <a:spcPct val="105000"/>
              </a:lnSpc>
              <a:buNone/>
            </a:pPr>
            <a:r>
              <a:rPr lang="en-US" sz="1100" dirty="0">
                <a:solidFill>
                  <a:srgbClr val="B9C7E0"/>
                </a:solidFill>
                <a:latin typeface="Calibri" pitchFamily="34" charset="0"/>
                <a:ea typeface="Calibri" pitchFamily="34" charset="-122"/>
                <a:cs typeface="Calibri" pitchFamily="34" charset="-120"/>
              </a:rPr>
              <a:t>Date, initiales, éventuel commentaire de revue du superviseur.</a:t>
            </a:r>
            <a:endParaRPr lang="en-US" sz="1100" dirty="0"/>
          </a:p>
        </p:txBody>
      </p:sp>
      <p:sp>
        <p:nvSpPr>
          <p:cNvPr id="11" name="Shape 8"/>
          <p:cNvSpPr/>
          <p:nvPr/>
        </p:nvSpPr>
        <p:spPr>
          <a:xfrm>
            <a:off x="6300216" y="1965960"/>
            <a:ext cx="5340096" cy="1691640"/>
          </a:xfrm>
          <a:prstGeom prst="rect">
            <a:avLst/>
          </a:prstGeom>
          <a:solidFill>
            <a:srgbClr val="12274F"/>
          </a:solidFill>
          <a:ln/>
        </p:spPr>
      </p:sp>
      <p:sp>
        <p:nvSpPr>
          <p:cNvPr id="12" name="Shape 9"/>
          <p:cNvSpPr/>
          <p:nvPr/>
        </p:nvSpPr>
        <p:spPr>
          <a:xfrm>
            <a:off x="6300216" y="1965960"/>
            <a:ext cx="73152" cy="1691640"/>
          </a:xfrm>
          <a:prstGeom prst="rect">
            <a:avLst/>
          </a:prstGeom>
          <a:solidFill>
            <a:srgbClr val="005EB8"/>
          </a:solidFill>
          <a:ln/>
        </p:spPr>
      </p:sp>
      <p:sp>
        <p:nvSpPr>
          <p:cNvPr id="13" name="Shape 10"/>
          <p:cNvSpPr/>
          <p:nvPr/>
        </p:nvSpPr>
        <p:spPr>
          <a:xfrm>
            <a:off x="6620256" y="228600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clipboardCheck_white.png"/>
          <p:cNvPicPr>
            <a:picLocks noChangeAspect="1"/>
          </p:cNvPicPr>
          <p:nvPr/>
        </p:nvPicPr>
        <p:blipFill>
          <a:blip r:embed="rId2"/>
          <a:stretch>
            <a:fillRect/>
          </a:stretch>
        </p:blipFill>
        <p:spPr>
          <a:xfrm>
            <a:off x="6773875" y="2439619"/>
            <a:ext cx="332842" cy="332842"/>
          </a:xfrm>
          <a:prstGeom prst="rect">
            <a:avLst/>
          </a:prstGeom>
        </p:spPr>
      </p:pic>
      <p:sp>
        <p:nvSpPr>
          <p:cNvPr id="15" name="Text 11"/>
          <p:cNvSpPr/>
          <p:nvPr/>
        </p:nvSpPr>
        <p:spPr>
          <a:xfrm>
            <a:off x="7443216" y="2286000"/>
            <a:ext cx="4059936" cy="640080"/>
          </a:xfrm>
          <a:prstGeom prst="rect">
            <a:avLst/>
          </a:prstGeom>
          <a:noFill/>
          <a:ln/>
        </p:spPr>
        <p:txBody>
          <a:bodyPr wrap="square" rtlCol="0" anchor="ctr"/>
          <a:lstStyle/>
          <a:p>
            <a:pPr indent="0" marL="0">
              <a:buNone/>
            </a:pPr>
            <a:r>
              <a:rPr lang="en-US" sz="1350" b="1" dirty="0">
                <a:solidFill>
                  <a:srgbClr val="FFFFFF"/>
                </a:solidFill>
                <a:latin typeface="Arial" pitchFamily="34" charset="0"/>
                <a:ea typeface="Arial" pitchFamily="34" charset="-122"/>
                <a:cs typeface="Arial" pitchFamily="34" charset="-120"/>
              </a:rPr>
              <a:t>Note de revue par cycle</a:t>
            </a:r>
            <a:endParaRPr lang="en-US" sz="1350" dirty="0"/>
          </a:p>
        </p:txBody>
      </p:sp>
      <p:sp>
        <p:nvSpPr>
          <p:cNvPr id="16" name="Text 12"/>
          <p:cNvSpPr/>
          <p:nvPr/>
        </p:nvSpPr>
        <p:spPr>
          <a:xfrm>
            <a:off x="6620256" y="3017520"/>
            <a:ext cx="4745736" cy="548640"/>
          </a:xfrm>
          <a:prstGeom prst="rect">
            <a:avLst/>
          </a:prstGeom>
          <a:noFill/>
          <a:ln/>
        </p:spPr>
        <p:txBody>
          <a:bodyPr wrap="square" rtlCol="0" anchor="t"/>
          <a:lstStyle/>
          <a:p>
            <a:pPr indent="0" marL="0">
              <a:lnSpc>
                <a:spcPct val="105000"/>
              </a:lnSpc>
              <a:buNone/>
            </a:pPr>
            <a:r>
              <a:rPr lang="en-US" sz="1100" dirty="0">
                <a:solidFill>
                  <a:srgbClr val="B9C7E0"/>
                </a:solidFill>
                <a:latin typeface="Calibri" pitchFamily="34" charset="0"/>
                <a:ea typeface="Calibri" pitchFamily="34" charset="-122"/>
                <a:cs typeface="Calibri" pitchFamily="34" charset="-120"/>
              </a:rPr>
              <a:t>Points soulevés, ajustements proposés, points clos / en suspens.</a:t>
            </a:r>
            <a:endParaRPr lang="en-US" sz="1100" dirty="0"/>
          </a:p>
        </p:txBody>
      </p:sp>
      <p:sp>
        <p:nvSpPr>
          <p:cNvPr id="17" name="Shape 13"/>
          <p:cNvSpPr/>
          <p:nvPr/>
        </p:nvSpPr>
        <p:spPr>
          <a:xfrm>
            <a:off x="548640" y="3840480"/>
            <a:ext cx="5340096" cy="1691640"/>
          </a:xfrm>
          <a:prstGeom prst="rect">
            <a:avLst/>
          </a:prstGeom>
          <a:solidFill>
            <a:srgbClr val="12274F"/>
          </a:solidFill>
          <a:ln/>
        </p:spPr>
      </p:sp>
      <p:sp>
        <p:nvSpPr>
          <p:cNvPr id="18" name="Shape 14"/>
          <p:cNvSpPr/>
          <p:nvPr/>
        </p:nvSpPr>
        <p:spPr>
          <a:xfrm>
            <a:off x="548640" y="3840480"/>
            <a:ext cx="73152" cy="1691640"/>
          </a:xfrm>
          <a:prstGeom prst="rect">
            <a:avLst/>
          </a:prstGeom>
          <a:solidFill>
            <a:srgbClr val="1E8449"/>
          </a:solidFill>
          <a:ln/>
        </p:spPr>
      </p:sp>
      <p:sp>
        <p:nvSpPr>
          <p:cNvPr id="19" name="Shape 15"/>
          <p:cNvSpPr/>
          <p:nvPr/>
        </p:nvSpPr>
        <p:spPr>
          <a:xfrm>
            <a:off x="868680" y="416052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signature_white.png"/>
          <p:cNvPicPr>
            <a:picLocks noChangeAspect="1"/>
          </p:cNvPicPr>
          <p:nvPr/>
        </p:nvPicPr>
        <p:blipFill>
          <a:blip r:embed="rId3"/>
          <a:stretch>
            <a:fillRect/>
          </a:stretch>
        </p:blipFill>
        <p:spPr>
          <a:xfrm>
            <a:off x="1022299" y="4314139"/>
            <a:ext cx="332842" cy="332842"/>
          </a:xfrm>
          <a:prstGeom prst="rect">
            <a:avLst/>
          </a:prstGeom>
        </p:spPr>
      </p:pic>
      <p:sp>
        <p:nvSpPr>
          <p:cNvPr id="21" name="Text 16"/>
          <p:cNvSpPr/>
          <p:nvPr/>
        </p:nvSpPr>
        <p:spPr>
          <a:xfrm>
            <a:off x="1691640" y="4160520"/>
            <a:ext cx="4059936" cy="640080"/>
          </a:xfrm>
          <a:prstGeom prst="rect">
            <a:avLst/>
          </a:prstGeom>
          <a:noFill/>
          <a:ln/>
        </p:spPr>
        <p:txBody>
          <a:bodyPr wrap="square" rtlCol="0" anchor="ctr"/>
          <a:lstStyle/>
          <a:p>
            <a:pPr indent="0" marL="0">
              <a:buNone/>
            </a:pPr>
            <a:r>
              <a:rPr lang="en-US" sz="1350" b="1" dirty="0">
                <a:solidFill>
                  <a:srgbClr val="FFFFFF"/>
                </a:solidFill>
                <a:latin typeface="Arial" pitchFamily="34" charset="0"/>
                <a:ea typeface="Arial" pitchFamily="34" charset="-122"/>
                <a:cs typeface="Arial" pitchFamily="34" charset="-120"/>
              </a:rPr>
              <a:t>Note de revue de l'associé signataire</a:t>
            </a:r>
            <a:endParaRPr lang="en-US" sz="1350" dirty="0"/>
          </a:p>
        </p:txBody>
      </p:sp>
      <p:sp>
        <p:nvSpPr>
          <p:cNvPr id="22" name="Text 17"/>
          <p:cNvSpPr/>
          <p:nvPr/>
        </p:nvSpPr>
        <p:spPr>
          <a:xfrm>
            <a:off x="868680" y="4892040"/>
            <a:ext cx="4745736" cy="548640"/>
          </a:xfrm>
          <a:prstGeom prst="rect">
            <a:avLst/>
          </a:prstGeom>
          <a:noFill/>
          <a:ln/>
        </p:spPr>
        <p:txBody>
          <a:bodyPr wrap="square" rtlCol="0" anchor="t"/>
          <a:lstStyle/>
          <a:p>
            <a:pPr indent="0" marL="0">
              <a:lnSpc>
                <a:spcPct val="105000"/>
              </a:lnSpc>
              <a:buNone/>
            </a:pPr>
            <a:r>
              <a:rPr lang="en-US" sz="1100" dirty="0">
                <a:solidFill>
                  <a:srgbClr val="B9C7E0"/>
                </a:solidFill>
                <a:latin typeface="Calibri" pitchFamily="34" charset="0"/>
                <a:ea typeface="Calibri" pitchFamily="34" charset="-122"/>
                <a:cs typeface="Calibri" pitchFamily="34" charset="-120"/>
              </a:rPr>
              <a:t>Intégrée à la synthèse de fin de mission, motivant l'opinion.</a:t>
            </a:r>
            <a:endParaRPr lang="en-US" sz="1100" dirty="0"/>
          </a:p>
        </p:txBody>
      </p:sp>
      <p:sp>
        <p:nvSpPr>
          <p:cNvPr id="23" name="Shape 18"/>
          <p:cNvSpPr/>
          <p:nvPr/>
        </p:nvSpPr>
        <p:spPr>
          <a:xfrm>
            <a:off x="6300216" y="3840480"/>
            <a:ext cx="5340096" cy="1691640"/>
          </a:xfrm>
          <a:prstGeom prst="rect">
            <a:avLst/>
          </a:prstGeom>
          <a:solidFill>
            <a:srgbClr val="12274F"/>
          </a:solidFill>
          <a:ln/>
        </p:spPr>
      </p:sp>
      <p:sp>
        <p:nvSpPr>
          <p:cNvPr id="24" name="Shape 19"/>
          <p:cNvSpPr/>
          <p:nvPr/>
        </p:nvSpPr>
        <p:spPr>
          <a:xfrm>
            <a:off x="6300216" y="3840480"/>
            <a:ext cx="73152" cy="1691640"/>
          </a:xfrm>
          <a:prstGeom prst="rect">
            <a:avLst/>
          </a:prstGeom>
          <a:solidFill>
            <a:srgbClr val="C77700"/>
          </a:solidFill>
          <a:ln/>
        </p:spPr>
      </p:sp>
      <p:sp>
        <p:nvSpPr>
          <p:cNvPr id="25" name="Shape 20"/>
          <p:cNvSpPr/>
          <p:nvPr/>
        </p:nvSpPr>
        <p:spPr>
          <a:xfrm>
            <a:off x="6620256" y="4160520"/>
            <a:ext cx="640080" cy="64008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26" name="Image 3" descr="/home/claude/cac_deck/assets/icons/shieldCheck_white.png"/>
          <p:cNvPicPr>
            <a:picLocks noChangeAspect="1"/>
          </p:cNvPicPr>
          <p:nvPr/>
        </p:nvPicPr>
        <p:blipFill>
          <a:blip r:embed="rId4"/>
          <a:stretch>
            <a:fillRect/>
          </a:stretch>
        </p:blipFill>
        <p:spPr>
          <a:xfrm>
            <a:off x="6773875" y="4314139"/>
            <a:ext cx="332842" cy="332842"/>
          </a:xfrm>
          <a:prstGeom prst="rect">
            <a:avLst/>
          </a:prstGeom>
        </p:spPr>
      </p:pic>
      <p:sp>
        <p:nvSpPr>
          <p:cNvPr id="27" name="Text 21"/>
          <p:cNvSpPr/>
          <p:nvPr/>
        </p:nvSpPr>
        <p:spPr>
          <a:xfrm>
            <a:off x="7443216" y="4160520"/>
            <a:ext cx="4059936" cy="640080"/>
          </a:xfrm>
          <a:prstGeom prst="rect">
            <a:avLst/>
          </a:prstGeom>
          <a:noFill/>
          <a:ln/>
        </p:spPr>
        <p:txBody>
          <a:bodyPr wrap="square" rtlCol="0" anchor="ctr"/>
          <a:lstStyle/>
          <a:p>
            <a:pPr indent="0" marL="0">
              <a:buNone/>
            </a:pPr>
            <a:r>
              <a:rPr lang="en-US" sz="1350" b="1" dirty="0">
                <a:solidFill>
                  <a:srgbClr val="FFFFFF"/>
                </a:solidFill>
                <a:latin typeface="Arial" pitchFamily="34" charset="0"/>
                <a:ea typeface="Arial" pitchFamily="34" charset="-122"/>
                <a:cs typeface="Arial" pitchFamily="34" charset="-120"/>
              </a:rPr>
              <a:t>Note de l'associé EQCR</a:t>
            </a:r>
            <a:endParaRPr lang="en-US" sz="1350" dirty="0"/>
          </a:p>
        </p:txBody>
      </p:sp>
      <p:sp>
        <p:nvSpPr>
          <p:cNvPr id="28" name="Text 22"/>
          <p:cNvSpPr/>
          <p:nvPr/>
        </p:nvSpPr>
        <p:spPr>
          <a:xfrm>
            <a:off x="6620256" y="4892040"/>
            <a:ext cx="4745736" cy="548640"/>
          </a:xfrm>
          <a:prstGeom prst="rect">
            <a:avLst/>
          </a:prstGeom>
          <a:noFill/>
          <a:ln/>
        </p:spPr>
        <p:txBody>
          <a:bodyPr wrap="square" rtlCol="0" anchor="t"/>
          <a:lstStyle/>
          <a:p>
            <a:pPr indent="0" marL="0">
              <a:lnSpc>
                <a:spcPct val="105000"/>
              </a:lnSpc>
              <a:buNone/>
            </a:pPr>
            <a:r>
              <a:rPr lang="en-US" sz="1100" dirty="0">
                <a:solidFill>
                  <a:srgbClr val="B9C7E0"/>
                </a:solidFill>
                <a:latin typeface="Calibri" pitchFamily="34" charset="0"/>
                <a:ea typeface="Calibri" pitchFamily="34" charset="-122"/>
                <a:cs typeface="Calibri" pitchFamily="34" charset="-120"/>
              </a:rPr>
              <a:t>Revue de contrôle qualité indépendante, conservée (NAGQ 1).</a:t>
            </a:r>
            <a:endParaRPr lang="en-US" sz="110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59 / 90</a:t>
            </a:r>
            <a:endParaRPr lang="en-US" sz="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COMPÉTENCES VISÉES</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registres de compétences travaillés</a:t>
            </a:r>
            <a:endParaRPr lang="en-US" sz="2700" dirty="0"/>
          </a:p>
        </p:txBody>
      </p:sp>
      <p:sp>
        <p:nvSpPr>
          <p:cNvPr id="5" name="Shape 3"/>
          <p:cNvSpPr/>
          <p:nvPr/>
        </p:nvSpPr>
        <p:spPr>
          <a:xfrm>
            <a:off x="548640" y="1737360"/>
            <a:ext cx="3422904" cy="4297680"/>
          </a:xfrm>
          <a:prstGeom prst="rect">
            <a:avLst/>
          </a:prstGeom>
          <a:solidFill>
            <a:srgbClr val="F3F6FB"/>
          </a:solidFill>
          <a:ln w="12700">
            <a:solidFill>
              <a:srgbClr val="DCE3EF"/>
            </a:solidFill>
            <a:prstDash val="solid"/>
          </a:ln>
        </p:spPr>
      </p:sp>
      <p:sp>
        <p:nvSpPr>
          <p:cNvPr id="6" name="Shape 4"/>
          <p:cNvSpPr/>
          <p:nvPr/>
        </p:nvSpPr>
        <p:spPr>
          <a:xfrm>
            <a:off x="548640" y="1737360"/>
            <a:ext cx="3422904" cy="1097280"/>
          </a:xfrm>
          <a:prstGeom prst="rect">
            <a:avLst/>
          </a:prstGeom>
          <a:solidFill>
            <a:srgbClr val="00338D"/>
          </a:solidFill>
          <a:ln/>
        </p:spPr>
      </p:sp>
      <p:sp>
        <p:nvSpPr>
          <p:cNvPr id="7" name="Shape 5"/>
          <p:cNvSpPr/>
          <p:nvPr/>
        </p:nvSpPr>
        <p:spPr>
          <a:xfrm>
            <a:off x="841248" y="2011680"/>
            <a:ext cx="566928" cy="566928"/>
          </a:xfrm>
          <a:prstGeom prst="ellipse">
            <a:avLst/>
          </a:prstGeom>
          <a:solidFill>
            <a:srgbClr val="FFFFFF"/>
          </a:solidFill>
          <a:ln/>
        </p:spPr>
      </p:sp>
      <p:pic>
        <p:nvPicPr>
          <p:cNvPr id="8" name="Image 0" descr="/home/claude/cac_deck/assets/icons/bulb_navy.png"/>
          <p:cNvPicPr>
            <a:picLocks noChangeAspect="1"/>
          </p:cNvPicPr>
          <p:nvPr/>
        </p:nvPicPr>
        <p:blipFill>
          <a:blip r:embed="rId1"/>
          <a:stretch>
            <a:fillRect/>
          </a:stretch>
        </p:blipFill>
        <p:spPr>
          <a:xfrm>
            <a:off x="987552" y="2157984"/>
            <a:ext cx="274320" cy="274320"/>
          </a:xfrm>
          <a:prstGeom prst="rect">
            <a:avLst/>
          </a:prstGeom>
        </p:spPr>
      </p:pic>
      <p:sp>
        <p:nvSpPr>
          <p:cNvPr id="9" name="Text 6"/>
          <p:cNvSpPr/>
          <p:nvPr/>
        </p:nvSpPr>
        <p:spPr>
          <a:xfrm>
            <a:off x="1554480" y="1737360"/>
            <a:ext cx="2325624" cy="1097280"/>
          </a:xfrm>
          <a:prstGeom prst="rect">
            <a:avLst/>
          </a:prstGeom>
          <a:noFill/>
          <a:ln/>
        </p:spPr>
        <p:txBody>
          <a:bodyPr wrap="square" rtlCol="0" anchor="ctr"/>
          <a:lstStyle/>
          <a:p>
            <a:pPr indent="0" marL="0">
              <a:buNone/>
            </a:pPr>
            <a:r>
              <a:rPr lang="en-US" sz="1700" b="1" dirty="0">
                <a:solidFill>
                  <a:srgbClr val="FFFFFF"/>
                </a:solidFill>
                <a:latin typeface="Arial" pitchFamily="34" charset="0"/>
                <a:ea typeface="Arial" pitchFamily="34" charset="-122"/>
                <a:cs typeface="Arial" pitchFamily="34" charset="-120"/>
              </a:rPr>
              <a:t>Connaissances</a:t>
            </a:r>
            <a:endParaRPr lang="en-US" sz="1700" dirty="0"/>
          </a:p>
        </p:txBody>
      </p:sp>
      <p:sp>
        <p:nvSpPr>
          <p:cNvPr id="10" name="Shape 7"/>
          <p:cNvSpPr/>
          <p:nvPr/>
        </p:nvSpPr>
        <p:spPr>
          <a:xfrm>
            <a:off x="859536" y="3182112"/>
            <a:ext cx="118872" cy="118872"/>
          </a:xfrm>
          <a:prstGeom prst="ellipse">
            <a:avLst/>
          </a:prstGeom>
          <a:solidFill>
            <a:srgbClr val="00338D"/>
          </a:solidFill>
          <a:ln/>
        </p:spPr>
      </p:sp>
      <p:sp>
        <p:nvSpPr>
          <p:cNvPr id="11" name="Text 8"/>
          <p:cNvSpPr/>
          <p:nvPr/>
        </p:nvSpPr>
        <p:spPr>
          <a:xfrm>
            <a:off x="1078992" y="3072384"/>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Exigences détaillées de la NAA 230</a:t>
            </a:r>
            <a:endParaRPr lang="en-US" sz="1200" dirty="0"/>
          </a:p>
        </p:txBody>
      </p:sp>
      <p:sp>
        <p:nvSpPr>
          <p:cNvPr id="12" name="Shape 9"/>
          <p:cNvSpPr/>
          <p:nvPr/>
        </p:nvSpPr>
        <p:spPr>
          <a:xfrm>
            <a:off x="859536" y="3895344"/>
            <a:ext cx="118872" cy="118872"/>
          </a:xfrm>
          <a:prstGeom prst="ellipse">
            <a:avLst/>
          </a:prstGeom>
          <a:solidFill>
            <a:srgbClr val="00338D"/>
          </a:solidFill>
          <a:ln/>
        </p:spPr>
      </p:sp>
      <p:sp>
        <p:nvSpPr>
          <p:cNvPr id="13" name="Text 10"/>
          <p:cNvSpPr/>
          <p:nvPr/>
        </p:nvSpPr>
        <p:spPr>
          <a:xfrm>
            <a:off x="1078992" y="3785616"/>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Structure du dossier permanent &amp; de travail</a:t>
            </a:r>
            <a:endParaRPr lang="en-US" sz="1200" dirty="0"/>
          </a:p>
        </p:txBody>
      </p:sp>
      <p:sp>
        <p:nvSpPr>
          <p:cNvPr id="14" name="Shape 11"/>
          <p:cNvSpPr/>
          <p:nvPr/>
        </p:nvSpPr>
        <p:spPr>
          <a:xfrm>
            <a:off x="859536" y="4608576"/>
            <a:ext cx="118872" cy="118872"/>
          </a:xfrm>
          <a:prstGeom prst="ellipse">
            <a:avLst/>
          </a:prstGeom>
          <a:solidFill>
            <a:srgbClr val="00338D"/>
          </a:solidFill>
          <a:ln/>
        </p:spPr>
      </p:sp>
      <p:sp>
        <p:nvSpPr>
          <p:cNvPr id="15" name="Text 12"/>
          <p:cNvSpPr/>
          <p:nvPr/>
        </p:nvSpPr>
        <p:spPr>
          <a:xfrm>
            <a:off x="1078992" y="4498848"/>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Contenu d'un programme de travail</a:t>
            </a:r>
            <a:endParaRPr lang="en-US" sz="1200" dirty="0"/>
          </a:p>
        </p:txBody>
      </p:sp>
      <p:sp>
        <p:nvSpPr>
          <p:cNvPr id="16" name="Shape 13"/>
          <p:cNvSpPr/>
          <p:nvPr/>
        </p:nvSpPr>
        <p:spPr>
          <a:xfrm>
            <a:off x="859536" y="5321808"/>
            <a:ext cx="118872" cy="118872"/>
          </a:xfrm>
          <a:prstGeom prst="ellipse">
            <a:avLst/>
          </a:prstGeom>
          <a:solidFill>
            <a:srgbClr val="00338D"/>
          </a:solidFill>
          <a:ln/>
        </p:spPr>
      </p:sp>
      <p:sp>
        <p:nvSpPr>
          <p:cNvPr id="17" name="Text 14"/>
          <p:cNvSpPr/>
          <p:nvPr/>
        </p:nvSpPr>
        <p:spPr>
          <a:xfrm>
            <a:off x="1078992" y="5212080"/>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Exigences NAA 260 et 265</a:t>
            </a:r>
            <a:endParaRPr lang="en-US" sz="1200" dirty="0"/>
          </a:p>
        </p:txBody>
      </p:sp>
      <p:sp>
        <p:nvSpPr>
          <p:cNvPr id="18" name="Shape 15"/>
          <p:cNvSpPr/>
          <p:nvPr/>
        </p:nvSpPr>
        <p:spPr>
          <a:xfrm>
            <a:off x="4383024" y="1737360"/>
            <a:ext cx="3422904" cy="4297680"/>
          </a:xfrm>
          <a:prstGeom prst="rect">
            <a:avLst/>
          </a:prstGeom>
          <a:solidFill>
            <a:srgbClr val="F3F6FB"/>
          </a:solidFill>
          <a:ln w="12700">
            <a:solidFill>
              <a:srgbClr val="DCE3EF"/>
            </a:solidFill>
            <a:prstDash val="solid"/>
          </a:ln>
        </p:spPr>
      </p:sp>
      <p:sp>
        <p:nvSpPr>
          <p:cNvPr id="19" name="Shape 16"/>
          <p:cNvSpPr/>
          <p:nvPr/>
        </p:nvSpPr>
        <p:spPr>
          <a:xfrm>
            <a:off x="4383024" y="1737360"/>
            <a:ext cx="3422904" cy="1097280"/>
          </a:xfrm>
          <a:prstGeom prst="rect">
            <a:avLst/>
          </a:prstGeom>
          <a:solidFill>
            <a:srgbClr val="005EB8"/>
          </a:solidFill>
          <a:ln/>
        </p:spPr>
      </p:sp>
      <p:sp>
        <p:nvSpPr>
          <p:cNvPr id="20" name="Shape 17"/>
          <p:cNvSpPr/>
          <p:nvPr/>
        </p:nvSpPr>
        <p:spPr>
          <a:xfrm>
            <a:off x="4675632" y="2011680"/>
            <a:ext cx="566928" cy="566928"/>
          </a:xfrm>
          <a:prstGeom prst="ellipse">
            <a:avLst/>
          </a:prstGeom>
          <a:solidFill>
            <a:srgbClr val="FFFFFF"/>
          </a:solidFill>
          <a:ln/>
        </p:spPr>
      </p:sp>
      <p:pic>
        <p:nvPicPr>
          <p:cNvPr id="21" name="Image 1" descr="/home/claude/cac_deck/assets/icons/cogs_blue.png"/>
          <p:cNvPicPr>
            <a:picLocks noChangeAspect="1"/>
          </p:cNvPicPr>
          <p:nvPr/>
        </p:nvPicPr>
        <p:blipFill>
          <a:blip r:embed="rId2"/>
          <a:stretch>
            <a:fillRect/>
          </a:stretch>
        </p:blipFill>
        <p:spPr>
          <a:xfrm>
            <a:off x="4821936" y="2157984"/>
            <a:ext cx="274320" cy="274320"/>
          </a:xfrm>
          <a:prstGeom prst="rect">
            <a:avLst/>
          </a:prstGeom>
        </p:spPr>
      </p:pic>
      <p:sp>
        <p:nvSpPr>
          <p:cNvPr id="22" name="Text 18"/>
          <p:cNvSpPr/>
          <p:nvPr/>
        </p:nvSpPr>
        <p:spPr>
          <a:xfrm>
            <a:off x="5388864" y="1737360"/>
            <a:ext cx="2325624" cy="1097280"/>
          </a:xfrm>
          <a:prstGeom prst="rect">
            <a:avLst/>
          </a:prstGeom>
          <a:noFill/>
          <a:ln/>
        </p:spPr>
        <p:txBody>
          <a:bodyPr wrap="square" rtlCol="0" anchor="ctr"/>
          <a:lstStyle/>
          <a:p>
            <a:pPr indent="0" marL="0">
              <a:buNone/>
            </a:pPr>
            <a:r>
              <a:rPr lang="en-US" sz="1700" b="1" dirty="0">
                <a:solidFill>
                  <a:srgbClr val="FFFFFF"/>
                </a:solidFill>
                <a:latin typeface="Arial" pitchFamily="34" charset="0"/>
                <a:ea typeface="Arial" pitchFamily="34" charset="-122"/>
                <a:cs typeface="Arial" pitchFamily="34" charset="-120"/>
              </a:rPr>
              <a:t>Savoir-faire</a:t>
            </a:r>
            <a:endParaRPr lang="en-US" sz="1700" dirty="0"/>
          </a:p>
        </p:txBody>
      </p:sp>
      <p:sp>
        <p:nvSpPr>
          <p:cNvPr id="23" name="Shape 19"/>
          <p:cNvSpPr/>
          <p:nvPr/>
        </p:nvSpPr>
        <p:spPr>
          <a:xfrm>
            <a:off x="4693920" y="3182112"/>
            <a:ext cx="118872" cy="118872"/>
          </a:xfrm>
          <a:prstGeom prst="ellipse">
            <a:avLst/>
          </a:prstGeom>
          <a:solidFill>
            <a:srgbClr val="005EB8"/>
          </a:solidFill>
          <a:ln/>
        </p:spPr>
      </p:sp>
      <p:sp>
        <p:nvSpPr>
          <p:cNvPr id="24" name="Text 20"/>
          <p:cNvSpPr/>
          <p:nvPr/>
        </p:nvSpPr>
        <p:spPr>
          <a:xfrm>
            <a:off x="4913376" y="3072384"/>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Rédiger une feuille maîtresse &amp; de travail</a:t>
            </a:r>
            <a:endParaRPr lang="en-US" sz="1200" dirty="0"/>
          </a:p>
        </p:txBody>
      </p:sp>
      <p:sp>
        <p:nvSpPr>
          <p:cNvPr id="25" name="Shape 21"/>
          <p:cNvSpPr/>
          <p:nvPr/>
        </p:nvSpPr>
        <p:spPr>
          <a:xfrm>
            <a:off x="4693920" y="3895344"/>
            <a:ext cx="118872" cy="118872"/>
          </a:xfrm>
          <a:prstGeom prst="ellipse">
            <a:avLst/>
          </a:prstGeom>
          <a:solidFill>
            <a:srgbClr val="005EB8"/>
          </a:solidFill>
          <a:ln/>
        </p:spPr>
      </p:sp>
      <p:sp>
        <p:nvSpPr>
          <p:cNvPr id="26" name="Text 22"/>
          <p:cNvSpPr/>
          <p:nvPr/>
        </p:nvSpPr>
        <p:spPr>
          <a:xfrm>
            <a:off x="4913376" y="3785616"/>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Concevoir un programme par cycle</a:t>
            </a:r>
            <a:endParaRPr lang="en-US" sz="1200" dirty="0"/>
          </a:p>
        </p:txBody>
      </p:sp>
      <p:sp>
        <p:nvSpPr>
          <p:cNvPr id="27" name="Shape 23"/>
          <p:cNvSpPr/>
          <p:nvPr/>
        </p:nvSpPr>
        <p:spPr>
          <a:xfrm>
            <a:off x="4693920" y="4608576"/>
            <a:ext cx="118872" cy="118872"/>
          </a:xfrm>
          <a:prstGeom prst="ellipse">
            <a:avLst/>
          </a:prstGeom>
          <a:solidFill>
            <a:srgbClr val="005EB8"/>
          </a:solidFill>
          <a:ln/>
        </p:spPr>
      </p:sp>
      <p:sp>
        <p:nvSpPr>
          <p:cNvPr id="28" name="Text 24"/>
          <p:cNvSpPr/>
          <p:nvPr/>
        </p:nvSpPr>
        <p:spPr>
          <a:xfrm>
            <a:off x="4913376" y="4498848"/>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Animer une revue d'équipe</a:t>
            </a:r>
            <a:endParaRPr lang="en-US" sz="1200" dirty="0"/>
          </a:p>
        </p:txBody>
      </p:sp>
      <p:sp>
        <p:nvSpPr>
          <p:cNvPr id="29" name="Shape 25"/>
          <p:cNvSpPr/>
          <p:nvPr/>
        </p:nvSpPr>
        <p:spPr>
          <a:xfrm>
            <a:off x="4693920" y="5321808"/>
            <a:ext cx="118872" cy="118872"/>
          </a:xfrm>
          <a:prstGeom prst="ellipse">
            <a:avLst/>
          </a:prstGeom>
          <a:solidFill>
            <a:srgbClr val="005EB8"/>
          </a:solidFill>
          <a:ln/>
        </p:spPr>
      </p:sp>
      <p:sp>
        <p:nvSpPr>
          <p:cNvPr id="30" name="Text 26"/>
          <p:cNvSpPr/>
          <p:nvPr/>
        </p:nvSpPr>
        <p:spPr>
          <a:xfrm>
            <a:off x="4913376" y="5212080"/>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Conduire une réunion de synthèse</a:t>
            </a:r>
            <a:endParaRPr lang="en-US" sz="1200" dirty="0"/>
          </a:p>
        </p:txBody>
      </p:sp>
      <p:sp>
        <p:nvSpPr>
          <p:cNvPr id="31" name="Shape 27"/>
          <p:cNvSpPr/>
          <p:nvPr/>
        </p:nvSpPr>
        <p:spPr>
          <a:xfrm>
            <a:off x="8217408" y="1737360"/>
            <a:ext cx="3422904" cy="4297680"/>
          </a:xfrm>
          <a:prstGeom prst="rect">
            <a:avLst/>
          </a:prstGeom>
          <a:solidFill>
            <a:srgbClr val="F3F6FB"/>
          </a:solidFill>
          <a:ln w="12700">
            <a:solidFill>
              <a:srgbClr val="DCE3EF"/>
            </a:solidFill>
            <a:prstDash val="solid"/>
          </a:ln>
        </p:spPr>
      </p:sp>
      <p:sp>
        <p:nvSpPr>
          <p:cNvPr id="32" name="Shape 28"/>
          <p:cNvSpPr/>
          <p:nvPr/>
        </p:nvSpPr>
        <p:spPr>
          <a:xfrm>
            <a:off x="8217408" y="1737360"/>
            <a:ext cx="3422904" cy="1097280"/>
          </a:xfrm>
          <a:prstGeom prst="rect">
            <a:avLst/>
          </a:prstGeom>
          <a:solidFill>
            <a:srgbClr val="1E8449"/>
          </a:solidFill>
          <a:ln/>
        </p:spPr>
      </p:sp>
      <p:sp>
        <p:nvSpPr>
          <p:cNvPr id="33" name="Shape 29"/>
          <p:cNvSpPr/>
          <p:nvPr/>
        </p:nvSpPr>
        <p:spPr>
          <a:xfrm>
            <a:off x="8510016" y="2011680"/>
            <a:ext cx="566928" cy="566928"/>
          </a:xfrm>
          <a:prstGeom prst="ellipse">
            <a:avLst/>
          </a:prstGeom>
          <a:solidFill>
            <a:srgbClr val="FFFFFF"/>
          </a:solidFill>
          <a:ln/>
        </p:spPr>
      </p:sp>
      <p:pic>
        <p:nvPicPr>
          <p:cNvPr id="34" name="Image 2" descr="/home/claude/cac_deck/assets/icons/userTie_green.png"/>
          <p:cNvPicPr>
            <a:picLocks noChangeAspect="1"/>
          </p:cNvPicPr>
          <p:nvPr/>
        </p:nvPicPr>
        <p:blipFill>
          <a:blip r:embed="rId3"/>
          <a:stretch>
            <a:fillRect/>
          </a:stretch>
        </p:blipFill>
        <p:spPr>
          <a:xfrm>
            <a:off x="8656320" y="2157984"/>
            <a:ext cx="274320" cy="274320"/>
          </a:xfrm>
          <a:prstGeom prst="rect">
            <a:avLst/>
          </a:prstGeom>
        </p:spPr>
      </p:pic>
      <p:sp>
        <p:nvSpPr>
          <p:cNvPr id="35" name="Text 30"/>
          <p:cNvSpPr/>
          <p:nvPr/>
        </p:nvSpPr>
        <p:spPr>
          <a:xfrm>
            <a:off x="9223248" y="1737360"/>
            <a:ext cx="2325624" cy="1097280"/>
          </a:xfrm>
          <a:prstGeom prst="rect">
            <a:avLst/>
          </a:prstGeom>
          <a:noFill/>
          <a:ln/>
        </p:spPr>
        <p:txBody>
          <a:bodyPr wrap="square" rtlCol="0" anchor="ctr"/>
          <a:lstStyle/>
          <a:p>
            <a:pPr indent="0" marL="0">
              <a:buNone/>
            </a:pPr>
            <a:r>
              <a:rPr lang="en-US" sz="1700" b="1" dirty="0">
                <a:solidFill>
                  <a:srgbClr val="FFFFFF"/>
                </a:solidFill>
                <a:latin typeface="Arial" pitchFamily="34" charset="0"/>
                <a:ea typeface="Arial" pitchFamily="34" charset="-122"/>
                <a:cs typeface="Arial" pitchFamily="34" charset="-120"/>
              </a:rPr>
              <a:t>Savoir-être</a:t>
            </a:r>
            <a:endParaRPr lang="en-US" sz="1700" dirty="0"/>
          </a:p>
        </p:txBody>
      </p:sp>
      <p:sp>
        <p:nvSpPr>
          <p:cNvPr id="36" name="Shape 31"/>
          <p:cNvSpPr/>
          <p:nvPr/>
        </p:nvSpPr>
        <p:spPr>
          <a:xfrm>
            <a:off x="8528304" y="3182112"/>
            <a:ext cx="118872" cy="118872"/>
          </a:xfrm>
          <a:prstGeom prst="ellipse">
            <a:avLst/>
          </a:prstGeom>
          <a:solidFill>
            <a:srgbClr val="1E8449"/>
          </a:solidFill>
          <a:ln/>
        </p:spPr>
      </p:sp>
      <p:sp>
        <p:nvSpPr>
          <p:cNvPr id="37" name="Text 32"/>
          <p:cNvSpPr/>
          <p:nvPr/>
        </p:nvSpPr>
        <p:spPr>
          <a:xfrm>
            <a:off x="8747760" y="3072384"/>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Rigueur dans la formalisation</a:t>
            </a:r>
            <a:endParaRPr lang="en-US" sz="1200" dirty="0"/>
          </a:p>
        </p:txBody>
      </p:sp>
      <p:sp>
        <p:nvSpPr>
          <p:cNvPr id="38" name="Shape 33"/>
          <p:cNvSpPr/>
          <p:nvPr/>
        </p:nvSpPr>
        <p:spPr>
          <a:xfrm>
            <a:off x="8528304" y="3895344"/>
            <a:ext cx="118872" cy="118872"/>
          </a:xfrm>
          <a:prstGeom prst="ellipse">
            <a:avLst/>
          </a:prstGeom>
          <a:solidFill>
            <a:srgbClr val="1E8449"/>
          </a:solidFill>
          <a:ln/>
        </p:spPr>
      </p:sp>
      <p:sp>
        <p:nvSpPr>
          <p:cNvPr id="39" name="Text 34"/>
          <p:cNvSpPr/>
          <p:nvPr/>
        </p:nvSpPr>
        <p:spPr>
          <a:xfrm>
            <a:off x="8747760" y="3785616"/>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Esprit de synthèse</a:t>
            </a:r>
            <a:endParaRPr lang="en-US" sz="1200" dirty="0"/>
          </a:p>
        </p:txBody>
      </p:sp>
      <p:sp>
        <p:nvSpPr>
          <p:cNvPr id="40" name="Shape 35"/>
          <p:cNvSpPr/>
          <p:nvPr/>
        </p:nvSpPr>
        <p:spPr>
          <a:xfrm>
            <a:off x="8528304" y="4608576"/>
            <a:ext cx="118872" cy="118872"/>
          </a:xfrm>
          <a:prstGeom prst="ellipse">
            <a:avLst/>
          </a:prstGeom>
          <a:solidFill>
            <a:srgbClr val="1E8449"/>
          </a:solidFill>
          <a:ln/>
        </p:spPr>
      </p:sp>
      <p:sp>
        <p:nvSpPr>
          <p:cNvPr id="41" name="Text 36"/>
          <p:cNvSpPr/>
          <p:nvPr/>
        </p:nvSpPr>
        <p:spPr>
          <a:xfrm>
            <a:off x="8747760" y="4498848"/>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Pédagogie dans la supervision</a:t>
            </a:r>
            <a:endParaRPr lang="en-US" sz="1200" dirty="0"/>
          </a:p>
        </p:txBody>
      </p:sp>
      <p:sp>
        <p:nvSpPr>
          <p:cNvPr id="42" name="Shape 37"/>
          <p:cNvSpPr/>
          <p:nvPr/>
        </p:nvSpPr>
        <p:spPr>
          <a:xfrm>
            <a:off x="8528304" y="5321808"/>
            <a:ext cx="118872" cy="118872"/>
          </a:xfrm>
          <a:prstGeom prst="ellipse">
            <a:avLst/>
          </a:prstGeom>
          <a:solidFill>
            <a:srgbClr val="1E8449"/>
          </a:solidFill>
          <a:ln/>
        </p:spPr>
      </p:sp>
      <p:sp>
        <p:nvSpPr>
          <p:cNvPr id="43" name="Text 38"/>
          <p:cNvSpPr/>
          <p:nvPr/>
        </p:nvSpPr>
        <p:spPr>
          <a:xfrm>
            <a:off x="8747760" y="5212080"/>
            <a:ext cx="2645664" cy="548640"/>
          </a:xfrm>
          <a:prstGeom prst="rect">
            <a:avLst/>
          </a:prstGeom>
          <a:noFill/>
          <a:ln/>
        </p:spPr>
        <p:txBody>
          <a:bodyPr wrap="square" rtlCol="0" anchor="t"/>
          <a:lstStyle/>
          <a:p>
            <a:pPr indent="0" marL="0">
              <a:lnSpc>
                <a:spcPct val="100000"/>
              </a:lnSpc>
              <a:buNone/>
            </a:pPr>
            <a:r>
              <a:rPr lang="en-US" sz="1200" dirty="0">
                <a:solidFill>
                  <a:srgbClr val="1A2238"/>
                </a:solidFill>
                <a:latin typeface="Calibri" pitchFamily="34" charset="0"/>
                <a:ea typeface="Calibri" pitchFamily="34" charset="-122"/>
                <a:cs typeface="Calibri" pitchFamily="34" charset="-120"/>
              </a:rPr>
              <a:t>Fermeté constructive en restitution</a:t>
            </a:r>
            <a:endParaRPr lang="en-US" sz="1200" dirty="0"/>
          </a:p>
        </p:txBody>
      </p:sp>
      <p:sp>
        <p:nvSpPr>
          <p:cNvPr id="44" name="Text 3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5" name="Text 4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06 / 90</a:t>
            </a:r>
            <a:endParaRPr lang="en-US" sz="8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6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ÉQUIPES PLURI-SITES</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Auditer Alger, Constantine, Oran, Annaba, Sétif…</a:t>
            </a:r>
            <a:endParaRPr lang="en-US" sz="2700" dirty="0"/>
          </a:p>
        </p:txBody>
      </p:sp>
      <p:sp>
        <p:nvSpPr>
          <p:cNvPr id="5" name="Shape 3"/>
          <p:cNvSpPr/>
          <p:nvPr/>
        </p:nvSpPr>
        <p:spPr>
          <a:xfrm>
            <a:off x="548640" y="178308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5340096" cy="73152"/>
          </a:xfrm>
          <a:prstGeom prst="rect">
            <a:avLst/>
          </a:prstGeom>
          <a:solidFill>
            <a:srgbClr val="00338D"/>
          </a:solidFill>
          <a:ln/>
        </p:spPr>
      </p:sp>
      <p:sp>
        <p:nvSpPr>
          <p:cNvPr id="7" name="Shape 5"/>
          <p:cNvSpPr/>
          <p:nvPr/>
        </p:nvSpPr>
        <p:spPr>
          <a:xfrm>
            <a:off x="841248" y="2057400"/>
            <a:ext cx="548640" cy="548640"/>
          </a:xfrm>
          <a:prstGeom prst="roundRect">
            <a:avLst>
              <a:gd name="adj" fmla="val 10000"/>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alendar_white.png"/>
          <p:cNvPicPr>
            <a:picLocks noChangeAspect="1"/>
          </p:cNvPicPr>
          <p:nvPr/>
        </p:nvPicPr>
        <p:blipFill>
          <a:blip r:embed="rId1"/>
          <a:stretch>
            <a:fillRect/>
          </a:stretch>
        </p:blipFill>
        <p:spPr>
          <a:xfrm>
            <a:off x="967435" y="2183587"/>
            <a:ext cx="296266" cy="296266"/>
          </a:xfrm>
          <a:prstGeom prst="rect">
            <a:avLst/>
          </a:prstGeom>
        </p:spPr>
      </p:pic>
      <p:sp>
        <p:nvSpPr>
          <p:cNvPr id="9" name="Text 6"/>
          <p:cNvSpPr/>
          <p:nvPr/>
        </p:nvSpPr>
        <p:spPr>
          <a:xfrm>
            <a:off x="1508760" y="2057400"/>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Coordination calendaire</a:t>
            </a:r>
            <a:endParaRPr lang="en-US" sz="1400" dirty="0"/>
          </a:p>
        </p:txBody>
      </p:sp>
      <p:sp>
        <p:nvSpPr>
          <p:cNvPr id="10" name="Text 7"/>
          <p:cNvSpPr/>
          <p:nvPr/>
        </p:nvSpPr>
        <p:spPr>
          <a:xfrm>
            <a:off x="841248" y="274320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Synchroniser les inventaires simultanés (31/12 à 18h), prévoir les déplacements (Alger-Annaba en vol, Alger-Constantine 5 h de route).</a:t>
            </a:r>
            <a:endParaRPr lang="en-US" sz="1150" dirty="0"/>
          </a:p>
        </p:txBody>
      </p:sp>
      <p:sp>
        <p:nvSpPr>
          <p:cNvPr id="11" name="Shape 8"/>
          <p:cNvSpPr/>
          <p:nvPr/>
        </p:nvSpPr>
        <p:spPr>
          <a:xfrm>
            <a:off x="6300216" y="178308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6300216" y="1783080"/>
            <a:ext cx="5340096" cy="73152"/>
          </a:xfrm>
          <a:prstGeom prst="rect">
            <a:avLst/>
          </a:prstGeom>
          <a:solidFill>
            <a:srgbClr val="005EB8"/>
          </a:solidFill>
          <a:ln/>
        </p:spPr>
      </p:sp>
      <p:sp>
        <p:nvSpPr>
          <p:cNvPr id="13" name="Shape 10"/>
          <p:cNvSpPr/>
          <p:nvPr/>
        </p:nvSpPr>
        <p:spPr>
          <a:xfrm>
            <a:off x="6592824" y="2057400"/>
            <a:ext cx="548640" cy="548640"/>
          </a:xfrm>
          <a:prstGeom prst="roundRect">
            <a:avLst>
              <a:gd name="adj" fmla="val 10000"/>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sync_white.png"/>
          <p:cNvPicPr>
            <a:picLocks noChangeAspect="1"/>
          </p:cNvPicPr>
          <p:nvPr/>
        </p:nvPicPr>
        <p:blipFill>
          <a:blip r:embed="rId2"/>
          <a:stretch>
            <a:fillRect/>
          </a:stretch>
        </p:blipFill>
        <p:spPr>
          <a:xfrm>
            <a:off x="6719011" y="2183587"/>
            <a:ext cx="296266" cy="296266"/>
          </a:xfrm>
          <a:prstGeom prst="rect">
            <a:avLst/>
          </a:prstGeom>
        </p:spPr>
      </p:pic>
      <p:sp>
        <p:nvSpPr>
          <p:cNvPr id="15" name="Text 11"/>
          <p:cNvSpPr/>
          <p:nvPr/>
        </p:nvSpPr>
        <p:spPr>
          <a:xfrm>
            <a:off x="7260336" y="2057400"/>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Homogénéité des standards</a:t>
            </a:r>
            <a:endParaRPr lang="en-US" sz="1400" dirty="0"/>
          </a:p>
        </p:txBody>
      </p:sp>
      <p:sp>
        <p:nvSpPr>
          <p:cNvPr id="16" name="Text 12"/>
          <p:cNvSpPr/>
          <p:nvPr/>
        </p:nvSpPr>
        <p:spPr>
          <a:xfrm>
            <a:off x="6592824" y="274320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Briefings uniformes, modèles de FT centralisés, supervision croisée pour éviter les décalages méthodologiques.</a:t>
            </a:r>
            <a:endParaRPr lang="en-US" sz="1150" dirty="0"/>
          </a:p>
        </p:txBody>
      </p:sp>
      <p:sp>
        <p:nvSpPr>
          <p:cNvPr id="17" name="Shape 13"/>
          <p:cNvSpPr/>
          <p:nvPr/>
        </p:nvSpPr>
        <p:spPr>
          <a:xfrm>
            <a:off x="548640" y="388620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8" name="Shape 14"/>
          <p:cNvSpPr/>
          <p:nvPr/>
        </p:nvSpPr>
        <p:spPr>
          <a:xfrm>
            <a:off x="548640" y="3886200"/>
            <a:ext cx="5340096" cy="73152"/>
          </a:xfrm>
          <a:prstGeom prst="rect">
            <a:avLst/>
          </a:prstGeom>
          <a:solidFill>
            <a:srgbClr val="0091DA"/>
          </a:solidFill>
          <a:ln/>
        </p:spPr>
      </p:sp>
      <p:sp>
        <p:nvSpPr>
          <p:cNvPr id="19" name="Shape 15"/>
          <p:cNvSpPr/>
          <p:nvPr/>
        </p:nvSpPr>
        <p:spPr>
          <a:xfrm>
            <a:off x="841248" y="4160520"/>
            <a:ext cx="548640" cy="548640"/>
          </a:xfrm>
          <a:prstGeom prst="roundRect">
            <a:avLst>
              <a:gd name="adj" fmla="val 10000"/>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comments_white.png"/>
          <p:cNvPicPr>
            <a:picLocks noChangeAspect="1"/>
          </p:cNvPicPr>
          <p:nvPr/>
        </p:nvPicPr>
        <p:blipFill>
          <a:blip r:embed="rId3"/>
          <a:stretch>
            <a:fillRect/>
          </a:stretch>
        </p:blipFill>
        <p:spPr>
          <a:xfrm>
            <a:off x="967435" y="4286707"/>
            <a:ext cx="296266" cy="296266"/>
          </a:xfrm>
          <a:prstGeom prst="rect">
            <a:avLst/>
          </a:prstGeom>
        </p:spPr>
      </p:pic>
      <p:sp>
        <p:nvSpPr>
          <p:cNvPr id="21" name="Text 16"/>
          <p:cNvSpPr/>
          <p:nvPr/>
        </p:nvSpPr>
        <p:spPr>
          <a:xfrm>
            <a:off x="1508760" y="4160520"/>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Communication</a:t>
            </a:r>
            <a:endParaRPr lang="en-US" sz="1400" dirty="0"/>
          </a:p>
        </p:txBody>
      </p:sp>
      <p:sp>
        <p:nvSpPr>
          <p:cNvPr id="22" name="Text 17"/>
          <p:cNvSpPr/>
          <p:nvPr/>
        </p:nvSpPr>
        <p:spPr>
          <a:xfrm>
            <a:off x="841248" y="484632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Outils numériques sécurisés (visio, partage chiffré), points d'avancement communs, escalade structurée.</a:t>
            </a:r>
            <a:endParaRPr lang="en-US" sz="1150" dirty="0"/>
          </a:p>
        </p:txBody>
      </p:sp>
      <p:sp>
        <p:nvSpPr>
          <p:cNvPr id="23" name="Shape 18"/>
          <p:cNvSpPr/>
          <p:nvPr/>
        </p:nvSpPr>
        <p:spPr>
          <a:xfrm>
            <a:off x="6300216" y="3886200"/>
            <a:ext cx="5340096"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4" name="Shape 19"/>
          <p:cNvSpPr/>
          <p:nvPr/>
        </p:nvSpPr>
        <p:spPr>
          <a:xfrm>
            <a:off x="6300216" y="3886200"/>
            <a:ext cx="5340096" cy="73152"/>
          </a:xfrm>
          <a:prstGeom prst="rect">
            <a:avLst/>
          </a:prstGeom>
          <a:solidFill>
            <a:srgbClr val="1E8449"/>
          </a:solidFill>
          <a:ln/>
        </p:spPr>
      </p:sp>
      <p:sp>
        <p:nvSpPr>
          <p:cNvPr id="25" name="Shape 20"/>
          <p:cNvSpPr/>
          <p:nvPr/>
        </p:nvSpPr>
        <p:spPr>
          <a:xfrm>
            <a:off x="6592824" y="4160520"/>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lock_white.png"/>
          <p:cNvPicPr>
            <a:picLocks noChangeAspect="1"/>
          </p:cNvPicPr>
          <p:nvPr/>
        </p:nvPicPr>
        <p:blipFill>
          <a:blip r:embed="rId4"/>
          <a:stretch>
            <a:fillRect/>
          </a:stretch>
        </p:blipFill>
        <p:spPr>
          <a:xfrm>
            <a:off x="6719011" y="4286707"/>
            <a:ext cx="296266" cy="296266"/>
          </a:xfrm>
          <a:prstGeom prst="rect">
            <a:avLst/>
          </a:prstGeom>
        </p:spPr>
      </p:pic>
      <p:sp>
        <p:nvSpPr>
          <p:cNvPr id="27" name="Text 21"/>
          <p:cNvSpPr/>
          <p:nvPr/>
        </p:nvSpPr>
        <p:spPr>
          <a:xfrm>
            <a:off x="7260336" y="4160520"/>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Sécurité des données</a:t>
            </a:r>
            <a:endParaRPr lang="en-US" sz="1400" dirty="0"/>
          </a:p>
        </p:txBody>
      </p:sp>
      <p:sp>
        <p:nvSpPr>
          <p:cNvPr id="28" name="Text 22"/>
          <p:cNvSpPr/>
          <p:nvPr/>
        </p:nvSpPr>
        <p:spPr>
          <a:xfrm>
            <a:off x="6592824" y="4846320"/>
            <a:ext cx="4791456" cy="8686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Transport sécurisé des laptops, sauvegarde quotidienne, prévention pertes/vols, confidentialité.</a:t>
            </a:r>
            <a:endParaRPr lang="en-US" sz="115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60 / 90</a:t>
            </a:r>
            <a:endParaRPr lang="en-US" sz="85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 6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C77700"/>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C77700"/>
                </a:solidFill>
                <a:latin typeface="Arial" pitchFamily="34" charset="0"/>
                <a:ea typeface="Arial" pitchFamily="34" charset="-122"/>
                <a:cs typeface="Arial" pitchFamily="34" charset="-120"/>
              </a:rPr>
              <a:t>MISE EN PRATIQUE — JEU DE RÔLE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Revue de dossier « Provisions pour litiges »</a:t>
            </a:r>
            <a:endParaRPr lang="en-US" sz="2700" dirty="0"/>
          </a:p>
        </p:txBody>
      </p:sp>
      <p:sp>
        <p:nvSpPr>
          <p:cNvPr id="5" name="Shape 3"/>
          <p:cNvSpPr/>
          <p:nvPr/>
        </p:nvSpPr>
        <p:spPr>
          <a:xfrm>
            <a:off x="548640" y="1600200"/>
            <a:ext cx="11091672" cy="1234440"/>
          </a:xfrm>
          <a:prstGeom prst="rect">
            <a:avLst/>
          </a:prstGeom>
          <a:solidFill>
            <a:srgbClr val="FBF1E0"/>
          </a:solidFill>
          <a:ln/>
        </p:spPr>
      </p:sp>
      <p:sp>
        <p:nvSpPr>
          <p:cNvPr id="6" name="Shape 4"/>
          <p:cNvSpPr/>
          <p:nvPr/>
        </p:nvSpPr>
        <p:spPr>
          <a:xfrm>
            <a:off x="548640" y="1600200"/>
            <a:ext cx="109728" cy="1234440"/>
          </a:xfrm>
          <a:prstGeom prst="rect">
            <a:avLst/>
          </a:prstGeom>
          <a:solidFill>
            <a:srgbClr val="C77700"/>
          </a:solidFill>
          <a:ln/>
        </p:spPr>
      </p:sp>
      <p:sp>
        <p:nvSpPr>
          <p:cNvPr id="7" name="Shape 5"/>
          <p:cNvSpPr/>
          <p:nvPr/>
        </p:nvSpPr>
        <p:spPr>
          <a:xfrm>
            <a:off x="841248" y="1828800"/>
            <a:ext cx="566928" cy="566928"/>
          </a:xfrm>
          <a:prstGeom prst="roundRect">
            <a:avLst>
              <a:gd name="adj" fmla="val 9677"/>
            </a:avLst>
          </a:prstGeom>
          <a:solidFill>
            <a:srgbClr val="C77700"/>
          </a:solidFill>
          <a:ln/>
          <a:effectLst>
            <a:outerShdw sx="100000" sy="100000" kx="0" ky="0" algn="bl" rotWithShape="0" blurRad="63500" dist="25400" dir="5400000">
              <a:srgbClr val="AAB6CC">
                <a:alpha val="18000"/>
              </a:srgbClr>
            </a:outerShdw>
          </a:effectLst>
        </p:spPr>
      </p:sp>
      <p:pic>
        <p:nvPicPr>
          <p:cNvPr id="8" name="Image 0" descr="/home/claude/cac_deck/assets/icons/masks_white.png"/>
          <p:cNvPicPr>
            <a:picLocks noChangeAspect="1"/>
          </p:cNvPicPr>
          <p:nvPr/>
        </p:nvPicPr>
        <p:blipFill>
          <a:blip r:embed="rId1"/>
          <a:stretch>
            <a:fillRect/>
          </a:stretch>
        </p:blipFill>
        <p:spPr>
          <a:xfrm>
            <a:off x="971641" y="1959193"/>
            <a:ext cx="306141" cy="306141"/>
          </a:xfrm>
          <a:prstGeom prst="rect">
            <a:avLst/>
          </a:prstGeom>
        </p:spPr>
      </p:pic>
      <p:sp>
        <p:nvSpPr>
          <p:cNvPr id="9" name="Text 6"/>
          <p:cNvSpPr/>
          <p:nvPr/>
        </p:nvSpPr>
        <p:spPr>
          <a:xfrm>
            <a:off x="1600200" y="1645920"/>
            <a:ext cx="9765792" cy="1143000"/>
          </a:xfrm>
          <a:prstGeom prst="rect">
            <a:avLst/>
          </a:prstGeom>
          <a:noFill/>
          <a:ln/>
        </p:spPr>
        <p:txBody>
          <a:bodyPr wrap="square" rtlCol="0" anchor="ctr"/>
          <a:lstStyle/>
          <a:p>
            <a:pPr indent="0" marL="0">
              <a:lnSpc>
                <a:spcPct val="108000"/>
              </a:lnSpc>
              <a:buNone/>
            </a:pPr>
            <a:r>
              <a:rPr lang="en-US" sz="1250" b="1" dirty="0">
                <a:solidFill>
                  <a:srgbClr val="C77700"/>
                </a:solidFill>
                <a:latin typeface="Calibri" pitchFamily="34" charset="0"/>
                <a:ea typeface="Calibri" pitchFamily="34" charset="-122"/>
                <a:cs typeface="Calibri" pitchFamily="34" charset="-120"/>
              </a:rPr>
              <a:t xml:space="preserve">Scénario.  </a:t>
            </a:r>
            <a:pPr indent="0" marL="0">
              <a:lnSpc>
                <a:spcPct val="108000"/>
              </a:lnSpc>
              <a:buNone/>
            </a:pPr>
            <a:r>
              <a:rPr lang="en-US" sz="1250" dirty="0">
                <a:solidFill>
                  <a:srgbClr val="1A2238"/>
                </a:solidFill>
                <a:latin typeface="Calibri" pitchFamily="34" charset="0"/>
                <a:ea typeface="Calibri" pitchFamily="34" charset="-122"/>
                <a:cs typeface="Calibri" pitchFamily="34" charset="-120"/>
              </a:rPr>
              <a:t>Un chef de mission conduit la revue de la FT « Provisions pour litiges » préparée par un assistant senior. Le formateur joue l'associé signataire qui supervise. Trois rôles : senior (présente), chef de mission (revoit, questionne, valide), associé (observe, intervient sur les points critiques).</a:t>
            </a:r>
            <a:endParaRPr lang="en-US" sz="1250" dirty="0"/>
          </a:p>
        </p:txBody>
      </p:sp>
      <p:sp>
        <p:nvSpPr>
          <p:cNvPr id="10" name="Text 7"/>
          <p:cNvSpPr/>
          <p:nvPr/>
        </p:nvSpPr>
        <p:spPr>
          <a:xfrm>
            <a:off x="548640" y="3063240"/>
            <a:ext cx="11091672" cy="36576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Points d'attention pédagogiques</a:t>
            </a:r>
            <a:endParaRPr lang="en-US" sz="1400" dirty="0"/>
          </a:p>
        </p:txBody>
      </p:sp>
      <p:sp>
        <p:nvSpPr>
          <p:cNvPr id="11" name="Shape 8"/>
          <p:cNvSpPr/>
          <p:nvPr/>
        </p:nvSpPr>
        <p:spPr>
          <a:xfrm>
            <a:off x="640080" y="3566160"/>
            <a:ext cx="310896" cy="310896"/>
          </a:xfrm>
          <a:prstGeom prst="ellipse">
            <a:avLst/>
          </a:prstGeom>
          <a:solidFill>
            <a:srgbClr val="00338D"/>
          </a:solidFill>
          <a:ln/>
        </p:spPr>
      </p:sp>
      <p:sp>
        <p:nvSpPr>
          <p:cNvPr id="12" name="Text 9"/>
          <p:cNvSpPr/>
          <p:nvPr/>
        </p:nvSpPr>
        <p:spPr>
          <a:xfrm>
            <a:off x="640080" y="3566160"/>
            <a:ext cx="310896" cy="310896"/>
          </a:xfrm>
          <a:prstGeom prst="rect">
            <a:avLst/>
          </a:prstGeom>
          <a:noFill/>
          <a:ln/>
        </p:spPr>
        <p:txBody>
          <a:bodyPr wrap="square" rtlCol="0" anchor="ctr"/>
          <a:lstStyle/>
          <a:p>
            <a:pPr algn="ctr" indent="0" marL="0">
              <a:buNone/>
            </a:pPr>
            <a:r>
              <a:rPr lang="en-US" sz="1200" b="1" dirty="0">
                <a:solidFill>
                  <a:srgbClr val="FFFFFF"/>
                </a:solidFill>
                <a:latin typeface="Arial" pitchFamily="34" charset="0"/>
                <a:ea typeface="Arial" pitchFamily="34" charset="-122"/>
                <a:cs typeface="Arial" pitchFamily="34" charset="-120"/>
              </a:rPr>
              <a:t>1</a:t>
            </a:r>
            <a:endParaRPr lang="en-US" sz="1200" dirty="0"/>
          </a:p>
        </p:txBody>
      </p:sp>
      <p:sp>
        <p:nvSpPr>
          <p:cNvPr id="13" name="Text 10"/>
          <p:cNvSpPr/>
          <p:nvPr/>
        </p:nvSpPr>
        <p:spPr>
          <a:xfrm>
            <a:off x="1097280" y="3520440"/>
            <a:ext cx="10268712" cy="41148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Poser des questions ouvertes (« comment as-tu obtenu ce chiffre ? »), pas seulement fermées.</a:t>
            </a:r>
            <a:endParaRPr lang="en-US" sz="1250" dirty="0"/>
          </a:p>
        </p:txBody>
      </p:sp>
      <p:sp>
        <p:nvSpPr>
          <p:cNvPr id="14" name="Shape 11"/>
          <p:cNvSpPr/>
          <p:nvPr/>
        </p:nvSpPr>
        <p:spPr>
          <a:xfrm>
            <a:off x="640080" y="4069080"/>
            <a:ext cx="310896" cy="310896"/>
          </a:xfrm>
          <a:prstGeom prst="ellipse">
            <a:avLst/>
          </a:prstGeom>
          <a:solidFill>
            <a:srgbClr val="005EB8"/>
          </a:solidFill>
          <a:ln/>
        </p:spPr>
      </p:sp>
      <p:sp>
        <p:nvSpPr>
          <p:cNvPr id="15" name="Text 12"/>
          <p:cNvSpPr/>
          <p:nvPr/>
        </p:nvSpPr>
        <p:spPr>
          <a:xfrm>
            <a:off x="640080" y="4069080"/>
            <a:ext cx="310896" cy="310896"/>
          </a:xfrm>
          <a:prstGeom prst="rect">
            <a:avLst/>
          </a:prstGeom>
          <a:noFill/>
          <a:ln/>
        </p:spPr>
        <p:txBody>
          <a:bodyPr wrap="square" rtlCol="0" anchor="ctr"/>
          <a:lstStyle/>
          <a:p>
            <a:pPr algn="ctr" indent="0" marL="0">
              <a:buNone/>
            </a:pPr>
            <a:r>
              <a:rPr lang="en-US" sz="1200" b="1" dirty="0">
                <a:solidFill>
                  <a:srgbClr val="FFFFFF"/>
                </a:solidFill>
                <a:latin typeface="Arial" pitchFamily="34" charset="0"/>
                <a:ea typeface="Arial" pitchFamily="34" charset="-122"/>
                <a:cs typeface="Arial" pitchFamily="34" charset="-120"/>
              </a:rPr>
              <a:t>2</a:t>
            </a:r>
            <a:endParaRPr lang="en-US" sz="1200" dirty="0"/>
          </a:p>
        </p:txBody>
      </p:sp>
      <p:sp>
        <p:nvSpPr>
          <p:cNvPr id="16" name="Text 13"/>
          <p:cNvSpPr/>
          <p:nvPr/>
        </p:nvSpPr>
        <p:spPr>
          <a:xfrm>
            <a:off x="1097280" y="4023360"/>
            <a:ext cx="10268712" cy="41148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Toute conclusion doit être étayée par des éléments probants.</a:t>
            </a:r>
            <a:endParaRPr lang="en-US" sz="1250" dirty="0"/>
          </a:p>
        </p:txBody>
      </p:sp>
      <p:sp>
        <p:nvSpPr>
          <p:cNvPr id="17" name="Shape 14"/>
          <p:cNvSpPr/>
          <p:nvPr/>
        </p:nvSpPr>
        <p:spPr>
          <a:xfrm>
            <a:off x="640080" y="4572000"/>
            <a:ext cx="310896" cy="310896"/>
          </a:xfrm>
          <a:prstGeom prst="ellipse">
            <a:avLst/>
          </a:prstGeom>
          <a:solidFill>
            <a:srgbClr val="0091DA"/>
          </a:solidFill>
          <a:ln/>
        </p:spPr>
      </p:sp>
      <p:sp>
        <p:nvSpPr>
          <p:cNvPr id="18" name="Text 15"/>
          <p:cNvSpPr/>
          <p:nvPr/>
        </p:nvSpPr>
        <p:spPr>
          <a:xfrm>
            <a:off x="640080" y="4572000"/>
            <a:ext cx="310896" cy="310896"/>
          </a:xfrm>
          <a:prstGeom prst="rect">
            <a:avLst/>
          </a:prstGeom>
          <a:noFill/>
          <a:ln/>
        </p:spPr>
        <p:txBody>
          <a:bodyPr wrap="square" rtlCol="0" anchor="ctr"/>
          <a:lstStyle/>
          <a:p>
            <a:pPr algn="ctr" indent="0" marL="0">
              <a:buNone/>
            </a:pPr>
            <a:r>
              <a:rPr lang="en-US" sz="1200" b="1" dirty="0">
                <a:solidFill>
                  <a:srgbClr val="FFFFFF"/>
                </a:solidFill>
                <a:latin typeface="Arial" pitchFamily="34" charset="0"/>
                <a:ea typeface="Arial" pitchFamily="34" charset="-122"/>
                <a:cs typeface="Arial" pitchFamily="34" charset="-120"/>
              </a:rPr>
              <a:t>3</a:t>
            </a:r>
            <a:endParaRPr lang="en-US" sz="1200" dirty="0"/>
          </a:p>
        </p:txBody>
      </p:sp>
      <p:sp>
        <p:nvSpPr>
          <p:cNvPr id="19" name="Text 16"/>
          <p:cNvSpPr/>
          <p:nvPr/>
        </p:nvSpPr>
        <p:spPr>
          <a:xfrm>
            <a:off x="1097280" y="4526280"/>
            <a:ext cx="10268712" cy="41148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Commentaires de revue datés, formulés en questions/exigences claires, conservés au dossier.</a:t>
            </a:r>
            <a:endParaRPr lang="en-US" sz="1250" dirty="0"/>
          </a:p>
        </p:txBody>
      </p:sp>
      <p:sp>
        <p:nvSpPr>
          <p:cNvPr id="20" name="Shape 17"/>
          <p:cNvSpPr/>
          <p:nvPr/>
        </p:nvSpPr>
        <p:spPr>
          <a:xfrm>
            <a:off x="640080" y="5074920"/>
            <a:ext cx="310896" cy="310896"/>
          </a:xfrm>
          <a:prstGeom prst="ellipse">
            <a:avLst/>
          </a:prstGeom>
          <a:solidFill>
            <a:srgbClr val="1E8449"/>
          </a:solidFill>
          <a:ln/>
        </p:spPr>
      </p:sp>
      <p:sp>
        <p:nvSpPr>
          <p:cNvPr id="21" name="Text 18"/>
          <p:cNvSpPr/>
          <p:nvPr/>
        </p:nvSpPr>
        <p:spPr>
          <a:xfrm>
            <a:off x="640080" y="5074920"/>
            <a:ext cx="310896" cy="310896"/>
          </a:xfrm>
          <a:prstGeom prst="rect">
            <a:avLst/>
          </a:prstGeom>
          <a:noFill/>
          <a:ln/>
        </p:spPr>
        <p:txBody>
          <a:bodyPr wrap="square" rtlCol="0" anchor="ctr"/>
          <a:lstStyle/>
          <a:p>
            <a:pPr algn="ctr" indent="0" marL="0">
              <a:buNone/>
            </a:pPr>
            <a:r>
              <a:rPr lang="en-US" sz="1200" b="1" dirty="0">
                <a:solidFill>
                  <a:srgbClr val="FFFFFF"/>
                </a:solidFill>
                <a:latin typeface="Arial" pitchFamily="34" charset="0"/>
                <a:ea typeface="Arial" pitchFamily="34" charset="-122"/>
                <a:cs typeface="Arial" pitchFamily="34" charset="-120"/>
              </a:rPr>
              <a:t>4</a:t>
            </a:r>
            <a:endParaRPr lang="en-US" sz="1200" dirty="0"/>
          </a:p>
        </p:txBody>
      </p:sp>
      <p:sp>
        <p:nvSpPr>
          <p:cNvPr id="22" name="Text 19"/>
          <p:cNvSpPr/>
          <p:nvPr/>
        </p:nvSpPr>
        <p:spPr>
          <a:xfrm>
            <a:off x="1097280" y="5029200"/>
            <a:ext cx="10268712" cy="41148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Points en suspens : plan d'action chiffré (« réponse attendue avant J+3 »).</a:t>
            </a:r>
            <a:endParaRPr lang="en-US" sz="1250" dirty="0"/>
          </a:p>
        </p:txBody>
      </p:sp>
      <p:sp>
        <p:nvSpPr>
          <p:cNvPr id="23" name="Shape 20"/>
          <p:cNvSpPr/>
          <p:nvPr/>
        </p:nvSpPr>
        <p:spPr>
          <a:xfrm>
            <a:off x="548640" y="5650992"/>
            <a:ext cx="11091672" cy="457200"/>
          </a:xfrm>
          <a:prstGeom prst="rect">
            <a:avLst/>
          </a:prstGeom>
          <a:solidFill>
            <a:srgbClr val="E6F1EA"/>
          </a:solidFill>
          <a:ln/>
        </p:spPr>
      </p:sp>
      <p:sp>
        <p:nvSpPr>
          <p:cNvPr id="24" name="Text 21"/>
          <p:cNvSpPr/>
          <p:nvPr/>
        </p:nvSpPr>
        <p:spPr>
          <a:xfrm>
            <a:off x="822960" y="5650992"/>
            <a:ext cx="10543032" cy="457200"/>
          </a:xfrm>
          <a:prstGeom prst="rect">
            <a:avLst/>
          </a:prstGeom>
          <a:noFill/>
          <a:ln/>
        </p:spPr>
        <p:txBody>
          <a:bodyPr wrap="square" rtlCol="0" anchor="ctr"/>
          <a:lstStyle/>
          <a:p>
            <a:pPr indent="0" marL="0">
              <a:buNone/>
            </a:pPr>
            <a:r>
              <a:rPr lang="en-US" sz="1150" b="1" dirty="0">
                <a:solidFill>
                  <a:srgbClr val="14622F"/>
                </a:solidFill>
                <a:latin typeface="Calibri" pitchFamily="34" charset="0"/>
                <a:ea typeface="Calibri" pitchFamily="34" charset="-122"/>
                <a:cs typeface="Calibri" pitchFamily="34" charset="-120"/>
              </a:rPr>
              <a:t xml:space="preserve">Débriefing (10 min).  </a:t>
            </a:r>
            <a:pPr indent="0" marL="0">
              <a:buNone/>
            </a:pPr>
            <a:r>
              <a:rPr lang="en-US" sz="1150" dirty="0">
                <a:solidFill>
                  <a:srgbClr val="1A2238"/>
                </a:solidFill>
                <a:latin typeface="Calibri" pitchFamily="34" charset="0"/>
                <a:ea typeface="Calibri" pitchFamily="34" charset="-122"/>
                <a:cs typeface="Calibri" pitchFamily="34" charset="-120"/>
              </a:rPr>
              <a:t>Qu'a-t-on entendu de constructif ? Quels comportements éviter (interventions trop directives, absence d'écoute, validation trop rapide) ?</a:t>
            </a:r>
            <a:endParaRPr lang="en-US" sz="1150" dirty="0"/>
          </a:p>
        </p:txBody>
      </p:sp>
      <p:sp>
        <p:nvSpPr>
          <p:cNvPr id="25" name="Text 22"/>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6" name="Text 23"/>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61 / 90</a:t>
            </a:r>
            <a:endParaRPr lang="en-US" sz="85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62">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06</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handshake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15H45 · 0H45 · MISE EN SITUATION</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Communication client</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&amp; réunion de synthèse</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 La réunion de synthèse… l'occasion de transformer la mission en valeur ajoutée. » — NAA 260 / 265</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62 / 90</a:t>
            </a:r>
            <a:endParaRPr lang="en-US" sz="85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 6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SÉQUENCE 15H45 — NAA 260/265</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Objectifs de la séquence</a:t>
            </a:r>
            <a:endParaRPr lang="en-US" sz="2700" dirty="0"/>
          </a:p>
        </p:txBody>
      </p:sp>
      <p:sp>
        <p:nvSpPr>
          <p:cNvPr id="5" name="Shape 3"/>
          <p:cNvSpPr/>
          <p:nvPr/>
        </p:nvSpPr>
        <p:spPr>
          <a:xfrm>
            <a:off x="548640" y="1920240"/>
            <a:ext cx="11091672" cy="1097280"/>
          </a:xfrm>
          <a:prstGeom prst="rect">
            <a:avLst/>
          </a:prstGeom>
          <a:solidFill>
            <a:srgbClr val="E9F0F9"/>
          </a:solidFill>
          <a:ln/>
        </p:spPr>
      </p:sp>
      <p:sp>
        <p:nvSpPr>
          <p:cNvPr id="6" name="Shape 4"/>
          <p:cNvSpPr/>
          <p:nvPr/>
        </p:nvSpPr>
        <p:spPr>
          <a:xfrm>
            <a:off x="548640" y="1920240"/>
            <a:ext cx="91440" cy="1097280"/>
          </a:xfrm>
          <a:prstGeom prst="rect">
            <a:avLst/>
          </a:prstGeom>
          <a:solidFill>
            <a:srgbClr val="00338D"/>
          </a:solidFill>
          <a:ln/>
        </p:spPr>
      </p:sp>
      <p:sp>
        <p:nvSpPr>
          <p:cNvPr id="7" name="Shape 5"/>
          <p:cNvSpPr/>
          <p:nvPr/>
        </p:nvSpPr>
        <p:spPr>
          <a:xfrm>
            <a:off x="914400" y="2212848"/>
            <a:ext cx="530352" cy="530352"/>
          </a:xfrm>
          <a:prstGeom prst="roundRect">
            <a:avLst>
              <a:gd name="adj" fmla="val 10345"/>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omments_white.png"/>
          <p:cNvPicPr>
            <a:picLocks noChangeAspect="1"/>
          </p:cNvPicPr>
          <p:nvPr/>
        </p:nvPicPr>
        <p:blipFill>
          <a:blip r:embed="rId1"/>
          <a:stretch>
            <a:fillRect/>
          </a:stretch>
        </p:blipFill>
        <p:spPr>
          <a:xfrm>
            <a:off x="1036381" y="2334829"/>
            <a:ext cx="286390" cy="286390"/>
          </a:xfrm>
          <a:prstGeom prst="rect">
            <a:avLst/>
          </a:prstGeom>
        </p:spPr>
      </p:pic>
      <p:sp>
        <p:nvSpPr>
          <p:cNvPr id="9" name="Text 6"/>
          <p:cNvSpPr/>
          <p:nvPr/>
        </p:nvSpPr>
        <p:spPr>
          <a:xfrm>
            <a:off x="1691640" y="192024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Préparer et animer une réunion de synthèse efficace, conforme aux NAA 260 et 265.</a:t>
            </a:r>
            <a:endParaRPr lang="en-US" sz="1450" dirty="0"/>
          </a:p>
        </p:txBody>
      </p:sp>
      <p:sp>
        <p:nvSpPr>
          <p:cNvPr id="10" name="Shape 7"/>
          <p:cNvSpPr/>
          <p:nvPr/>
        </p:nvSpPr>
        <p:spPr>
          <a:xfrm>
            <a:off x="548640" y="3154680"/>
            <a:ext cx="11091672" cy="1097280"/>
          </a:xfrm>
          <a:prstGeom prst="rect">
            <a:avLst/>
          </a:prstGeom>
          <a:solidFill>
            <a:srgbClr val="F3F6FB"/>
          </a:solidFill>
          <a:ln/>
        </p:spPr>
      </p:sp>
      <p:sp>
        <p:nvSpPr>
          <p:cNvPr id="11" name="Shape 8"/>
          <p:cNvSpPr/>
          <p:nvPr/>
        </p:nvSpPr>
        <p:spPr>
          <a:xfrm>
            <a:off x="548640" y="3154680"/>
            <a:ext cx="91440" cy="1097280"/>
          </a:xfrm>
          <a:prstGeom prst="rect">
            <a:avLst/>
          </a:prstGeom>
          <a:solidFill>
            <a:srgbClr val="005EB8"/>
          </a:solidFill>
          <a:ln/>
        </p:spPr>
      </p:sp>
      <p:sp>
        <p:nvSpPr>
          <p:cNvPr id="12" name="Shape 9"/>
          <p:cNvSpPr/>
          <p:nvPr/>
        </p:nvSpPr>
        <p:spPr>
          <a:xfrm>
            <a:off x="914400" y="3447288"/>
            <a:ext cx="530352" cy="530352"/>
          </a:xfrm>
          <a:prstGeom prst="roundRect">
            <a:avLst>
              <a:gd name="adj" fmla="val 10345"/>
            </a:avLst>
          </a:prstGeom>
          <a:solidFill>
            <a:srgbClr val="005EB8"/>
          </a:solidFill>
          <a:ln/>
          <a:effectLst>
            <a:outerShdw sx="100000" sy="100000" kx="0" ky="0" algn="bl" rotWithShape="0" blurRad="63500" dist="25400" dir="5400000">
              <a:srgbClr val="AAB6CC">
                <a:alpha val="18000"/>
              </a:srgbClr>
            </a:outerShdw>
          </a:effectLst>
        </p:spPr>
      </p:sp>
      <p:pic>
        <p:nvPicPr>
          <p:cNvPr id="13" name="Image 1" descr="/home/claude/cac_deck/assets/icons/fileContract_white.png"/>
          <p:cNvPicPr>
            <a:picLocks noChangeAspect="1"/>
          </p:cNvPicPr>
          <p:nvPr/>
        </p:nvPicPr>
        <p:blipFill>
          <a:blip r:embed="rId2"/>
          <a:stretch>
            <a:fillRect/>
          </a:stretch>
        </p:blipFill>
        <p:spPr>
          <a:xfrm>
            <a:off x="1036381" y="3569269"/>
            <a:ext cx="286390" cy="286390"/>
          </a:xfrm>
          <a:prstGeom prst="rect">
            <a:avLst/>
          </a:prstGeom>
        </p:spPr>
      </p:pic>
      <p:sp>
        <p:nvSpPr>
          <p:cNvPr id="14" name="Text 10"/>
          <p:cNvSpPr/>
          <p:nvPr/>
        </p:nvSpPr>
        <p:spPr>
          <a:xfrm>
            <a:off x="1691640" y="315468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Maîtriser la communication à la gouvernance et la lettre de recommandations.</a:t>
            </a:r>
            <a:endParaRPr lang="en-US" sz="1450" dirty="0"/>
          </a:p>
        </p:txBody>
      </p:sp>
      <p:sp>
        <p:nvSpPr>
          <p:cNvPr id="15" name="Shape 11"/>
          <p:cNvSpPr/>
          <p:nvPr/>
        </p:nvSpPr>
        <p:spPr>
          <a:xfrm>
            <a:off x="548640" y="4389120"/>
            <a:ext cx="11091672" cy="1097280"/>
          </a:xfrm>
          <a:prstGeom prst="rect">
            <a:avLst/>
          </a:prstGeom>
          <a:solidFill>
            <a:srgbClr val="E9F0F9"/>
          </a:solidFill>
          <a:ln/>
        </p:spPr>
      </p:sp>
      <p:sp>
        <p:nvSpPr>
          <p:cNvPr id="16" name="Shape 12"/>
          <p:cNvSpPr/>
          <p:nvPr/>
        </p:nvSpPr>
        <p:spPr>
          <a:xfrm>
            <a:off x="548640" y="4389120"/>
            <a:ext cx="91440" cy="1097280"/>
          </a:xfrm>
          <a:prstGeom prst="rect">
            <a:avLst/>
          </a:prstGeom>
          <a:solidFill>
            <a:srgbClr val="1E8449"/>
          </a:solidFill>
          <a:ln/>
        </p:spPr>
      </p:sp>
      <p:sp>
        <p:nvSpPr>
          <p:cNvPr id="17" name="Shape 13"/>
          <p:cNvSpPr/>
          <p:nvPr/>
        </p:nvSpPr>
        <p:spPr>
          <a:xfrm>
            <a:off x="914400" y="4681728"/>
            <a:ext cx="530352" cy="530352"/>
          </a:xfrm>
          <a:prstGeom prst="roundRect">
            <a:avLst>
              <a:gd name="adj" fmla="val 10345"/>
            </a:avLst>
          </a:prstGeom>
          <a:solidFill>
            <a:srgbClr val="1E8449"/>
          </a:solidFill>
          <a:ln/>
          <a:effectLst>
            <a:outerShdw sx="100000" sy="100000" kx="0" ky="0" algn="bl" rotWithShape="0" blurRad="63500" dist="25400" dir="5400000">
              <a:srgbClr val="AAB6CC">
                <a:alpha val="18000"/>
              </a:srgbClr>
            </a:outerShdw>
          </a:effectLst>
        </p:spPr>
      </p:sp>
      <p:pic>
        <p:nvPicPr>
          <p:cNvPr id="18" name="Image 2" descr="/home/claude/cac_deck/assets/icons/warning_white.png"/>
          <p:cNvPicPr>
            <a:picLocks noChangeAspect="1"/>
          </p:cNvPicPr>
          <p:nvPr/>
        </p:nvPicPr>
        <p:blipFill>
          <a:blip r:embed="rId3"/>
          <a:stretch>
            <a:fillRect/>
          </a:stretch>
        </p:blipFill>
        <p:spPr>
          <a:xfrm>
            <a:off x="1036381" y="4803709"/>
            <a:ext cx="286390" cy="286390"/>
          </a:xfrm>
          <a:prstGeom prst="rect">
            <a:avLst/>
          </a:prstGeom>
        </p:spPr>
      </p:pic>
      <p:sp>
        <p:nvSpPr>
          <p:cNvPr id="19" name="Text 14"/>
          <p:cNvSpPr/>
          <p:nvPr/>
        </p:nvSpPr>
        <p:spPr>
          <a:xfrm>
            <a:off x="1691640" y="4389120"/>
            <a:ext cx="9628632" cy="1097280"/>
          </a:xfrm>
          <a:prstGeom prst="rect">
            <a:avLst/>
          </a:prstGeom>
          <a:noFill/>
          <a:ln/>
        </p:spPr>
        <p:txBody>
          <a:bodyPr wrap="square" rtlCol="0" anchor="ctr"/>
          <a:lstStyle/>
          <a:p>
            <a:pPr indent="0" marL="0">
              <a:lnSpc>
                <a:spcPct val="105000"/>
              </a:lnSpc>
              <a:buNone/>
            </a:pPr>
            <a:r>
              <a:rPr lang="en-US" sz="1450" dirty="0">
                <a:solidFill>
                  <a:srgbClr val="1A2238"/>
                </a:solidFill>
                <a:latin typeface="Calibri" pitchFamily="34" charset="0"/>
                <a:ea typeface="Calibri" pitchFamily="34" charset="-122"/>
                <a:cs typeface="Calibri" pitchFamily="34" charset="-120"/>
              </a:rPr>
              <a:t>Gérer les points sensibles : anomalies, divergences avec la direction, exigences inhabituelles.</a:t>
            </a:r>
            <a:endParaRPr lang="en-US" sz="1450" dirty="0"/>
          </a:p>
        </p:txBody>
      </p:sp>
      <p:sp>
        <p:nvSpPr>
          <p:cNvPr id="20" name="Text 1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1" name="Text 1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63 / 90</a:t>
            </a:r>
            <a:endParaRPr lang="en-US" sz="85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6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NAA 260</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Communication avec les responsables de la gouvernance</a:t>
            </a:r>
            <a:endParaRPr lang="en-US" sz="2700" dirty="0"/>
          </a:p>
        </p:txBody>
      </p:sp>
      <p:sp>
        <p:nvSpPr>
          <p:cNvPr id="5" name="Text 3"/>
          <p:cNvSpPr/>
          <p:nvPr/>
        </p:nvSpPr>
        <p:spPr>
          <a:xfrm>
            <a:off x="548640" y="1463040"/>
            <a:ext cx="11091672" cy="640080"/>
          </a:xfrm>
          <a:prstGeom prst="rect">
            <a:avLst/>
          </a:prstGeom>
          <a:noFill/>
          <a:ln/>
        </p:spPr>
        <p:txBody>
          <a:bodyPr wrap="square" rtlCol="0" anchor="ctr"/>
          <a:lstStyle/>
          <a:p>
            <a:pPr indent="0" marL="0">
              <a:lnSpc>
                <a:spcPct val="105000"/>
              </a:lnSpc>
              <a:buNone/>
            </a:pPr>
            <a:r>
              <a:rPr lang="en-US" sz="1250" i="1" dirty="0">
                <a:solidFill>
                  <a:srgbClr val="59657C"/>
                </a:solidFill>
                <a:latin typeface="Calibri" pitchFamily="34" charset="0"/>
                <a:ea typeface="Calibri" pitchFamily="34" charset="-122"/>
                <a:cs typeface="Calibri" pitchFamily="34" charset="-120"/>
              </a:rPr>
              <a:t>La NAA 260 fixe les obligations du CAC envers les organes de gouvernance (conseil d'administration, conseil de surveillance, assemblée des associés). Quatre objets de communication :</a:t>
            </a:r>
            <a:endParaRPr lang="en-US" sz="1250" dirty="0"/>
          </a:p>
        </p:txBody>
      </p:sp>
      <p:sp>
        <p:nvSpPr>
          <p:cNvPr id="6" name="Shape 4"/>
          <p:cNvSpPr/>
          <p:nvPr/>
        </p:nvSpPr>
        <p:spPr>
          <a:xfrm>
            <a:off x="548640" y="2286000"/>
            <a:ext cx="5340096" cy="1691640"/>
          </a:xfrm>
          <a:prstGeom prst="rect">
            <a:avLst/>
          </a:prstGeom>
          <a:solidFill>
            <a:srgbClr val="F3F6FB"/>
          </a:solidFill>
          <a:ln w="12700">
            <a:solidFill>
              <a:srgbClr val="DCE3EF"/>
            </a:solidFill>
            <a:prstDash val="solid"/>
          </a:ln>
        </p:spPr>
      </p:sp>
      <p:sp>
        <p:nvSpPr>
          <p:cNvPr id="7" name="Shape 5"/>
          <p:cNvSpPr/>
          <p:nvPr/>
        </p:nvSpPr>
        <p:spPr>
          <a:xfrm>
            <a:off x="548640" y="2286000"/>
            <a:ext cx="91440" cy="1691640"/>
          </a:xfrm>
          <a:prstGeom prst="rect">
            <a:avLst/>
          </a:prstGeom>
          <a:solidFill>
            <a:srgbClr val="00338D"/>
          </a:solidFill>
          <a:ln/>
        </p:spPr>
      </p:sp>
      <p:sp>
        <p:nvSpPr>
          <p:cNvPr id="8" name="Shape 6"/>
          <p:cNvSpPr/>
          <p:nvPr/>
        </p:nvSpPr>
        <p:spPr>
          <a:xfrm>
            <a:off x="822960" y="2560320"/>
            <a:ext cx="548640" cy="548640"/>
          </a:xfrm>
          <a:prstGeom prst="roundRect">
            <a:avLst>
              <a:gd name="adj" fmla="val 10000"/>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briefcase_white.png"/>
          <p:cNvPicPr>
            <a:picLocks noChangeAspect="1"/>
          </p:cNvPicPr>
          <p:nvPr/>
        </p:nvPicPr>
        <p:blipFill>
          <a:blip r:embed="rId1"/>
          <a:stretch>
            <a:fillRect/>
          </a:stretch>
        </p:blipFill>
        <p:spPr>
          <a:xfrm>
            <a:off x="949147" y="2686507"/>
            <a:ext cx="296266" cy="296266"/>
          </a:xfrm>
          <a:prstGeom prst="rect">
            <a:avLst/>
          </a:prstGeom>
        </p:spPr>
      </p:pic>
      <p:sp>
        <p:nvSpPr>
          <p:cNvPr id="10" name="Text 7"/>
          <p:cNvSpPr/>
          <p:nvPr/>
        </p:nvSpPr>
        <p:spPr>
          <a:xfrm>
            <a:off x="1508760" y="2560320"/>
            <a:ext cx="4242816" cy="54864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Responsabilités du CAC</a:t>
            </a:r>
            <a:endParaRPr lang="en-US" sz="1400" dirty="0"/>
          </a:p>
        </p:txBody>
      </p:sp>
      <p:sp>
        <p:nvSpPr>
          <p:cNvPr id="11" name="Text 8"/>
          <p:cNvSpPr/>
          <p:nvPr/>
        </p:nvSpPr>
        <p:spPr>
          <a:xfrm>
            <a:off x="822960" y="3246120"/>
            <a:ext cx="479145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Nature, étendue et calendrier de l'audit découlant de la mission.</a:t>
            </a:r>
            <a:endParaRPr lang="en-US" sz="1150" dirty="0"/>
          </a:p>
        </p:txBody>
      </p:sp>
      <p:sp>
        <p:nvSpPr>
          <p:cNvPr id="12" name="Shape 9"/>
          <p:cNvSpPr/>
          <p:nvPr/>
        </p:nvSpPr>
        <p:spPr>
          <a:xfrm>
            <a:off x="6300216" y="2286000"/>
            <a:ext cx="5340096" cy="1691640"/>
          </a:xfrm>
          <a:prstGeom prst="rect">
            <a:avLst/>
          </a:prstGeom>
          <a:solidFill>
            <a:srgbClr val="F3F6FB"/>
          </a:solidFill>
          <a:ln w="12700">
            <a:solidFill>
              <a:srgbClr val="DCE3EF"/>
            </a:solidFill>
            <a:prstDash val="solid"/>
          </a:ln>
        </p:spPr>
      </p:sp>
      <p:sp>
        <p:nvSpPr>
          <p:cNvPr id="13" name="Shape 10"/>
          <p:cNvSpPr/>
          <p:nvPr/>
        </p:nvSpPr>
        <p:spPr>
          <a:xfrm>
            <a:off x="6300216" y="2286000"/>
            <a:ext cx="91440" cy="1691640"/>
          </a:xfrm>
          <a:prstGeom prst="rect">
            <a:avLst/>
          </a:prstGeom>
          <a:solidFill>
            <a:srgbClr val="005EB8"/>
          </a:solidFill>
          <a:ln/>
        </p:spPr>
      </p:sp>
      <p:sp>
        <p:nvSpPr>
          <p:cNvPr id="14" name="Shape 11"/>
          <p:cNvSpPr/>
          <p:nvPr/>
        </p:nvSpPr>
        <p:spPr>
          <a:xfrm>
            <a:off x="6574536" y="2560320"/>
            <a:ext cx="548640" cy="548640"/>
          </a:xfrm>
          <a:prstGeom prst="roundRect">
            <a:avLst>
              <a:gd name="adj" fmla="val 10000"/>
            </a:avLst>
          </a:prstGeom>
          <a:solidFill>
            <a:srgbClr val="005EB8"/>
          </a:solidFill>
          <a:ln/>
          <a:effectLst>
            <a:outerShdw sx="100000" sy="100000" kx="0" ky="0" algn="bl" rotWithShape="0" blurRad="63500" dist="25400" dir="5400000">
              <a:srgbClr val="AAB6CC">
                <a:alpha val="18000"/>
              </a:srgbClr>
            </a:outerShdw>
          </a:effectLst>
        </p:spPr>
      </p:sp>
      <p:pic>
        <p:nvPicPr>
          <p:cNvPr id="15" name="Image 1" descr="/home/claude/cac_deck/assets/icons/compass_white.png"/>
          <p:cNvPicPr>
            <a:picLocks noChangeAspect="1"/>
          </p:cNvPicPr>
          <p:nvPr/>
        </p:nvPicPr>
        <p:blipFill>
          <a:blip r:embed="rId2"/>
          <a:stretch>
            <a:fillRect/>
          </a:stretch>
        </p:blipFill>
        <p:spPr>
          <a:xfrm>
            <a:off x="6700723" y="2686507"/>
            <a:ext cx="296266" cy="296266"/>
          </a:xfrm>
          <a:prstGeom prst="rect">
            <a:avLst/>
          </a:prstGeom>
        </p:spPr>
      </p:pic>
      <p:sp>
        <p:nvSpPr>
          <p:cNvPr id="16" name="Text 12"/>
          <p:cNvSpPr/>
          <p:nvPr/>
        </p:nvSpPr>
        <p:spPr>
          <a:xfrm>
            <a:off x="7260336" y="2560320"/>
            <a:ext cx="4242816" cy="548640"/>
          </a:xfrm>
          <a:prstGeom prst="rect">
            <a:avLst/>
          </a:prstGeom>
          <a:noFill/>
          <a:ln/>
        </p:spPr>
        <p:txBody>
          <a:bodyPr wrap="square" rtlCol="0" anchor="ctr"/>
          <a:lstStyle/>
          <a:p>
            <a:pPr indent="0" marL="0">
              <a:buNone/>
            </a:pPr>
            <a:r>
              <a:rPr lang="en-US" sz="1400" b="1" dirty="0">
                <a:solidFill>
                  <a:srgbClr val="005EB8"/>
                </a:solidFill>
                <a:latin typeface="Arial" pitchFamily="34" charset="0"/>
                <a:ea typeface="Arial" pitchFamily="34" charset="-122"/>
                <a:cs typeface="Arial" pitchFamily="34" charset="-120"/>
              </a:rPr>
              <a:t>Éléments planifiés</a:t>
            </a:r>
            <a:endParaRPr lang="en-US" sz="1400" dirty="0"/>
          </a:p>
        </p:txBody>
      </p:sp>
      <p:sp>
        <p:nvSpPr>
          <p:cNvPr id="17" name="Text 13"/>
          <p:cNvSpPr/>
          <p:nvPr/>
        </p:nvSpPr>
        <p:spPr>
          <a:xfrm>
            <a:off x="6574536" y="3246120"/>
            <a:ext cx="479145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Seuils de signification, principaux risques identifiés, approche retenue.</a:t>
            </a:r>
            <a:endParaRPr lang="en-US" sz="1150" dirty="0"/>
          </a:p>
        </p:txBody>
      </p:sp>
      <p:sp>
        <p:nvSpPr>
          <p:cNvPr id="18" name="Shape 14"/>
          <p:cNvSpPr/>
          <p:nvPr/>
        </p:nvSpPr>
        <p:spPr>
          <a:xfrm>
            <a:off x="548640" y="4114800"/>
            <a:ext cx="5340096" cy="1691640"/>
          </a:xfrm>
          <a:prstGeom prst="rect">
            <a:avLst/>
          </a:prstGeom>
          <a:solidFill>
            <a:srgbClr val="F3F6FB"/>
          </a:solidFill>
          <a:ln w="12700">
            <a:solidFill>
              <a:srgbClr val="DCE3EF"/>
            </a:solidFill>
            <a:prstDash val="solid"/>
          </a:ln>
        </p:spPr>
      </p:sp>
      <p:sp>
        <p:nvSpPr>
          <p:cNvPr id="19" name="Shape 15"/>
          <p:cNvSpPr/>
          <p:nvPr/>
        </p:nvSpPr>
        <p:spPr>
          <a:xfrm>
            <a:off x="548640" y="4114800"/>
            <a:ext cx="91440" cy="1691640"/>
          </a:xfrm>
          <a:prstGeom prst="rect">
            <a:avLst/>
          </a:prstGeom>
          <a:solidFill>
            <a:srgbClr val="0091DA"/>
          </a:solidFill>
          <a:ln/>
        </p:spPr>
      </p:sp>
      <p:sp>
        <p:nvSpPr>
          <p:cNvPr id="20" name="Shape 16"/>
          <p:cNvSpPr/>
          <p:nvPr/>
        </p:nvSpPr>
        <p:spPr>
          <a:xfrm>
            <a:off x="822960" y="4389120"/>
            <a:ext cx="548640" cy="548640"/>
          </a:xfrm>
          <a:prstGeom prst="roundRect">
            <a:avLst>
              <a:gd name="adj" fmla="val 10000"/>
            </a:avLst>
          </a:prstGeom>
          <a:solidFill>
            <a:srgbClr val="0091DA"/>
          </a:solidFill>
          <a:ln/>
          <a:effectLst>
            <a:outerShdw sx="100000" sy="100000" kx="0" ky="0" algn="bl" rotWithShape="0" blurRad="63500" dist="25400" dir="5400000">
              <a:srgbClr val="AAB6CC">
                <a:alpha val="18000"/>
              </a:srgbClr>
            </a:outerShdw>
          </a:effectLst>
        </p:spPr>
      </p:sp>
      <p:pic>
        <p:nvPicPr>
          <p:cNvPr id="21" name="Image 2" descr="/home/claude/cac_deck/assets/icons/search_white.png"/>
          <p:cNvPicPr>
            <a:picLocks noChangeAspect="1"/>
          </p:cNvPicPr>
          <p:nvPr/>
        </p:nvPicPr>
        <p:blipFill>
          <a:blip r:embed="rId3"/>
          <a:stretch>
            <a:fillRect/>
          </a:stretch>
        </p:blipFill>
        <p:spPr>
          <a:xfrm>
            <a:off x="949147" y="4515307"/>
            <a:ext cx="296266" cy="296266"/>
          </a:xfrm>
          <a:prstGeom prst="rect">
            <a:avLst/>
          </a:prstGeom>
        </p:spPr>
      </p:pic>
      <p:sp>
        <p:nvSpPr>
          <p:cNvPr id="22" name="Text 17"/>
          <p:cNvSpPr/>
          <p:nvPr/>
        </p:nvSpPr>
        <p:spPr>
          <a:xfrm>
            <a:off x="1508760" y="4389120"/>
            <a:ext cx="4242816" cy="548640"/>
          </a:xfrm>
          <a:prstGeom prst="rect">
            <a:avLst/>
          </a:prstGeom>
          <a:noFill/>
          <a:ln/>
        </p:spPr>
        <p:txBody>
          <a:bodyPr wrap="square" rtlCol="0" anchor="ctr"/>
          <a:lstStyle/>
          <a:p>
            <a:pPr indent="0" marL="0">
              <a:buNone/>
            </a:pPr>
            <a:r>
              <a:rPr lang="en-US" sz="1400" b="1" dirty="0">
                <a:solidFill>
                  <a:srgbClr val="0091DA"/>
                </a:solidFill>
                <a:latin typeface="Arial" pitchFamily="34" charset="0"/>
                <a:ea typeface="Arial" pitchFamily="34" charset="-122"/>
                <a:cs typeface="Arial" pitchFamily="34" charset="-120"/>
              </a:rPr>
              <a:t>Constats significatifs</a:t>
            </a:r>
            <a:endParaRPr lang="en-US" sz="1400" dirty="0"/>
          </a:p>
        </p:txBody>
      </p:sp>
      <p:sp>
        <p:nvSpPr>
          <p:cNvPr id="23" name="Text 18"/>
          <p:cNvSpPr/>
          <p:nvPr/>
        </p:nvSpPr>
        <p:spPr>
          <a:xfrm>
            <a:off x="822960" y="5074920"/>
            <a:ext cx="479145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Anomalies (corrigées et non corrigées), faiblesses de CI, divergences, événements postérieurs.</a:t>
            </a:r>
            <a:endParaRPr lang="en-US" sz="1150" dirty="0"/>
          </a:p>
        </p:txBody>
      </p:sp>
      <p:sp>
        <p:nvSpPr>
          <p:cNvPr id="24" name="Shape 19"/>
          <p:cNvSpPr/>
          <p:nvPr/>
        </p:nvSpPr>
        <p:spPr>
          <a:xfrm>
            <a:off x="6300216" y="4114800"/>
            <a:ext cx="5340096" cy="1691640"/>
          </a:xfrm>
          <a:prstGeom prst="rect">
            <a:avLst/>
          </a:prstGeom>
          <a:solidFill>
            <a:srgbClr val="F3F6FB"/>
          </a:solidFill>
          <a:ln w="12700">
            <a:solidFill>
              <a:srgbClr val="DCE3EF"/>
            </a:solidFill>
            <a:prstDash val="solid"/>
          </a:ln>
        </p:spPr>
      </p:sp>
      <p:sp>
        <p:nvSpPr>
          <p:cNvPr id="25" name="Shape 20"/>
          <p:cNvSpPr/>
          <p:nvPr/>
        </p:nvSpPr>
        <p:spPr>
          <a:xfrm>
            <a:off x="6300216" y="4114800"/>
            <a:ext cx="91440" cy="1691640"/>
          </a:xfrm>
          <a:prstGeom prst="rect">
            <a:avLst/>
          </a:prstGeom>
          <a:solidFill>
            <a:srgbClr val="1E8449"/>
          </a:solidFill>
          <a:ln/>
        </p:spPr>
      </p:sp>
      <p:sp>
        <p:nvSpPr>
          <p:cNvPr id="26" name="Shape 21"/>
          <p:cNvSpPr/>
          <p:nvPr/>
        </p:nvSpPr>
        <p:spPr>
          <a:xfrm>
            <a:off x="6574536" y="4389120"/>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27" name="Image 3" descr="/home/claude/cac_deck/assets/icons/scale_white.png"/>
          <p:cNvPicPr>
            <a:picLocks noChangeAspect="1"/>
          </p:cNvPicPr>
          <p:nvPr/>
        </p:nvPicPr>
        <p:blipFill>
          <a:blip r:embed="rId4"/>
          <a:stretch>
            <a:fillRect/>
          </a:stretch>
        </p:blipFill>
        <p:spPr>
          <a:xfrm>
            <a:off x="6700723" y="4515307"/>
            <a:ext cx="296266" cy="296266"/>
          </a:xfrm>
          <a:prstGeom prst="rect">
            <a:avLst/>
          </a:prstGeom>
        </p:spPr>
      </p:pic>
      <p:sp>
        <p:nvSpPr>
          <p:cNvPr id="28" name="Text 22"/>
          <p:cNvSpPr/>
          <p:nvPr/>
        </p:nvSpPr>
        <p:spPr>
          <a:xfrm>
            <a:off x="7260336" y="4389120"/>
            <a:ext cx="4242816" cy="548640"/>
          </a:xfrm>
          <a:prstGeom prst="rect">
            <a:avLst/>
          </a:prstGeom>
          <a:noFill/>
          <a:ln/>
        </p:spPr>
        <p:txBody>
          <a:bodyPr wrap="square" rtlCol="0" anchor="ctr"/>
          <a:lstStyle/>
          <a:p>
            <a:pPr indent="0" marL="0">
              <a:buNone/>
            </a:pPr>
            <a:r>
              <a:rPr lang="en-US" sz="1400" b="1" dirty="0">
                <a:solidFill>
                  <a:srgbClr val="1E8449"/>
                </a:solidFill>
                <a:latin typeface="Arial" pitchFamily="34" charset="0"/>
                <a:ea typeface="Arial" pitchFamily="34" charset="-122"/>
                <a:cs typeface="Arial" pitchFamily="34" charset="-120"/>
              </a:rPr>
              <a:t>Indépendance</a:t>
            </a:r>
            <a:endParaRPr lang="en-US" sz="1400" dirty="0"/>
          </a:p>
        </p:txBody>
      </p:sp>
      <p:sp>
        <p:nvSpPr>
          <p:cNvPr id="29" name="Text 23"/>
          <p:cNvSpPr/>
          <p:nvPr/>
        </p:nvSpPr>
        <p:spPr>
          <a:xfrm>
            <a:off x="6574536" y="5074920"/>
            <a:ext cx="479145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Déclaration annuelle d'indépendance et relations susceptibles de l'altérer.</a:t>
            </a:r>
            <a:endParaRPr lang="en-US" sz="1150" dirty="0"/>
          </a:p>
        </p:txBody>
      </p:sp>
      <p:sp>
        <p:nvSpPr>
          <p:cNvPr id="30" name="Text 24"/>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1" name="Text 25"/>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64 / 90</a:t>
            </a:r>
            <a:endParaRPr lang="en-US" sz="85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 6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NAA 260 — FORMALISATION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Communication orale ET écrite</a:t>
            </a:r>
            <a:endParaRPr lang="en-US" sz="2700" dirty="0"/>
          </a:p>
        </p:txBody>
      </p:sp>
      <p:sp>
        <p:nvSpPr>
          <p:cNvPr id="5" name="Shape 3"/>
          <p:cNvSpPr/>
          <p:nvPr/>
        </p:nvSpPr>
        <p:spPr>
          <a:xfrm>
            <a:off x="548640" y="1783080"/>
            <a:ext cx="5317236" cy="2468880"/>
          </a:xfrm>
          <a:prstGeom prst="rect">
            <a:avLst/>
          </a:prstGeom>
          <a:solidFill>
            <a:srgbClr val="F3F6FB"/>
          </a:solidFill>
          <a:ln w="12700">
            <a:solidFill>
              <a:srgbClr val="DCE3EF"/>
            </a:solidFill>
            <a:prstDash val="solid"/>
          </a:ln>
        </p:spPr>
      </p:sp>
      <p:sp>
        <p:nvSpPr>
          <p:cNvPr id="6" name="Shape 4"/>
          <p:cNvSpPr/>
          <p:nvPr/>
        </p:nvSpPr>
        <p:spPr>
          <a:xfrm>
            <a:off x="548640" y="1783080"/>
            <a:ext cx="5317236" cy="777240"/>
          </a:xfrm>
          <a:prstGeom prst="rect">
            <a:avLst/>
          </a:prstGeom>
          <a:solidFill>
            <a:srgbClr val="005EB8"/>
          </a:solidFill>
          <a:ln/>
        </p:spPr>
      </p:sp>
      <p:sp>
        <p:nvSpPr>
          <p:cNvPr id="7" name="Shape 5"/>
          <p:cNvSpPr/>
          <p:nvPr/>
        </p:nvSpPr>
        <p:spPr>
          <a:xfrm>
            <a:off x="822960" y="1947672"/>
            <a:ext cx="457200" cy="457200"/>
          </a:xfrm>
          <a:prstGeom prst="roundRect">
            <a:avLst>
              <a:gd name="adj" fmla="val 12000"/>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comments_white.png"/>
          <p:cNvPicPr>
            <a:picLocks noChangeAspect="1"/>
          </p:cNvPicPr>
          <p:nvPr/>
        </p:nvPicPr>
        <p:blipFill>
          <a:blip r:embed="rId1"/>
          <a:stretch>
            <a:fillRect/>
          </a:stretch>
        </p:blipFill>
        <p:spPr>
          <a:xfrm>
            <a:off x="928116" y="2052828"/>
            <a:ext cx="246888" cy="246888"/>
          </a:xfrm>
          <a:prstGeom prst="rect">
            <a:avLst/>
          </a:prstGeom>
        </p:spPr>
      </p:pic>
      <p:sp>
        <p:nvSpPr>
          <p:cNvPr id="9" name="Text 6"/>
          <p:cNvSpPr/>
          <p:nvPr/>
        </p:nvSpPr>
        <p:spPr>
          <a:xfrm>
            <a:off x="1417320" y="1783080"/>
            <a:ext cx="4402836" cy="7772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Communication orale</a:t>
            </a:r>
            <a:endParaRPr lang="en-US" sz="1500" dirty="0"/>
          </a:p>
        </p:txBody>
      </p:sp>
      <p:sp>
        <p:nvSpPr>
          <p:cNvPr id="10" name="Text 7"/>
          <p:cNvSpPr/>
          <p:nvPr/>
        </p:nvSpPr>
        <p:spPr>
          <a:xfrm>
            <a:off x="822960" y="2743200"/>
            <a:ext cx="4768596" cy="1371600"/>
          </a:xfrm>
          <a:prstGeom prst="rect">
            <a:avLst/>
          </a:prstGeom>
          <a:noFill/>
          <a:ln/>
        </p:spPr>
        <p:txBody>
          <a:bodyPr wrap="square" rtlCol="0" anchor="t"/>
          <a:lstStyle/>
          <a:p>
            <a:pPr indent="0" marL="0">
              <a:lnSpc>
                <a:spcPct val="110000"/>
              </a:lnSpc>
              <a:buNone/>
            </a:pPr>
            <a:r>
              <a:rPr lang="en-US" sz="1250" dirty="0">
                <a:solidFill>
                  <a:srgbClr val="1A2238"/>
                </a:solidFill>
                <a:latin typeface="Calibri" pitchFamily="34" charset="0"/>
                <a:ea typeface="Calibri" pitchFamily="34" charset="-122"/>
                <a:cs typeface="Calibri" pitchFamily="34" charset="-120"/>
              </a:rPr>
              <a:t>Réunions de travail avec les organes de gouvernance : kick-off, restitution intérim, réunion de synthèse. L'échange direct permet le dialogue et la pédagogie.</a:t>
            </a:r>
            <a:endParaRPr lang="en-US" sz="1250" dirty="0"/>
          </a:p>
        </p:txBody>
      </p:sp>
      <p:sp>
        <p:nvSpPr>
          <p:cNvPr id="11" name="Shape 8"/>
          <p:cNvSpPr/>
          <p:nvPr/>
        </p:nvSpPr>
        <p:spPr>
          <a:xfrm>
            <a:off x="6323076" y="1783080"/>
            <a:ext cx="5317236" cy="2468880"/>
          </a:xfrm>
          <a:prstGeom prst="rect">
            <a:avLst/>
          </a:prstGeom>
          <a:solidFill>
            <a:srgbClr val="F3F6FB"/>
          </a:solidFill>
          <a:ln w="12700">
            <a:solidFill>
              <a:srgbClr val="DCE3EF"/>
            </a:solidFill>
            <a:prstDash val="solid"/>
          </a:ln>
        </p:spPr>
      </p:sp>
      <p:sp>
        <p:nvSpPr>
          <p:cNvPr id="12" name="Shape 9"/>
          <p:cNvSpPr/>
          <p:nvPr/>
        </p:nvSpPr>
        <p:spPr>
          <a:xfrm>
            <a:off x="6323076" y="1783080"/>
            <a:ext cx="5317236" cy="777240"/>
          </a:xfrm>
          <a:prstGeom prst="rect">
            <a:avLst/>
          </a:prstGeom>
          <a:solidFill>
            <a:srgbClr val="00338D"/>
          </a:solidFill>
          <a:ln/>
        </p:spPr>
      </p:sp>
      <p:sp>
        <p:nvSpPr>
          <p:cNvPr id="13" name="Shape 10"/>
          <p:cNvSpPr/>
          <p:nvPr/>
        </p:nvSpPr>
        <p:spPr>
          <a:xfrm>
            <a:off x="6597396" y="1947672"/>
            <a:ext cx="457200" cy="457200"/>
          </a:xfrm>
          <a:prstGeom prst="roundRect">
            <a:avLst>
              <a:gd name="adj" fmla="val 12000"/>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fileAlt_white.png"/>
          <p:cNvPicPr>
            <a:picLocks noChangeAspect="1"/>
          </p:cNvPicPr>
          <p:nvPr/>
        </p:nvPicPr>
        <p:blipFill>
          <a:blip r:embed="rId2"/>
          <a:stretch>
            <a:fillRect/>
          </a:stretch>
        </p:blipFill>
        <p:spPr>
          <a:xfrm>
            <a:off x="6702552" y="2052828"/>
            <a:ext cx="246888" cy="246888"/>
          </a:xfrm>
          <a:prstGeom prst="rect">
            <a:avLst/>
          </a:prstGeom>
        </p:spPr>
      </p:pic>
      <p:sp>
        <p:nvSpPr>
          <p:cNvPr id="15" name="Text 11"/>
          <p:cNvSpPr/>
          <p:nvPr/>
        </p:nvSpPr>
        <p:spPr>
          <a:xfrm>
            <a:off x="7191756" y="1783080"/>
            <a:ext cx="4402836" cy="77724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Communication écrite</a:t>
            </a:r>
            <a:endParaRPr lang="en-US" sz="1500" dirty="0"/>
          </a:p>
        </p:txBody>
      </p:sp>
      <p:sp>
        <p:nvSpPr>
          <p:cNvPr id="16" name="Text 12"/>
          <p:cNvSpPr/>
          <p:nvPr/>
        </p:nvSpPr>
        <p:spPr>
          <a:xfrm>
            <a:off x="6597396" y="2743200"/>
            <a:ext cx="4768596" cy="1371600"/>
          </a:xfrm>
          <a:prstGeom prst="rect">
            <a:avLst/>
          </a:prstGeom>
          <a:noFill/>
          <a:ln/>
        </p:spPr>
        <p:txBody>
          <a:bodyPr wrap="square" rtlCol="0" anchor="t"/>
          <a:lstStyle/>
          <a:p>
            <a:pPr indent="0" marL="0">
              <a:lnSpc>
                <a:spcPct val="110000"/>
              </a:lnSpc>
              <a:buNone/>
            </a:pPr>
            <a:r>
              <a:rPr lang="en-US" sz="1250" dirty="0">
                <a:solidFill>
                  <a:srgbClr val="1A2238"/>
                </a:solidFill>
                <a:latin typeface="Calibri" pitchFamily="34" charset="0"/>
                <a:ea typeface="Calibri" pitchFamily="34" charset="-122"/>
                <a:cs typeface="Calibri" pitchFamily="34" charset="-120"/>
              </a:rPr>
              <a:t>Compte-rendu, note de synthèse, lettre. La NAA 260 exige la formalisation écrite pour les éléments significatifs.</a:t>
            </a:r>
            <a:endParaRPr lang="en-US" sz="1250" dirty="0"/>
          </a:p>
        </p:txBody>
      </p:sp>
      <p:sp>
        <p:nvSpPr>
          <p:cNvPr id="17" name="Shape 13"/>
          <p:cNvSpPr/>
          <p:nvPr/>
        </p:nvSpPr>
        <p:spPr>
          <a:xfrm>
            <a:off x="548640" y="4526280"/>
            <a:ext cx="11091672" cy="1371600"/>
          </a:xfrm>
          <a:prstGeom prst="rect">
            <a:avLst/>
          </a:prstGeom>
          <a:solidFill>
            <a:srgbClr val="0A1F44"/>
          </a:solidFill>
          <a:ln/>
        </p:spPr>
      </p:sp>
      <p:sp>
        <p:nvSpPr>
          <p:cNvPr id="18" name="Shape 14"/>
          <p:cNvSpPr/>
          <p:nvPr/>
        </p:nvSpPr>
        <p:spPr>
          <a:xfrm>
            <a:off x="548640" y="4526280"/>
            <a:ext cx="109728" cy="1371600"/>
          </a:xfrm>
          <a:prstGeom prst="rect">
            <a:avLst/>
          </a:prstGeom>
          <a:solidFill>
            <a:srgbClr val="1E8449"/>
          </a:solidFill>
          <a:ln/>
        </p:spPr>
      </p:sp>
      <p:sp>
        <p:nvSpPr>
          <p:cNvPr id="19" name="Shape 15"/>
          <p:cNvSpPr/>
          <p:nvPr/>
        </p:nvSpPr>
        <p:spPr>
          <a:xfrm>
            <a:off x="868680" y="4800600"/>
            <a:ext cx="640080" cy="640080"/>
          </a:xfrm>
          <a:prstGeom prst="roundRect">
            <a:avLst>
              <a:gd name="adj" fmla="val 8571"/>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archive_white.png"/>
          <p:cNvPicPr>
            <a:picLocks noChangeAspect="1"/>
          </p:cNvPicPr>
          <p:nvPr/>
        </p:nvPicPr>
        <p:blipFill>
          <a:blip r:embed="rId3"/>
          <a:stretch>
            <a:fillRect/>
          </a:stretch>
        </p:blipFill>
        <p:spPr>
          <a:xfrm>
            <a:off x="1015898" y="4947818"/>
            <a:ext cx="345643" cy="345643"/>
          </a:xfrm>
          <a:prstGeom prst="rect">
            <a:avLst/>
          </a:prstGeom>
        </p:spPr>
      </p:pic>
      <p:sp>
        <p:nvSpPr>
          <p:cNvPr id="21" name="Text 16"/>
          <p:cNvSpPr/>
          <p:nvPr/>
        </p:nvSpPr>
        <p:spPr>
          <a:xfrm>
            <a:off x="1737360" y="4526280"/>
            <a:ext cx="9628632" cy="1371600"/>
          </a:xfrm>
          <a:prstGeom prst="rect">
            <a:avLst/>
          </a:prstGeom>
          <a:noFill/>
          <a:ln/>
        </p:spPr>
        <p:txBody>
          <a:bodyPr wrap="square" rtlCol="0" anchor="ctr"/>
          <a:lstStyle/>
          <a:p>
            <a:pPr indent="0" marL="0">
              <a:lnSpc>
                <a:spcPct val="110000"/>
              </a:lnSpc>
              <a:buNone/>
            </a:pPr>
            <a:r>
              <a:rPr lang="en-US" sz="1300" b="1" dirty="0">
                <a:solidFill>
                  <a:srgbClr val="0091DA"/>
                </a:solidFill>
                <a:latin typeface="Calibri" pitchFamily="34" charset="0"/>
                <a:ea typeface="Calibri" pitchFamily="34" charset="-122"/>
                <a:cs typeface="Calibri" pitchFamily="34" charset="-120"/>
              </a:rPr>
              <a:t xml:space="preserve">Conservation au dossier.  </a:t>
            </a:r>
            <a:pPr indent="0" marL="0">
              <a:lnSpc>
                <a:spcPct val="110000"/>
              </a:lnSpc>
              <a:buNone/>
            </a:pPr>
            <a:r>
              <a:rPr lang="en-US" sz="1300" dirty="0">
                <a:solidFill>
                  <a:srgbClr val="D7E1F4"/>
                </a:solidFill>
                <a:latin typeface="Calibri" pitchFamily="34" charset="0"/>
                <a:ea typeface="Calibri" pitchFamily="34" charset="-122"/>
                <a:cs typeface="Calibri" pitchFamily="34" charset="-120"/>
              </a:rPr>
              <a:t>Le compte-rendu est partagé avec les organes de gouvernance et conservé dans le dossier d'audit (section communication client), selon les exigences de la loi 10-01.</a:t>
            </a:r>
            <a:endParaRPr lang="en-US" sz="1300" dirty="0"/>
          </a:p>
        </p:txBody>
      </p:sp>
      <p:sp>
        <p:nvSpPr>
          <p:cNvPr id="22" name="Text 17"/>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3" name="Text 18"/>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65 / 90</a:t>
            </a:r>
            <a:endParaRPr lang="en-US" sz="85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name="Slide 6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NAA 265</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lettre de recommandations (management letter)</a:t>
            </a:r>
            <a:endParaRPr lang="en-US" sz="2700" dirty="0"/>
          </a:p>
        </p:txBody>
      </p:sp>
      <p:sp>
        <p:nvSpPr>
          <p:cNvPr id="5" name="Shape 3"/>
          <p:cNvSpPr/>
          <p:nvPr/>
        </p:nvSpPr>
        <p:spPr>
          <a:xfrm>
            <a:off x="548640" y="1554480"/>
            <a:ext cx="11091672" cy="1051560"/>
          </a:xfrm>
          <a:prstGeom prst="rect">
            <a:avLst/>
          </a:prstGeom>
          <a:solidFill>
            <a:srgbClr val="E7EDF7"/>
          </a:solidFill>
          <a:ln/>
        </p:spPr>
      </p:sp>
      <p:sp>
        <p:nvSpPr>
          <p:cNvPr id="6" name="Shape 4"/>
          <p:cNvSpPr/>
          <p:nvPr/>
        </p:nvSpPr>
        <p:spPr>
          <a:xfrm>
            <a:off x="548640" y="1554480"/>
            <a:ext cx="109728" cy="1051560"/>
          </a:xfrm>
          <a:prstGeom prst="rect">
            <a:avLst/>
          </a:prstGeom>
          <a:solidFill>
            <a:srgbClr val="00338D"/>
          </a:solidFill>
          <a:ln/>
        </p:spPr>
      </p:sp>
      <p:sp>
        <p:nvSpPr>
          <p:cNvPr id="7" name="Shape 5"/>
          <p:cNvSpPr/>
          <p:nvPr/>
        </p:nvSpPr>
        <p:spPr>
          <a:xfrm>
            <a:off x="841248" y="1783080"/>
            <a:ext cx="566928" cy="566928"/>
          </a:xfrm>
          <a:prstGeom prst="roundRect">
            <a:avLst>
              <a:gd name="adj" fmla="val 9677"/>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fileContract_white.png"/>
          <p:cNvPicPr>
            <a:picLocks noChangeAspect="1"/>
          </p:cNvPicPr>
          <p:nvPr/>
        </p:nvPicPr>
        <p:blipFill>
          <a:blip r:embed="rId1"/>
          <a:stretch>
            <a:fillRect/>
          </a:stretch>
        </p:blipFill>
        <p:spPr>
          <a:xfrm>
            <a:off x="971641" y="1913473"/>
            <a:ext cx="306141" cy="306141"/>
          </a:xfrm>
          <a:prstGeom prst="rect">
            <a:avLst/>
          </a:prstGeom>
        </p:spPr>
      </p:pic>
      <p:sp>
        <p:nvSpPr>
          <p:cNvPr id="9" name="Text 6"/>
          <p:cNvSpPr/>
          <p:nvPr/>
        </p:nvSpPr>
        <p:spPr>
          <a:xfrm>
            <a:off x="1600200" y="1554480"/>
            <a:ext cx="9765792" cy="1051560"/>
          </a:xfrm>
          <a:prstGeom prst="rect">
            <a:avLst/>
          </a:prstGeom>
          <a:noFill/>
          <a:ln/>
        </p:spPr>
        <p:txBody>
          <a:bodyPr wrap="square" rtlCol="0" anchor="ctr"/>
          <a:lstStyle/>
          <a:p>
            <a:pPr indent="0" marL="0">
              <a:lnSpc>
                <a:spcPct val="110000"/>
              </a:lnSpc>
              <a:buNone/>
            </a:pPr>
            <a:r>
              <a:rPr lang="en-US" sz="1300" dirty="0">
                <a:solidFill>
                  <a:srgbClr val="1A2238"/>
                </a:solidFill>
                <a:latin typeface="Calibri" pitchFamily="34" charset="0"/>
                <a:ea typeface="Calibri" pitchFamily="34" charset="-122"/>
                <a:cs typeface="Calibri" pitchFamily="34" charset="-120"/>
              </a:rPr>
              <a:t>La NAA 265 oblige le CAC à communiquer par écrit, dans des délais appropriés, les faiblesses significatives du contrôle interne identifiées au cours de l'audit. Cette communication prend la forme d'une « lettre de recommandations ».</a:t>
            </a:r>
            <a:endParaRPr lang="en-US" sz="1300" dirty="0"/>
          </a:p>
        </p:txBody>
      </p:sp>
      <p:sp>
        <p:nvSpPr>
          <p:cNvPr id="10" name="Text 7"/>
          <p:cNvSpPr/>
          <p:nvPr/>
        </p:nvSpPr>
        <p:spPr>
          <a:xfrm>
            <a:off x="548640" y="2926080"/>
            <a:ext cx="11091672" cy="36576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Ce que la lettre n'est pas</a:t>
            </a:r>
            <a:endParaRPr lang="en-US" sz="1400" dirty="0"/>
          </a:p>
        </p:txBody>
      </p:sp>
      <p:sp>
        <p:nvSpPr>
          <p:cNvPr id="11" name="Shape 8"/>
          <p:cNvSpPr/>
          <p:nvPr/>
        </p:nvSpPr>
        <p:spPr>
          <a:xfrm>
            <a:off x="548640" y="3383280"/>
            <a:ext cx="5362956" cy="713232"/>
          </a:xfrm>
          <a:prstGeom prst="rect">
            <a:avLst/>
          </a:prstGeom>
          <a:solidFill>
            <a:srgbClr val="E6F1EA"/>
          </a:solidFill>
          <a:ln/>
        </p:spPr>
      </p:sp>
      <p:pic>
        <p:nvPicPr>
          <p:cNvPr id="12" name="Image 1" descr="/home/claude/cac_deck/assets/icons/check_green.png"/>
          <p:cNvPicPr>
            <a:picLocks noChangeAspect="1"/>
          </p:cNvPicPr>
          <p:nvPr/>
        </p:nvPicPr>
        <p:blipFill>
          <a:blip r:embed="rId2"/>
          <a:stretch>
            <a:fillRect/>
          </a:stretch>
        </p:blipFill>
        <p:spPr>
          <a:xfrm>
            <a:off x="749808" y="3584448"/>
            <a:ext cx="310896" cy="310896"/>
          </a:xfrm>
          <a:prstGeom prst="rect">
            <a:avLst/>
          </a:prstGeom>
        </p:spPr>
      </p:pic>
      <p:sp>
        <p:nvSpPr>
          <p:cNvPr id="13" name="Text 9"/>
          <p:cNvSpPr/>
          <p:nvPr/>
        </p:nvSpPr>
        <p:spPr>
          <a:xfrm>
            <a:off x="1207008" y="3383280"/>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Un outil de valeur ajoutée pour le client</a:t>
            </a:r>
            <a:endParaRPr lang="en-US" sz="1200" dirty="0"/>
          </a:p>
        </p:txBody>
      </p:sp>
      <p:sp>
        <p:nvSpPr>
          <p:cNvPr id="14" name="Shape 10"/>
          <p:cNvSpPr/>
          <p:nvPr/>
        </p:nvSpPr>
        <p:spPr>
          <a:xfrm>
            <a:off x="6277356" y="3383280"/>
            <a:ext cx="5362956" cy="713232"/>
          </a:xfrm>
          <a:prstGeom prst="rect">
            <a:avLst/>
          </a:prstGeom>
          <a:solidFill>
            <a:srgbClr val="E6F1EA"/>
          </a:solidFill>
          <a:ln/>
        </p:spPr>
      </p:sp>
      <p:pic>
        <p:nvPicPr>
          <p:cNvPr id="15" name="Image 2" descr="/home/claude/cac_deck/assets/icons/check_green.png"/>
          <p:cNvPicPr>
            <a:picLocks noChangeAspect="1"/>
          </p:cNvPicPr>
          <p:nvPr/>
        </p:nvPicPr>
        <p:blipFill>
          <a:blip r:embed="rId3"/>
          <a:stretch>
            <a:fillRect/>
          </a:stretch>
        </p:blipFill>
        <p:spPr>
          <a:xfrm>
            <a:off x="6478524" y="3584448"/>
            <a:ext cx="310896" cy="310896"/>
          </a:xfrm>
          <a:prstGeom prst="rect">
            <a:avLst/>
          </a:prstGeom>
        </p:spPr>
      </p:pic>
      <p:sp>
        <p:nvSpPr>
          <p:cNvPr id="16" name="Text 11"/>
          <p:cNvSpPr/>
          <p:nvPr/>
        </p:nvSpPr>
        <p:spPr>
          <a:xfrm>
            <a:off x="6935724" y="3383280"/>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La trace écrite d'une obligation normative</a:t>
            </a:r>
            <a:endParaRPr lang="en-US" sz="1200" dirty="0"/>
          </a:p>
        </p:txBody>
      </p:sp>
      <p:sp>
        <p:nvSpPr>
          <p:cNvPr id="17" name="Shape 12"/>
          <p:cNvSpPr/>
          <p:nvPr/>
        </p:nvSpPr>
        <p:spPr>
          <a:xfrm>
            <a:off x="548640" y="4224528"/>
            <a:ext cx="5362956" cy="713232"/>
          </a:xfrm>
          <a:prstGeom prst="rect">
            <a:avLst/>
          </a:prstGeom>
          <a:solidFill>
            <a:srgbClr val="E6F1EA"/>
          </a:solidFill>
          <a:ln/>
        </p:spPr>
      </p:sp>
      <p:pic>
        <p:nvPicPr>
          <p:cNvPr id="18" name="Image 3" descr="/home/claude/cac_deck/assets/icons/check_green.png"/>
          <p:cNvPicPr>
            <a:picLocks noChangeAspect="1"/>
          </p:cNvPicPr>
          <p:nvPr/>
        </p:nvPicPr>
        <p:blipFill>
          <a:blip r:embed="rId4"/>
          <a:stretch>
            <a:fillRect/>
          </a:stretch>
        </p:blipFill>
        <p:spPr>
          <a:xfrm>
            <a:off x="749808" y="4425696"/>
            <a:ext cx="310896" cy="310896"/>
          </a:xfrm>
          <a:prstGeom prst="rect">
            <a:avLst/>
          </a:prstGeom>
        </p:spPr>
      </p:pic>
      <p:sp>
        <p:nvSpPr>
          <p:cNvPr id="19" name="Text 13"/>
          <p:cNvSpPr/>
          <p:nvPr/>
        </p:nvSpPr>
        <p:spPr>
          <a:xfrm>
            <a:off x="1207008" y="4224528"/>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Un suivi d'une année sur l'autre</a:t>
            </a:r>
            <a:endParaRPr lang="en-US" sz="1200" dirty="0"/>
          </a:p>
        </p:txBody>
      </p:sp>
      <p:sp>
        <p:nvSpPr>
          <p:cNvPr id="20" name="Shape 14"/>
          <p:cNvSpPr/>
          <p:nvPr/>
        </p:nvSpPr>
        <p:spPr>
          <a:xfrm>
            <a:off x="6277356" y="4224528"/>
            <a:ext cx="5362956" cy="713232"/>
          </a:xfrm>
          <a:prstGeom prst="rect">
            <a:avLst/>
          </a:prstGeom>
          <a:solidFill>
            <a:srgbClr val="F8E9E7"/>
          </a:solidFill>
          <a:ln/>
        </p:spPr>
      </p:sp>
      <p:pic>
        <p:nvPicPr>
          <p:cNvPr id="21" name="Image 4" descr="/home/claude/cac_deck/assets/icons/warning_red.png"/>
          <p:cNvPicPr>
            <a:picLocks noChangeAspect="1"/>
          </p:cNvPicPr>
          <p:nvPr/>
        </p:nvPicPr>
        <p:blipFill>
          <a:blip r:embed="rId5"/>
          <a:stretch>
            <a:fillRect/>
          </a:stretch>
        </p:blipFill>
        <p:spPr>
          <a:xfrm>
            <a:off x="6478524" y="4425696"/>
            <a:ext cx="310896" cy="310896"/>
          </a:xfrm>
          <a:prstGeom prst="rect">
            <a:avLst/>
          </a:prstGeom>
        </p:spPr>
      </p:pic>
      <p:sp>
        <p:nvSpPr>
          <p:cNvPr id="22" name="Text 15"/>
          <p:cNvSpPr/>
          <p:nvPr/>
        </p:nvSpPr>
        <p:spPr>
          <a:xfrm>
            <a:off x="6935724" y="4224528"/>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PAS un état exhaustif du contrôle interne</a:t>
            </a:r>
            <a:endParaRPr lang="en-US" sz="1200" dirty="0"/>
          </a:p>
        </p:txBody>
      </p:sp>
      <p:sp>
        <p:nvSpPr>
          <p:cNvPr id="23" name="Shape 16"/>
          <p:cNvSpPr/>
          <p:nvPr/>
        </p:nvSpPr>
        <p:spPr>
          <a:xfrm>
            <a:off x="548640" y="5065776"/>
            <a:ext cx="5362956" cy="713232"/>
          </a:xfrm>
          <a:prstGeom prst="rect">
            <a:avLst/>
          </a:prstGeom>
          <a:solidFill>
            <a:srgbClr val="F8E9E7"/>
          </a:solidFill>
          <a:ln/>
        </p:spPr>
      </p:sp>
      <p:pic>
        <p:nvPicPr>
          <p:cNvPr id="24" name="Image 5" descr="/home/claude/cac_deck/assets/icons/warning_red.png"/>
          <p:cNvPicPr>
            <a:picLocks noChangeAspect="1"/>
          </p:cNvPicPr>
          <p:nvPr/>
        </p:nvPicPr>
        <p:blipFill>
          <a:blip r:embed="rId6"/>
          <a:stretch>
            <a:fillRect/>
          </a:stretch>
        </p:blipFill>
        <p:spPr>
          <a:xfrm>
            <a:off x="749808" y="5266944"/>
            <a:ext cx="310896" cy="310896"/>
          </a:xfrm>
          <a:prstGeom prst="rect">
            <a:avLst/>
          </a:prstGeom>
        </p:spPr>
      </p:pic>
      <p:sp>
        <p:nvSpPr>
          <p:cNvPr id="25" name="Text 17"/>
          <p:cNvSpPr/>
          <p:nvPr/>
        </p:nvSpPr>
        <p:spPr>
          <a:xfrm>
            <a:off x="1207008" y="5065776"/>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PAS un substitut à l'opinion d'audit</a:t>
            </a:r>
            <a:endParaRPr lang="en-US" sz="1200" dirty="0"/>
          </a:p>
        </p:txBody>
      </p:sp>
      <p:sp>
        <p:nvSpPr>
          <p:cNvPr id="26" name="Shape 18"/>
          <p:cNvSpPr/>
          <p:nvPr/>
        </p:nvSpPr>
        <p:spPr>
          <a:xfrm>
            <a:off x="6277356" y="5065776"/>
            <a:ext cx="5362956" cy="713232"/>
          </a:xfrm>
          <a:prstGeom prst="rect">
            <a:avLst/>
          </a:prstGeom>
          <a:solidFill>
            <a:srgbClr val="F8E9E7"/>
          </a:solidFill>
          <a:ln/>
        </p:spPr>
      </p:sp>
      <p:pic>
        <p:nvPicPr>
          <p:cNvPr id="27" name="Image 6" descr="/home/claude/cac_deck/assets/icons/warning_red.png"/>
          <p:cNvPicPr>
            <a:picLocks noChangeAspect="1"/>
          </p:cNvPicPr>
          <p:nvPr/>
        </p:nvPicPr>
        <p:blipFill>
          <a:blip r:embed="rId7"/>
          <a:stretch>
            <a:fillRect/>
          </a:stretch>
        </p:blipFill>
        <p:spPr>
          <a:xfrm>
            <a:off x="6478524" y="5266944"/>
            <a:ext cx="310896" cy="310896"/>
          </a:xfrm>
          <a:prstGeom prst="rect">
            <a:avLst/>
          </a:prstGeom>
        </p:spPr>
      </p:pic>
      <p:sp>
        <p:nvSpPr>
          <p:cNvPr id="28" name="Text 19"/>
          <p:cNvSpPr/>
          <p:nvPr/>
        </p:nvSpPr>
        <p:spPr>
          <a:xfrm>
            <a:off x="6935724" y="5065776"/>
            <a:ext cx="4539996" cy="713232"/>
          </a:xfrm>
          <a:prstGeom prst="rect">
            <a:avLst/>
          </a:prstGeom>
          <a:noFill/>
          <a:ln/>
        </p:spPr>
        <p:txBody>
          <a:bodyPr wrap="square" rtlCol="0" anchor="ctr"/>
          <a:lstStyle/>
          <a:p>
            <a:pPr indent="0" marL="0">
              <a:buNone/>
            </a:pPr>
            <a:r>
              <a:rPr lang="en-US" sz="1200" dirty="0">
                <a:solidFill>
                  <a:srgbClr val="1A2238"/>
                </a:solidFill>
                <a:latin typeface="Calibri" pitchFamily="34" charset="0"/>
                <a:ea typeface="Calibri" pitchFamily="34" charset="-122"/>
                <a:cs typeface="Calibri" pitchFamily="34" charset="-120"/>
              </a:rPr>
              <a:t>PAS une décharge de la responsabilité de la direction</a:t>
            </a:r>
            <a:endParaRPr lang="en-US" sz="1200" dirty="0"/>
          </a:p>
        </p:txBody>
      </p:sp>
      <p:sp>
        <p:nvSpPr>
          <p:cNvPr id="29" name="Text 2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66 / 90</a:t>
            </a:r>
            <a:endParaRPr lang="en-US" sz="85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 6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OUTIL 15 — LETTRE NAA 265</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cinq sections de la lettre de recommandations</a:t>
            </a:r>
            <a:endParaRPr lang="en-US" sz="2700" dirty="0"/>
          </a:p>
        </p:txBody>
      </p:sp>
      <p:graphicFrame>
        <p:nvGraphicFramePr>
          <p:cNvPr id="68" name="Table 0"/>
          <p:cNvGraphicFramePr>
            <a:graphicFrameLocks noGrp="1"/>
          </p:cNvGraphicFramePr>
          <p:nvPr>
            <p:extLst>
              <p:ext uri="{D42A27DB-BD31-4B8C-83A1-F6EECF244321}">
                <p14:modId xmlns:p14="http://schemas.microsoft.com/office/powerpoint/2010/main" val="1579011935"/>
              </p:ext>
            </p:extLst>
          </p:nvPr>
        </p:nvGraphicFramePr>
        <p:xfrm>
          <a:off x="548640" y="1691640"/>
          <a:ext cx="11091672" cy="914400"/>
        </p:xfrm>
        <a:graphic>
          <a:graphicData uri="http://schemas.openxmlformats.org/drawingml/2006/table">
            <a:tbl>
              <a:tblPr/>
              <a:tblGrid>
                <a:gridCol w="640080"/>
                <a:gridCol w="2560320"/>
                <a:gridCol w="7891272"/>
              </a:tblGrid>
              <a:tr h="804672">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Section</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Contenu</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804672">
                <a:tc>
                  <a:txBody>
                    <a:bodyPr/>
                    <a:lstStyle/>
                    <a:p>
                      <a:pPr algn="ctr" indent="0" marL="0">
                        <a:buNone/>
                      </a:pPr>
                      <a:r>
                        <a:rPr lang="en-US" sz="1150" b="1" dirty="0">
                          <a:solidFill>
                            <a:srgbClr val="FFFFFF"/>
                          </a:solidFill>
                          <a:latin typeface="Calibri" pitchFamily="34" charset="0"/>
                          <a:ea typeface="Calibri" pitchFamily="34" charset="-122"/>
                          <a:cs typeface="Calibri" pitchFamily="34" charset="-120"/>
                        </a:rPr>
                        <a:t>1</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Contexte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Référence à la mission, période, périmètre. Rappel : la lettre ne fournit pas un état exhaustif du CI.</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804672">
                <a:tc>
                  <a:txBody>
                    <a:bodyPr/>
                    <a:lstStyle/>
                    <a:p>
                      <a:pPr algn="ctr" indent="0" marL="0">
                        <a:buNone/>
                      </a:pPr>
                      <a:r>
                        <a:rPr lang="en-US" sz="1150" b="1" dirty="0">
                          <a:solidFill>
                            <a:srgbClr val="FFFFFF"/>
                          </a:solidFill>
                          <a:latin typeface="Calibri" pitchFamily="34" charset="0"/>
                          <a:ea typeface="Calibri" pitchFamily="34" charset="-122"/>
                          <a:cs typeface="Calibri" pitchFamily="34" charset="-120"/>
                        </a:rPr>
                        <a:t>2</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5EB8"/>
                    </a:solidFill>
                  </a:tcPr>
                </a:tc>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Faiblesses significatives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Par faiblesse : constat, incidence potentielle, recommandation, position de la direction.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804672">
                <a:tc>
                  <a:txBody>
                    <a:bodyPr/>
                    <a:lstStyle/>
                    <a:p>
                      <a:pPr algn="ctr" indent="0" marL="0">
                        <a:buNone/>
                      </a:pPr>
                      <a:r>
                        <a:rPr lang="en-US" sz="1150" b="1" dirty="0">
                          <a:solidFill>
                            <a:srgbClr val="FFFFFF"/>
                          </a:solidFill>
                          <a:latin typeface="Calibri" pitchFamily="34" charset="0"/>
                          <a:ea typeface="Calibri" pitchFamily="34" charset="-122"/>
                          <a:cs typeface="Calibri" pitchFamily="34" charset="-120"/>
                        </a:rPr>
                        <a:t>3</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91DA"/>
                    </a:solidFill>
                  </a:tcPr>
                </a:tc>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Autres faiblesses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Faiblesses non significatives portées à connaissance par souci d'amélioration.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804672">
                <a:tc>
                  <a:txBody>
                    <a:bodyPr/>
                    <a:lstStyle/>
                    <a:p>
                      <a:pPr algn="ctr" indent="0" marL="0">
                        <a:buNone/>
                      </a:pPr>
                      <a:r>
                        <a:rPr lang="en-US" sz="1150" b="1" dirty="0">
                          <a:solidFill>
                            <a:srgbClr val="FFFFFF"/>
                          </a:solidFill>
                          <a:latin typeface="Calibri" pitchFamily="34" charset="0"/>
                          <a:ea typeface="Calibri" pitchFamily="34" charset="-122"/>
                          <a:cs typeface="Calibri" pitchFamily="34" charset="-120"/>
                        </a:rPr>
                        <a:t>4</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1E8449"/>
                    </a:solidFill>
                  </a:tcPr>
                </a:tc>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Conclusion</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Disponibilité pour échanger sur la mise en œuvre, planning de suivi (prochain audit).</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804672">
                <a:tc>
                  <a:txBody>
                    <a:bodyPr/>
                    <a:lstStyle/>
                    <a:p>
                      <a:pPr algn="ctr" indent="0" marL="0">
                        <a:buNone/>
                      </a:pPr>
                      <a:r>
                        <a:rPr lang="en-US" sz="1150" b="1" dirty="0">
                          <a:solidFill>
                            <a:srgbClr val="FFFFFF"/>
                          </a:solidFill>
                          <a:latin typeface="Calibri" pitchFamily="34" charset="0"/>
                          <a:ea typeface="Calibri" pitchFamily="34" charset="-122"/>
                          <a:cs typeface="Calibri" pitchFamily="34" charset="-120"/>
                        </a:rPr>
                        <a:t>5</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C77700"/>
                    </a:solidFill>
                  </a:tcPr>
                </a:tc>
                <a:tc>
                  <a:txBody>
                    <a:bodyPr/>
                    <a:lstStyle/>
                    <a:p>
                      <a:pPr algn="l" indent="0" marL="0">
                        <a:buNone/>
                      </a:pPr>
                      <a:r>
                        <a:rPr lang="en-US" sz="1150" b="1" dirty="0">
                          <a:solidFill>
                            <a:srgbClr val="00338D"/>
                          </a:solidFill>
                          <a:latin typeface="Calibri" pitchFamily="34" charset="0"/>
                          <a:ea typeface="Calibri" pitchFamily="34" charset="-122"/>
                          <a:cs typeface="Calibri" pitchFamily="34" charset="-120"/>
                        </a:rPr>
                        <a:t>Annexes</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150" dirty="0">
                          <a:solidFill>
                            <a:srgbClr val="1A2238"/>
                          </a:solidFill>
                          <a:latin typeface="Calibri" pitchFamily="34" charset="0"/>
                          <a:ea typeface="Calibri" pitchFamily="34" charset="-122"/>
                          <a:cs typeface="Calibri" pitchFamily="34" charset="-120"/>
                        </a:rPr>
                        <a:t>Tableau récapitulatif des recommandations : priorité (É/M/F), responsable, échéance.</a:t>
                      </a:r>
                      <a:endParaRPr lang="en-US" sz="11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67 / 90</a:t>
            </a:r>
            <a:endParaRPr lang="en-US" sz="85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 6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CYCLE DE MANDAT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Les étapes-clés de la relation client</a:t>
            </a:r>
            <a:endParaRPr lang="en-US" sz="2700" dirty="0"/>
          </a:p>
        </p:txBody>
      </p:sp>
      <p:graphicFrame>
        <p:nvGraphicFramePr>
          <p:cNvPr id="69" name="Table 0"/>
          <p:cNvGraphicFramePr>
            <a:graphicFrameLocks noGrp="1"/>
          </p:cNvGraphicFramePr>
          <p:nvPr>
            <p:extLst>
              <p:ext uri="{D42A27DB-BD31-4B8C-83A1-F6EECF244321}">
                <p14:modId xmlns:p14="http://schemas.microsoft.com/office/powerpoint/2010/main" val="1579011935"/>
              </p:ext>
            </p:extLst>
          </p:nvPr>
        </p:nvGraphicFramePr>
        <p:xfrm>
          <a:off x="548640" y="1554480"/>
          <a:ext cx="11091672" cy="914400"/>
        </p:xfrm>
        <a:graphic>
          <a:graphicData uri="http://schemas.openxmlformats.org/drawingml/2006/table">
            <a:tbl>
              <a:tblPr/>
              <a:tblGrid>
                <a:gridCol w="2651760"/>
                <a:gridCol w="2103120"/>
                <a:gridCol w="2926080"/>
                <a:gridCol w="3410712"/>
              </a:tblGrid>
              <a:tr h="512064">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Étape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Moment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Format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Livrable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Prise de contact / acceptation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Avant lettre de mission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Réunion cabinet ou client</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Note NAA 210 + lettre de mission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Kick-off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Avant terrain (J-15)</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Réunion sur site (direction, DAF)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CR, planning d'intervention validé</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Points intérim</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Pendant / fin intérim</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Réunion technique (DAF)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CR des constats préliminaires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Restitution intérim</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 novembre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Réunion direction + DAF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Note de synthèse intérim</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Inventaires physiques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31/12 ou date d'inventaire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Présence sur site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CR d'observation, feuilles de comptage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Réunion de synthèse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Fin de mission (mars/avril)</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Direction + gouvernance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CR, lettre NAA 265, pré-rapport</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Signature des rapports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Avant AG</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Signature officielle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Rapports général &amp; spéciaux signés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12064">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AG d'approbation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005EB8"/>
                          </a:solidFill>
                          <a:latin typeface="Calibri" pitchFamily="34" charset="0"/>
                          <a:ea typeface="Calibri" pitchFamily="34" charset="-122"/>
                          <a:cs typeface="Calibri" pitchFamily="34" charset="-120"/>
                        </a:rPr>
                        <a:t>Dans les 6 mois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Assemblée générale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4622F"/>
                          </a:solidFill>
                          <a:latin typeface="Calibri" pitchFamily="34" charset="0"/>
                          <a:ea typeface="Calibri" pitchFamily="34" charset="-122"/>
                          <a:cs typeface="Calibri" pitchFamily="34" charset="-120"/>
                        </a:rPr>
                        <a:t>Lecture des rapports, présence CAC</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68 / 90</a:t>
            </a:r>
            <a:endParaRPr lang="en-US" sz="85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 6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RÉUNION DE SYNTHÈSE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Préparer · Animer · Formaliser</a:t>
            </a:r>
            <a:endParaRPr lang="en-US" sz="2700" dirty="0"/>
          </a:p>
        </p:txBody>
      </p:sp>
      <p:sp>
        <p:nvSpPr>
          <p:cNvPr id="5" name="Shape 3"/>
          <p:cNvSpPr/>
          <p:nvPr/>
        </p:nvSpPr>
        <p:spPr>
          <a:xfrm>
            <a:off x="548640" y="1737360"/>
            <a:ext cx="3453384" cy="4206240"/>
          </a:xfrm>
          <a:prstGeom prst="rect">
            <a:avLst/>
          </a:prstGeom>
          <a:solidFill>
            <a:srgbClr val="F3F6FB"/>
          </a:solidFill>
          <a:ln w="12700">
            <a:solidFill>
              <a:srgbClr val="DCE3EF"/>
            </a:solidFill>
            <a:prstDash val="solid"/>
          </a:ln>
        </p:spPr>
      </p:sp>
      <p:sp>
        <p:nvSpPr>
          <p:cNvPr id="6" name="Shape 4"/>
          <p:cNvSpPr/>
          <p:nvPr/>
        </p:nvSpPr>
        <p:spPr>
          <a:xfrm>
            <a:off x="548640" y="1737360"/>
            <a:ext cx="3453384" cy="1051560"/>
          </a:xfrm>
          <a:prstGeom prst="rect">
            <a:avLst/>
          </a:prstGeom>
          <a:solidFill>
            <a:srgbClr val="00338D"/>
          </a:solidFill>
          <a:ln/>
        </p:spPr>
      </p:sp>
      <p:sp>
        <p:nvSpPr>
          <p:cNvPr id="7" name="Shape 5"/>
          <p:cNvSpPr/>
          <p:nvPr/>
        </p:nvSpPr>
        <p:spPr>
          <a:xfrm>
            <a:off x="804672" y="1984248"/>
            <a:ext cx="548640" cy="548640"/>
          </a:xfrm>
          <a:prstGeom prst="ellipse">
            <a:avLst/>
          </a:prstGeom>
          <a:solidFill>
            <a:srgbClr val="FFFFFF"/>
          </a:solidFill>
          <a:ln/>
        </p:spPr>
      </p:sp>
      <p:pic>
        <p:nvPicPr>
          <p:cNvPr id="8" name="Image 0" descr="/home/claude/cac_deck/assets/icons/clipboardList_navy.png"/>
          <p:cNvPicPr>
            <a:picLocks noChangeAspect="1"/>
          </p:cNvPicPr>
          <p:nvPr/>
        </p:nvPicPr>
        <p:blipFill>
          <a:blip r:embed="rId1"/>
          <a:stretch>
            <a:fillRect/>
          </a:stretch>
        </p:blipFill>
        <p:spPr>
          <a:xfrm>
            <a:off x="932688" y="2112264"/>
            <a:ext cx="292608" cy="292608"/>
          </a:xfrm>
          <a:prstGeom prst="rect">
            <a:avLst/>
          </a:prstGeom>
        </p:spPr>
      </p:pic>
      <p:sp>
        <p:nvSpPr>
          <p:cNvPr id="9" name="Text 6"/>
          <p:cNvSpPr/>
          <p:nvPr/>
        </p:nvSpPr>
        <p:spPr>
          <a:xfrm>
            <a:off x="1444752" y="1901952"/>
            <a:ext cx="2447544" cy="41148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Préparation</a:t>
            </a:r>
            <a:endParaRPr lang="en-US" sz="1500" dirty="0"/>
          </a:p>
        </p:txBody>
      </p:sp>
      <p:sp>
        <p:nvSpPr>
          <p:cNvPr id="10" name="Text 7"/>
          <p:cNvSpPr/>
          <p:nvPr/>
        </p:nvSpPr>
        <p:spPr>
          <a:xfrm>
            <a:off x="1444752" y="2304288"/>
            <a:ext cx="2447544" cy="365760"/>
          </a:xfrm>
          <a:prstGeom prst="rect">
            <a:avLst/>
          </a:prstGeom>
          <a:noFill/>
          <a:ln/>
        </p:spPr>
        <p:txBody>
          <a:bodyPr wrap="square" rtlCol="0" anchor="ctr"/>
          <a:lstStyle/>
          <a:p>
            <a:pPr indent="0" marL="0">
              <a:buNone/>
            </a:pPr>
            <a:r>
              <a:rPr lang="en-US" sz="1100" i="1" dirty="0">
                <a:solidFill>
                  <a:srgbClr val="D7E1F4"/>
                </a:solidFill>
                <a:latin typeface="Calibri" pitchFamily="34" charset="0"/>
                <a:ea typeface="Calibri" pitchFamily="34" charset="-122"/>
                <a:cs typeface="Calibri" pitchFamily="34" charset="-120"/>
              </a:rPr>
              <a:t>1 semaine avant</a:t>
            </a:r>
            <a:endParaRPr lang="en-US" sz="1100" dirty="0"/>
          </a:p>
        </p:txBody>
      </p:sp>
      <p:sp>
        <p:nvSpPr>
          <p:cNvPr id="11" name="Shape 8"/>
          <p:cNvSpPr/>
          <p:nvPr/>
        </p:nvSpPr>
        <p:spPr>
          <a:xfrm>
            <a:off x="804672" y="3072384"/>
            <a:ext cx="100584" cy="100584"/>
          </a:xfrm>
          <a:prstGeom prst="ellipse">
            <a:avLst/>
          </a:prstGeom>
          <a:solidFill>
            <a:srgbClr val="00338D"/>
          </a:solidFill>
          <a:ln/>
        </p:spPr>
      </p:sp>
      <p:sp>
        <p:nvSpPr>
          <p:cNvPr id="12" name="Text 9"/>
          <p:cNvSpPr/>
          <p:nvPr/>
        </p:nvSpPr>
        <p:spPr>
          <a:xfrm>
            <a:off x="1005840" y="2980944"/>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ODJ formel partagé J-3 à J-5</a:t>
            </a:r>
            <a:endParaRPr lang="en-US" sz="1050" dirty="0"/>
          </a:p>
        </p:txBody>
      </p:sp>
      <p:sp>
        <p:nvSpPr>
          <p:cNvPr id="13" name="Shape 10"/>
          <p:cNvSpPr/>
          <p:nvPr/>
        </p:nvSpPr>
        <p:spPr>
          <a:xfrm>
            <a:off x="804672" y="3767328"/>
            <a:ext cx="100584" cy="100584"/>
          </a:xfrm>
          <a:prstGeom prst="ellipse">
            <a:avLst/>
          </a:prstGeom>
          <a:solidFill>
            <a:srgbClr val="00338D"/>
          </a:solidFill>
          <a:ln/>
        </p:spPr>
      </p:sp>
      <p:sp>
        <p:nvSpPr>
          <p:cNvPr id="14" name="Text 11"/>
          <p:cNvSpPr/>
          <p:nvPr/>
        </p:nvSpPr>
        <p:spPr>
          <a:xfrm>
            <a:off x="1005840" y="3675888"/>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Livrables prêts : pré-rapport, synthèse, lettre 265</a:t>
            </a:r>
            <a:endParaRPr lang="en-US" sz="1050" dirty="0"/>
          </a:p>
        </p:txBody>
      </p:sp>
      <p:sp>
        <p:nvSpPr>
          <p:cNvPr id="15" name="Shape 12"/>
          <p:cNvSpPr/>
          <p:nvPr/>
        </p:nvSpPr>
        <p:spPr>
          <a:xfrm>
            <a:off x="804672" y="4462272"/>
            <a:ext cx="100584" cy="100584"/>
          </a:xfrm>
          <a:prstGeom prst="ellipse">
            <a:avLst/>
          </a:prstGeom>
          <a:solidFill>
            <a:srgbClr val="00338D"/>
          </a:solidFill>
          <a:ln/>
        </p:spPr>
      </p:sp>
      <p:sp>
        <p:nvSpPr>
          <p:cNvPr id="16" name="Text 13"/>
          <p:cNvSpPr/>
          <p:nvPr/>
        </p:nvSpPr>
        <p:spPr>
          <a:xfrm>
            <a:off x="1005840" y="4370832"/>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Anticipation des points sensibles + arguments</a:t>
            </a:r>
            <a:endParaRPr lang="en-US" sz="1050" dirty="0"/>
          </a:p>
        </p:txBody>
      </p:sp>
      <p:sp>
        <p:nvSpPr>
          <p:cNvPr id="17" name="Shape 14"/>
          <p:cNvSpPr/>
          <p:nvPr/>
        </p:nvSpPr>
        <p:spPr>
          <a:xfrm>
            <a:off x="804672" y="5157216"/>
            <a:ext cx="100584" cy="100584"/>
          </a:xfrm>
          <a:prstGeom prst="ellipse">
            <a:avLst/>
          </a:prstGeom>
          <a:solidFill>
            <a:srgbClr val="00338D"/>
          </a:solidFill>
          <a:ln/>
        </p:spPr>
      </p:sp>
      <p:sp>
        <p:nvSpPr>
          <p:cNvPr id="18" name="Text 15"/>
          <p:cNvSpPr/>
          <p:nvPr/>
        </p:nvSpPr>
        <p:spPr>
          <a:xfrm>
            <a:off x="1005840" y="5065776"/>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Équipe CAC : associé signataire + chef de mission</a:t>
            </a:r>
            <a:endParaRPr lang="en-US" sz="1050" dirty="0"/>
          </a:p>
        </p:txBody>
      </p:sp>
      <p:sp>
        <p:nvSpPr>
          <p:cNvPr id="19" name="Shape 16"/>
          <p:cNvSpPr/>
          <p:nvPr/>
        </p:nvSpPr>
        <p:spPr>
          <a:xfrm>
            <a:off x="4367784" y="1737360"/>
            <a:ext cx="3453384" cy="4206240"/>
          </a:xfrm>
          <a:prstGeom prst="rect">
            <a:avLst/>
          </a:prstGeom>
          <a:solidFill>
            <a:srgbClr val="F3F6FB"/>
          </a:solidFill>
          <a:ln w="12700">
            <a:solidFill>
              <a:srgbClr val="DCE3EF"/>
            </a:solidFill>
            <a:prstDash val="solid"/>
          </a:ln>
        </p:spPr>
      </p:sp>
      <p:sp>
        <p:nvSpPr>
          <p:cNvPr id="20" name="Shape 17"/>
          <p:cNvSpPr/>
          <p:nvPr/>
        </p:nvSpPr>
        <p:spPr>
          <a:xfrm>
            <a:off x="4367784" y="1737360"/>
            <a:ext cx="3453384" cy="1051560"/>
          </a:xfrm>
          <a:prstGeom prst="rect">
            <a:avLst/>
          </a:prstGeom>
          <a:solidFill>
            <a:srgbClr val="005EB8"/>
          </a:solidFill>
          <a:ln/>
        </p:spPr>
      </p:sp>
      <p:sp>
        <p:nvSpPr>
          <p:cNvPr id="21" name="Shape 18"/>
          <p:cNvSpPr/>
          <p:nvPr/>
        </p:nvSpPr>
        <p:spPr>
          <a:xfrm>
            <a:off x="4623816" y="1984248"/>
            <a:ext cx="548640" cy="548640"/>
          </a:xfrm>
          <a:prstGeom prst="ellipse">
            <a:avLst/>
          </a:prstGeom>
          <a:solidFill>
            <a:srgbClr val="FFFFFF"/>
          </a:solidFill>
          <a:ln/>
        </p:spPr>
      </p:sp>
      <p:pic>
        <p:nvPicPr>
          <p:cNvPr id="22" name="Image 1" descr="/home/claude/cac_deck/assets/icons/comments_blue.png"/>
          <p:cNvPicPr>
            <a:picLocks noChangeAspect="1"/>
          </p:cNvPicPr>
          <p:nvPr/>
        </p:nvPicPr>
        <p:blipFill>
          <a:blip r:embed="rId2"/>
          <a:stretch>
            <a:fillRect/>
          </a:stretch>
        </p:blipFill>
        <p:spPr>
          <a:xfrm>
            <a:off x="4751832" y="2112264"/>
            <a:ext cx="292608" cy="292608"/>
          </a:xfrm>
          <a:prstGeom prst="rect">
            <a:avLst/>
          </a:prstGeom>
        </p:spPr>
      </p:pic>
      <p:sp>
        <p:nvSpPr>
          <p:cNvPr id="23" name="Text 19"/>
          <p:cNvSpPr/>
          <p:nvPr/>
        </p:nvSpPr>
        <p:spPr>
          <a:xfrm>
            <a:off x="5263896" y="1901952"/>
            <a:ext cx="2447544" cy="41148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Animation</a:t>
            </a:r>
            <a:endParaRPr lang="en-US" sz="1500" dirty="0"/>
          </a:p>
        </p:txBody>
      </p:sp>
      <p:sp>
        <p:nvSpPr>
          <p:cNvPr id="24" name="Text 20"/>
          <p:cNvSpPr/>
          <p:nvPr/>
        </p:nvSpPr>
        <p:spPr>
          <a:xfrm>
            <a:off x="5263896" y="2304288"/>
            <a:ext cx="2447544" cy="365760"/>
          </a:xfrm>
          <a:prstGeom prst="rect">
            <a:avLst/>
          </a:prstGeom>
          <a:noFill/>
          <a:ln/>
        </p:spPr>
        <p:txBody>
          <a:bodyPr wrap="square" rtlCol="0" anchor="ctr"/>
          <a:lstStyle/>
          <a:p>
            <a:pPr indent="0" marL="0">
              <a:buNone/>
            </a:pPr>
            <a:r>
              <a:rPr lang="en-US" sz="1100" i="1" dirty="0">
                <a:solidFill>
                  <a:srgbClr val="D7E1F4"/>
                </a:solidFill>
                <a:latin typeface="Calibri" pitchFamily="34" charset="0"/>
                <a:ea typeface="Calibri" pitchFamily="34" charset="-122"/>
                <a:cs typeface="Calibri" pitchFamily="34" charset="-120"/>
              </a:rPr>
              <a:t>1h30 à 3h</a:t>
            </a:r>
            <a:endParaRPr lang="en-US" sz="1100" dirty="0"/>
          </a:p>
        </p:txBody>
      </p:sp>
      <p:sp>
        <p:nvSpPr>
          <p:cNvPr id="25" name="Shape 21"/>
          <p:cNvSpPr/>
          <p:nvPr/>
        </p:nvSpPr>
        <p:spPr>
          <a:xfrm>
            <a:off x="4623816" y="3072384"/>
            <a:ext cx="100584" cy="100584"/>
          </a:xfrm>
          <a:prstGeom prst="ellipse">
            <a:avLst/>
          </a:prstGeom>
          <a:solidFill>
            <a:srgbClr val="005EB8"/>
          </a:solidFill>
          <a:ln/>
        </p:spPr>
      </p:sp>
      <p:sp>
        <p:nvSpPr>
          <p:cNvPr id="26" name="Text 22"/>
          <p:cNvSpPr/>
          <p:nvPr/>
        </p:nvSpPr>
        <p:spPr>
          <a:xfrm>
            <a:off x="4824984" y="2980944"/>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Introduction associé : périmètre &amp; conclusions (10 min)</a:t>
            </a:r>
            <a:endParaRPr lang="en-US" sz="1050" dirty="0"/>
          </a:p>
        </p:txBody>
      </p:sp>
      <p:sp>
        <p:nvSpPr>
          <p:cNvPr id="27" name="Shape 23"/>
          <p:cNvSpPr/>
          <p:nvPr/>
        </p:nvSpPr>
        <p:spPr>
          <a:xfrm>
            <a:off x="4623816" y="3767328"/>
            <a:ext cx="100584" cy="100584"/>
          </a:xfrm>
          <a:prstGeom prst="ellipse">
            <a:avLst/>
          </a:prstGeom>
          <a:solidFill>
            <a:srgbClr val="005EB8"/>
          </a:solidFill>
          <a:ln/>
        </p:spPr>
      </p:sp>
      <p:sp>
        <p:nvSpPr>
          <p:cNvPr id="28" name="Text 24"/>
          <p:cNvSpPr/>
          <p:nvPr/>
        </p:nvSpPr>
        <p:spPr>
          <a:xfrm>
            <a:off x="4824984" y="3675888"/>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Cycles à enjeux par le chef de mission (45-90 min)</a:t>
            </a:r>
            <a:endParaRPr lang="en-US" sz="1050" dirty="0"/>
          </a:p>
        </p:txBody>
      </p:sp>
      <p:sp>
        <p:nvSpPr>
          <p:cNvPr id="29" name="Shape 25"/>
          <p:cNvSpPr/>
          <p:nvPr/>
        </p:nvSpPr>
        <p:spPr>
          <a:xfrm>
            <a:off x="4623816" y="4462272"/>
            <a:ext cx="100584" cy="100584"/>
          </a:xfrm>
          <a:prstGeom prst="ellipse">
            <a:avLst/>
          </a:prstGeom>
          <a:solidFill>
            <a:srgbClr val="005EB8"/>
          </a:solidFill>
          <a:ln/>
        </p:spPr>
      </p:sp>
      <p:sp>
        <p:nvSpPr>
          <p:cNvPr id="30" name="Text 26"/>
          <p:cNvSpPr/>
          <p:nvPr/>
        </p:nvSpPr>
        <p:spPr>
          <a:xfrm>
            <a:off x="4824984" y="4370832"/>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Examen des ajustements un par un (30 min)</a:t>
            </a:r>
            <a:endParaRPr lang="en-US" sz="1050" dirty="0"/>
          </a:p>
        </p:txBody>
      </p:sp>
      <p:sp>
        <p:nvSpPr>
          <p:cNvPr id="31" name="Shape 27"/>
          <p:cNvSpPr/>
          <p:nvPr/>
        </p:nvSpPr>
        <p:spPr>
          <a:xfrm>
            <a:off x="4623816" y="5157216"/>
            <a:ext cx="100584" cy="100584"/>
          </a:xfrm>
          <a:prstGeom prst="ellipse">
            <a:avLst/>
          </a:prstGeom>
          <a:solidFill>
            <a:srgbClr val="005EB8"/>
          </a:solidFill>
          <a:ln/>
        </p:spPr>
      </p:sp>
      <p:sp>
        <p:nvSpPr>
          <p:cNvPr id="32" name="Text 28"/>
          <p:cNvSpPr/>
          <p:nvPr/>
        </p:nvSpPr>
        <p:spPr>
          <a:xfrm>
            <a:off x="4824984" y="5065776"/>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Lettre 265 &amp; plans d'action ; points sensibles (30 min)</a:t>
            </a:r>
            <a:endParaRPr lang="en-US" sz="1050" dirty="0"/>
          </a:p>
        </p:txBody>
      </p:sp>
      <p:sp>
        <p:nvSpPr>
          <p:cNvPr id="33" name="Shape 29"/>
          <p:cNvSpPr/>
          <p:nvPr/>
        </p:nvSpPr>
        <p:spPr>
          <a:xfrm>
            <a:off x="8186928" y="1737360"/>
            <a:ext cx="3453384" cy="4206240"/>
          </a:xfrm>
          <a:prstGeom prst="rect">
            <a:avLst/>
          </a:prstGeom>
          <a:solidFill>
            <a:srgbClr val="F3F6FB"/>
          </a:solidFill>
          <a:ln w="12700">
            <a:solidFill>
              <a:srgbClr val="DCE3EF"/>
            </a:solidFill>
            <a:prstDash val="solid"/>
          </a:ln>
        </p:spPr>
      </p:sp>
      <p:sp>
        <p:nvSpPr>
          <p:cNvPr id="34" name="Shape 30"/>
          <p:cNvSpPr/>
          <p:nvPr/>
        </p:nvSpPr>
        <p:spPr>
          <a:xfrm>
            <a:off x="8186928" y="1737360"/>
            <a:ext cx="3453384" cy="1051560"/>
          </a:xfrm>
          <a:prstGeom prst="rect">
            <a:avLst/>
          </a:prstGeom>
          <a:solidFill>
            <a:srgbClr val="1E8449"/>
          </a:solidFill>
          <a:ln/>
        </p:spPr>
      </p:sp>
      <p:sp>
        <p:nvSpPr>
          <p:cNvPr id="35" name="Shape 31"/>
          <p:cNvSpPr/>
          <p:nvPr/>
        </p:nvSpPr>
        <p:spPr>
          <a:xfrm>
            <a:off x="8442960" y="1984248"/>
            <a:ext cx="548640" cy="548640"/>
          </a:xfrm>
          <a:prstGeom prst="ellipse">
            <a:avLst/>
          </a:prstGeom>
          <a:solidFill>
            <a:srgbClr val="FFFFFF"/>
          </a:solidFill>
          <a:ln/>
        </p:spPr>
      </p:sp>
      <p:pic>
        <p:nvPicPr>
          <p:cNvPr id="36" name="Image 2" descr="/home/claude/cac_deck/assets/icons/fileAlt_green.png"/>
          <p:cNvPicPr>
            <a:picLocks noChangeAspect="1"/>
          </p:cNvPicPr>
          <p:nvPr/>
        </p:nvPicPr>
        <p:blipFill>
          <a:blip r:embed="rId3"/>
          <a:stretch>
            <a:fillRect/>
          </a:stretch>
        </p:blipFill>
        <p:spPr>
          <a:xfrm>
            <a:off x="8570976" y="2112264"/>
            <a:ext cx="292608" cy="292608"/>
          </a:xfrm>
          <a:prstGeom prst="rect">
            <a:avLst/>
          </a:prstGeom>
        </p:spPr>
      </p:pic>
      <p:sp>
        <p:nvSpPr>
          <p:cNvPr id="37" name="Text 32"/>
          <p:cNvSpPr/>
          <p:nvPr/>
        </p:nvSpPr>
        <p:spPr>
          <a:xfrm>
            <a:off x="9083040" y="1901952"/>
            <a:ext cx="2447544" cy="411480"/>
          </a:xfrm>
          <a:prstGeom prst="rect">
            <a:avLst/>
          </a:prstGeom>
          <a:noFill/>
          <a:ln/>
        </p:spPr>
        <p:txBody>
          <a:bodyPr wrap="square" rtlCol="0" anchor="ctr"/>
          <a:lstStyle/>
          <a:p>
            <a:pPr indent="0" marL="0">
              <a:buNone/>
            </a:pPr>
            <a:r>
              <a:rPr lang="en-US" sz="1500" b="1" dirty="0">
                <a:solidFill>
                  <a:srgbClr val="FFFFFF"/>
                </a:solidFill>
                <a:latin typeface="Arial" pitchFamily="34" charset="0"/>
                <a:ea typeface="Arial" pitchFamily="34" charset="-122"/>
                <a:cs typeface="Arial" pitchFamily="34" charset="-120"/>
              </a:rPr>
              <a:t>Formalisation</a:t>
            </a:r>
            <a:endParaRPr lang="en-US" sz="1500" dirty="0"/>
          </a:p>
        </p:txBody>
      </p:sp>
      <p:sp>
        <p:nvSpPr>
          <p:cNvPr id="38" name="Text 33"/>
          <p:cNvSpPr/>
          <p:nvPr/>
        </p:nvSpPr>
        <p:spPr>
          <a:xfrm>
            <a:off x="9083040" y="2304288"/>
            <a:ext cx="2447544" cy="365760"/>
          </a:xfrm>
          <a:prstGeom prst="rect">
            <a:avLst/>
          </a:prstGeom>
          <a:noFill/>
          <a:ln/>
        </p:spPr>
        <p:txBody>
          <a:bodyPr wrap="square" rtlCol="0" anchor="ctr"/>
          <a:lstStyle/>
          <a:p>
            <a:pPr indent="0" marL="0">
              <a:buNone/>
            </a:pPr>
            <a:r>
              <a:rPr lang="en-US" sz="1100" i="1" dirty="0">
                <a:solidFill>
                  <a:srgbClr val="D7E1F4"/>
                </a:solidFill>
                <a:latin typeface="Calibri" pitchFamily="34" charset="0"/>
                <a:ea typeface="Calibri" pitchFamily="34" charset="-122"/>
                <a:cs typeface="Calibri" pitchFamily="34" charset="-120"/>
              </a:rPr>
              <a:t>J+3 maximum</a:t>
            </a:r>
            <a:endParaRPr lang="en-US" sz="1100" dirty="0"/>
          </a:p>
        </p:txBody>
      </p:sp>
      <p:sp>
        <p:nvSpPr>
          <p:cNvPr id="39" name="Shape 34"/>
          <p:cNvSpPr/>
          <p:nvPr/>
        </p:nvSpPr>
        <p:spPr>
          <a:xfrm>
            <a:off x="8442960" y="3072384"/>
            <a:ext cx="100584" cy="100584"/>
          </a:xfrm>
          <a:prstGeom prst="ellipse">
            <a:avLst/>
          </a:prstGeom>
          <a:solidFill>
            <a:srgbClr val="1E8449"/>
          </a:solidFill>
          <a:ln/>
        </p:spPr>
      </p:sp>
      <p:sp>
        <p:nvSpPr>
          <p:cNvPr id="40" name="Text 35"/>
          <p:cNvSpPr/>
          <p:nvPr/>
        </p:nvSpPr>
        <p:spPr>
          <a:xfrm>
            <a:off x="8644128" y="2980944"/>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CR daté : présents, sujets, décisions, points en suspens</a:t>
            </a:r>
            <a:endParaRPr lang="en-US" sz="1050" dirty="0"/>
          </a:p>
        </p:txBody>
      </p:sp>
      <p:sp>
        <p:nvSpPr>
          <p:cNvPr id="41" name="Shape 36"/>
          <p:cNvSpPr/>
          <p:nvPr/>
        </p:nvSpPr>
        <p:spPr>
          <a:xfrm>
            <a:off x="8442960" y="3767328"/>
            <a:ext cx="100584" cy="100584"/>
          </a:xfrm>
          <a:prstGeom prst="ellipse">
            <a:avLst/>
          </a:prstGeom>
          <a:solidFill>
            <a:srgbClr val="1E8449"/>
          </a:solidFill>
          <a:ln/>
        </p:spPr>
      </p:sp>
      <p:sp>
        <p:nvSpPr>
          <p:cNvPr id="42" name="Text 37"/>
          <p:cNvSpPr/>
          <p:nvPr/>
        </p:nvSpPr>
        <p:spPr>
          <a:xfrm>
            <a:off x="8644128" y="3675888"/>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Diffusion pour validation sous 5 jours</a:t>
            </a:r>
            <a:endParaRPr lang="en-US" sz="1050" dirty="0"/>
          </a:p>
        </p:txBody>
      </p:sp>
      <p:sp>
        <p:nvSpPr>
          <p:cNvPr id="43" name="Shape 38"/>
          <p:cNvSpPr/>
          <p:nvPr/>
        </p:nvSpPr>
        <p:spPr>
          <a:xfrm>
            <a:off x="8442960" y="4462272"/>
            <a:ext cx="100584" cy="100584"/>
          </a:xfrm>
          <a:prstGeom prst="ellipse">
            <a:avLst/>
          </a:prstGeom>
          <a:solidFill>
            <a:srgbClr val="1E8449"/>
          </a:solidFill>
          <a:ln/>
        </p:spPr>
      </p:sp>
      <p:sp>
        <p:nvSpPr>
          <p:cNvPr id="44" name="Text 39"/>
          <p:cNvSpPr/>
          <p:nvPr/>
        </p:nvSpPr>
        <p:spPr>
          <a:xfrm>
            <a:off x="8644128" y="4370832"/>
            <a:ext cx="2767584" cy="640080"/>
          </a:xfrm>
          <a:prstGeom prst="rect">
            <a:avLst/>
          </a:prstGeom>
          <a:noFill/>
          <a:ln/>
        </p:spPr>
        <p:txBody>
          <a:bodyPr wrap="square" rtlCol="0" anchor="t"/>
          <a:lstStyle/>
          <a:p>
            <a:pPr indent="0" marL="0">
              <a:lnSpc>
                <a:spcPct val="100000"/>
              </a:lnSpc>
              <a:buNone/>
            </a:pPr>
            <a:r>
              <a:rPr lang="en-US" sz="1050" dirty="0">
                <a:solidFill>
                  <a:srgbClr val="1A2238"/>
                </a:solidFill>
                <a:latin typeface="Calibri" pitchFamily="34" charset="0"/>
                <a:ea typeface="Calibri" pitchFamily="34" charset="-122"/>
                <a:cs typeface="Calibri" pitchFamily="34" charset="-120"/>
              </a:rPr>
              <a:t>Intégration au dossier (section communication client)</a:t>
            </a:r>
            <a:endParaRPr lang="en-US" sz="1050" dirty="0"/>
          </a:p>
        </p:txBody>
      </p:sp>
      <p:sp>
        <p:nvSpPr>
          <p:cNvPr id="45" name="Text 4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6" name="Text 4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69 / 90</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CHRONOGRAMME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Déroulé pédagogique détaillé</a:t>
            </a:r>
            <a:endParaRPr lang="en-US" sz="2700" dirty="0"/>
          </a:p>
        </p:txBody>
      </p:sp>
      <p:graphicFrame>
        <p:nvGraphicFramePr>
          <p:cNvPr id="8" name="Table 0"/>
          <p:cNvGraphicFramePr>
            <a:graphicFrameLocks noGrp="1"/>
          </p:cNvGraphicFramePr>
          <p:nvPr>
            <p:extLst>
              <p:ext uri="{D42A27DB-BD31-4B8C-83A1-F6EECF244321}">
                <p14:modId xmlns:p14="http://schemas.microsoft.com/office/powerpoint/2010/main" val="1579011935"/>
              </p:ext>
            </p:extLst>
          </p:nvPr>
        </p:nvGraphicFramePr>
        <p:xfrm>
          <a:off x="548640" y="1627632"/>
          <a:ext cx="11091672" cy="914400"/>
        </p:xfrm>
        <a:graphic>
          <a:graphicData uri="http://schemas.openxmlformats.org/drawingml/2006/table">
            <a:tbl>
              <a:tblPr/>
              <a:tblGrid>
                <a:gridCol w="1005840"/>
                <a:gridCol w="777240"/>
                <a:gridCol w="5486400"/>
                <a:gridCol w="1828800"/>
                <a:gridCol w="1993392"/>
              </a:tblGrid>
              <a:tr h="393192">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Horaire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Durée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Séquence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Modalité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Outils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08h30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0h15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Reprise des points du Jour 1 &amp; quizz court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Plénière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005EB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08h45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1h15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Le dossier permanent : contenu, mise à jour, exploitation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Exposé + cas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5EB8"/>
                          </a:solidFill>
                          <a:latin typeface="Calibri" pitchFamily="34" charset="0"/>
                          <a:ea typeface="Calibri" pitchFamily="34" charset="-122"/>
                          <a:cs typeface="Calibri" pitchFamily="34" charset="-120"/>
                        </a:rPr>
                        <a:t>Outil 7</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10h00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1h30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Dossier de travail, feuilles maîtresses &amp; de travail (NAA 230)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Atelier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5EB8"/>
                          </a:solidFill>
                          <a:latin typeface="Calibri" pitchFamily="34" charset="0"/>
                          <a:ea typeface="Calibri" pitchFamily="34" charset="-122"/>
                          <a:cs typeface="Calibri" pitchFamily="34" charset="-120"/>
                        </a:rPr>
                        <a:t>Outils 8-10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393192">
                <a:tc>
                  <a:txBody>
                    <a:bodyPr/>
                    <a:lstStyle/>
                    <a:p>
                      <a:pPr algn="ctr" indent="0" marL="0">
                        <a:buNone/>
                      </a:pPr>
                      <a:r>
                        <a:rPr lang="en-US" sz="1050" b="1" dirty="0">
                          <a:solidFill>
                            <a:srgbClr val="59657C"/>
                          </a:solidFill>
                          <a:latin typeface="Calibri" pitchFamily="34" charset="0"/>
                          <a:ea typeface="Calibri" pitchFamily="34" charset="-122"/>
                          <a:cs typeface="Calibri" pitchFamily="34" charset="-120"/>
                        </a:rPr>
                        <a:t>11h30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0h30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l" indent="0" marL="0">
                        <a:buNone/>
                      </a:pPr>
                      <a:r>
                        <a:rPr lang="en-US" sz="1050" i="1" dirty="0">
                          <a:solidFill>
                            <a:srgbClr val="59657C"/>
                          </a:solidFill>
                          <a:latin typeface="Calibri" pitchFamily="34" charset="0"/>
                          <a:ea typeface="Calibri" pitchFamily="34" charset="-122"/>
                          <a:cs typeface="Calibri" pitchFamily="34" charset="-120"/>
                        </a:rPr>
                        <a:t>Pause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005EB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r>
              <a:tr h="393192">
                <a:tc>
                  <a:txBody>
                    <a:bodyPr/>
                    <a:lstStyle/>
                    <a:p>
                      <a:pPr algn="ctr" indent="0" marL="0">
                        <a:buNone/>
                      </a:pPr>
                      <a:r>
                        <a:rPr lang="en-US" sz="1050" b="1" dirty="0">
                          <a:solidFill>
                            <a:srgbClr val="59657C"/>
                          </a:solidFill>
                          <a:latin typeface="Calibri" pitchFamily="34" charset="0"/>
                          <a:ea typeface="Calibri" pitchFamily="34" charset="-122"/>
                          <a:cs typeface="Calibri" pitchFamily="34" charset="-120"/>
                        </a:rPr>
                        <a:t>12h00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1h30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l" indent="0" marL="0">
                        <a:buNone/>
                      </a:pPr>
                      <a:r>
                        <a:rPr lang="en-US" sz="1050" i="1" dirty="0">
                          <a:solidFill>
                            <a:srgbClr val="59657C"/>
                          </a:solidFill>
                          <a:latin typeface="Calibri" pitchFamily="34" charset="0"/>
                          <a:ea typeface="Calibri" pitchFamily="34" charset="-122"/>
                          <a:cs typeface="Calibri" pitchFamily="34" charset="-120"/>
                        </a:rPr>
                        <a:t>Pause déjeuner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c>
                  <a:txBody>
                    <a:bodyPr/>
                    <a:lstStyle/>
                    <a:p>
                      <a:pPr algn="ctr" indent="0" marL="0">
                        <a:buNone/>
                      </a:pPr>
                      <a:r>
                        <a:rPr lang="en-US" sz="1050" dirty="0">
                          <a:solidFill>
                            <a:srgbClr val="005EB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9F0F9"/>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13h30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1h15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Programme de travail : conception, déclinaison, suivi (NAA 300)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Atelier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5EB8"/>
                          </a:solidFill>
                          <a:latin typeface="Calibri" pitchFamily="34" charset="0"/>
                          <a:ea typeface="Calibri" pitchFamily="34" charset="-122"/>
                          <a:cs typeface="Calibri" pitchFamily="34" charset="-120"/>
                        </a:rPr>
                        <a:t>Outil 11</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14h45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1h00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Communication avec l'équipe &amp; supervision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Jeu de rôle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5EB8"/>
                          </a:solidFill>
                          <a:latin typeface="Calibri" pitchFamily="34" charset="0"/>
                          <a:ea typeface="Calibri" pitchFamily="34" charset="-122"/>
                          <a:cs typeface="Calibri" pitchFamily="34" charset="-120"/>
                        </a:rPr>
                        <a:t>Outils 12-13</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15h45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0h45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Communication client &amp; réunion de synthèse (NAA 260, 265)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Mise en situation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5EB8"/>
                          </a:solidFill>
                          <a:latin typeface="Calibri" pitchFamily="34" charset="0"/>
                          <a:ea typeface="Calibri" pitchFamily="34" charset="-122"/>
                          <a:cs typeface="Calibri" pitchFamily="34" charset="-120"/>
                        </a:rPr>
                        <a:t>Outils 14-15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393192">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16h30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59657C"/>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Fin de journée — Quizz quotidien (15 min.)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1A223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dirty="0">
                          <a:solidFill>
                            <a:srgbClr val="005EB8"/>
                          </a:solidFill>
                          <a:latin typeface="Calibri" pitchFamily="34" charset="0"/>
                          <a:ea typeface="Calibri" pitchFamily="34" charset="-122"/>
                          <a:cs typeface="Calibri" pitchFamily="34" charset="-120"/>
                        </a:rPr>
                        <a: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7" name="Text 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07 / 90</a:t>
            </a:r>
            <a:endParaRPr lang="en-US" sz="85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 7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C77700"/>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C77700"/>
                </a:solidFill>
                <a:latin typeface="Arial" pitchFamily="34" charset="0"/>
                <a:ea typeface="Arial" pitchFamily="34" charset="-122"/>
                <a:cs typeface="Arial" pitchFamily="34" charset="-120"/>
              </a:rPr>
              <a:t>POINTS SENSIBLES</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Trois situations à gérer avec fermeté constructive</a:t>
            </a:r>
            <a:endParaRPr lang="en-US" sz="2700" dirty="0"/>
          </a:p>
        </p:txBody>
      </p:sp>
      <p:sp>
        <p:nvSpPr>
          <p:cNvPr id="5" name="Shape 3"/>
          <p:cNvSpPr/>
          <p:nvPr/>
        </p:nvSpPr>
        <p:spPr>
          <a:xfrm>
            <a:off x="548640" y="1737360"/>
            <a:ext cx="11091672" cy="1371600"/>
          </a:xfrm>
          <a:prstGeom prst="rect">
            <a:avLst/>
          </a:prstGeom>
          <a:solidFill>
            <a:srgbClr val="F3F6FB"/>
          </a:solidFill>
          <a:ln w="12700">
            <a:solidFill>
              <a:srgbClr val="DCE3EF"/>
            </a:solidFill>
            <a:prstDash val="solid"/>
          </a:ln>
        </p:spPr>
      </p:sp>
      <p:sp>
        <p:nvSpPr>
          <p:cNvPr id="6" name="Shape 4"/>
          <p:cNvSpPr/>
          <p:nvPr/>
        </p:nvSpPr>
        <p:spPr>
          <a:xfrm>
            <a:off x="548640" y="1737360"/>
            <a:ext cx="91440" cy="1371600"/>
          </a:xfrm>
          <a:prstGeom prst="rect">
            <a:avLst/>
          </a:prstGeom>
          <a:solidFill>
            <a:srgbClr val="C77700"/>
          </a:solidFill>
          <a:ln/>
        </p:spPr>
      </p:sp>
      <p:sp>
        <p:nvSpPr>
          <p:cNvPr id="7" name="Shape 5"/>
          <p:cNvSpPr/>
          <p:nvPr/>
        </p:nvSpPr>
        <p:spPr>
          <a:xfrm>
            <a:off x="914400" y="2121408"/>
            <a:ext cx="594360" cy="59436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8" name="Image 0" descr="/home/claude/cac_deck/assets/icons/fileAlt_white.png"/>
          <p:cNvPicPr>
            <a:picLocks noChangeAspect="1"/>
          </p:cNvPicPr>
          <p:nvPr/>
        </p:nvPicPr>
        <p:blipFill>
          <a:blip r:embed="rId1"/>
          <a:stretch>
            <a:fillRect/>
          </a:stretch>
        </p:blipFill>
        <p:spPr>
          <a:xfrm>
            <a:off x="1057046" y="2264054"/>
            <a:ext cx="309067" cy="309067"/>
          </a:xfrm>
          <a:prstGeom prst="rect">
            <a:avLst/>
          </a:prstGeom>
        </p:spPr>
      </p:pic>
      <p:sp>
        <p:nvSpPr>
          <p:cNvPr id="9" name="Text 6"/>
          <p:cNvSpPr/>
          <p:nvPr/>
        </p:nvSpPr>
        <p:spPr>
          <a:xfrm>
            <a:off x="1737360" y="1901952"/>
            <a:ext cx="9628632" cy="384048"/>
          </a:xfrm>
          <a:prstGeom prst="rect">
            <a:avLst/>
          </a:prstGeom>
          <a:noFill/>
          <a:ln/>
        </p:spPr>
        <p:txBody>
          <a:bodyPr wrap="square" rtlCol="0" anchor="ctr"/>
          <a:lstStyle/>
          <a:p>
            <a:pPr indent="0" marL="0">
              <a:buNone/>
            </a:pPr>
            <a:r>
              <a:rPr lang="en-US" sz="1500" b="1" dirty="0">
                <a:solidFill>
                  <a:srgbClr val="C77700"/>
                </a:solidFill>
                <a:latin typeface="Arial" pitchFamily="34" charset="0"/>
                <a:ea typeface="Arial" pitchFamily="34" charset="-122"/>
                <a:cs typeface="Arial" pitchFamily="34" charset="-120"/>
              </a:rPr>
              <a:t>Anomalies non corrigées</a:t>
            </a:r>
            <a:endParaRPr lang="en-US" sz="1500" dirty="0"/>
          </a:p>
        </p:txBody>
      </p:sp>
      <p:sp>
        <p:nvSpPr>
          <p:cNvPr id="10" name="Text 7"/>
          <p:cNvSpPr/>
          <p:nvPr/>
        </p:nvSpPr>
        <p:spPr>
          <a:xfrm>
            <a:off x="1737360" y="2286000"/>
            <a:ext cx="9628632" cy="77724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Documenter précisément (nature, montant, assertion, motif). Évaluer l'incidence sur l'opinion (NAA 450). Au-delà du seuil, modifier l'opinion (NAA 705). Mentionner dans la communication NAA 260.</a:t>
            </a:r>
            <a:endParaRPr lang="en-US" sz="1200" dirty="0"/>
          </a:p>
        </p:txBody>
      </p:sp>
      <p:sp>
        <p:nvSpPr>
          <p:cNvPr id="11" name="Shape 8"/>
          <p:cNvSpPr/>
          <p:nvPr/>
        </p:nvSpPr>
        <p:spPr>
          <a:xfrm>
            <a:off x="548640" y="3218688"/>
            <a:ext cx="11091672" cy="1371600"/>
          </a:xfrm>
          <a:prstGeom prst="rect">
            <a:avLst/>
          </a:prstGeom>
          <a:solidFill>
            <a:srgbClr val="F3F6FB"/>
          </a:solidFill>
          <a:ln w="12700">
            <a:solidFill>
              <a:srgbClr val="DCE3EF"/>
            </a:solidFill>
            <a:prstDash val="solid"/>
          </a:ln>
        </p:spPr>
      </p:sp>
      <p:sp>
        <p:nvSpPr>
          <p:cNvPr id="12" name="Shape 9"/>
          <p:cNvSpPr/>
          <p:nvPr/>
        </p:nvSpPr>
        <p:spPr>
          <a:xfrm>
            <a:off x="548640" y="3218688"/>
            <a:ext cx="91440" cy="1371600"/>
          </a:xfrm>
          <a:prstGeom prst="rect">
            <a:avLst/>
          </a:prstGeom>
          <a:solidFill>
            <a:srgbClr val="005EB8"/>
          </a:solidFill>
          <a:ln/>
        </p:spPr>
      </p:sp>
      <p:sp>
        <p:nvSpPr>
          <p:cNvPr id="13" name="Shape 10"/>
          <p:cNvSpPr/>
          <p:nvPr/>
        </p:nvSpPr>
        <p:spPr>
          <a:xfrm>
            <a:off x="914400" y="3602736"/>
            <a:ext cx="594360" cy="59436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scale_white.png"/>
          <p:cNvPicPr>
            <a:picLocks noChangeAspect="1"/>
          </p:cNvPicPr>
          <p:nvPr/>
        </p:nvPicPr>
        <p:blipFill>
          <a:blip r:embed="rId2"/>
          <a:stretch>
            <a:fillRect/>
          </a:stretch>
        </p:blipFill>
        <p:spPr>
          <a:xfrm>
            <a:off x="1057046" y="3745382"/>
            <a:ext cx="309067" cy="309067"/>
          </a:xfrm>
          <a:prstGeom prst="rect">
            <a:avLst/>
          </a:prstGeom>
        </p:spPr>
      </p:pic>
      <p:sp>
        <p:nvSpPr>
          <p:cNvPr id="15" name="Text 11"/>
          <p:cNvSpPr/>
          <p:nvPr/>
        </p:nvSpPr>
        <p:spPr>
          <a:xfrm>
            <a:off x="1737360" y="3383280"/>
            <a:ext cx="9628632" cy="384048"/>
          </a:xfrm>
          <a:prstGeom prst="rect">
            <a:avLst/>
          </a:prstGeom>
          <a:noFill/>
          <a:ln/>
        </p:spPr>
        <p:txBody>
          <a:bodyPr wrap="square" rtlCol="0" anchor="ctr"/>
          <a:lstStyle/>
          <a:p>
            <a:pPr indent="0" marL="0">
              <a:buNone/>
            </a:pPr>
            <a:r>
              <a:rPr lang="en-US" sz="1500" b="1" dirty="0">
                <a:solidFill>
                  <a:srgbClr val="005EB8"/>
                </a:solidFill>
                <a:latin typeface="Arial" pitchFamily="34" charset="0"/>
                <a:ea typeface="Arial" pitchFamily="34" charset="-122"/>
                <a:cs typeface="Arial" pitchFamily="34" charset="-120"/>
              </a:rPr>
              <a:t>Divergences avec la direction</a:t>
            </a:r>
            <a:endParaRPr lang="en-US" sz="1500" dirty="0"/>
          </a:p>
        </p:txBody>
      </p:sp>
      <p:sp>
        <p:nvSpPr>
          <p:cNvPr id="16" name="Text 12"/>
          <p:cNvSpPr/>
          <p:nvPr/>
        </p:nvSpPr>
        <p:spPr>
          <a:xfrm>
            <a:off x="1737360" y="3767328"/>
            <a:ext cx="9628632" cy="77724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Maintenir la position technique du CAC. Documenter la divergence, les arguments, la conclusion. Le scepticisme professionnel est ici fondamental.</a:t>
            </a:r>
            <a:endParaRPr lang="en-US" sz="1200" dirty="0"/>
          </a:p>
        </p:txBody>
      </p:sp>
      <p:sp>
        <p:nvSpPr>
          <p:cNvPr id="17" name="Shape 13"/>
          <p:cNvSpPr/>
          <p:nvPr/>
        </p:nvSpPr>
        <p:spPr>
          <a:xfrm>
            <a:off x="548640" y="4700016"/>
            <a:ext cx="11091672" cy="1371600"/>
          </a:xfrm>
          <a:prstGeom prst="rect">
            <a:avLst/>
          </a:prstGeom>
          <a:solidFill>
            <a:srgbClr val="F3F6FB"/>
          </a:solidFill>
          <a:ln w="12700">
            <a:solidFill>
              <a:srgbClr val="DCE3EF"/>
            </a:solidFill>
            <a:prstDash val="solid"/>
          </a:ln>
        </p:spPr>
      </p:sp>
      <p:sp>
        <p:nvSpPr>
          <p:cNvPr id="18" name="Shape 14"/>
          <p:cNvSpPr/>
          <p:nvPr/>
        </p:nvSpPr>
        <p:spPr>
          <a:xfrm>
            <a:off x="548640" y="4700016"/>
            <a:ext cx="91440" cy="1371600"/>
          </a:xfrm>
          <a:prstGeom prst="rect">
            <a:avLst/>
          </a:prstGeom>
          <a:solidFill>
            <a:srgbClr val="C0392B"/>
          </a:solidFill>
          <a:ln/>
        </p:spPr>
      </p:sp>
      <p:sp>
        <p:nvSpPr>
          <p:cNvPr id="19" name="Shape 15"/>
          <p:cNvSpPr/>
          <p:nvPr/>
        </p:nvSpPr>
        <p:spPr>
          <a:xfrm>
            <a:off x="914400" y="5084064"/>
            <a:ext cx="594360" cy="594360"/>
          </a:xfrm>
          <a:prstGeom prst="ellipse">
            <a:avLst/>
          </a:prstGeom>
          <a:solidFill>
            <a:srgbClr val="C0392B"/>
          </a:solidFill>
          <a:ln/>
          <a:effectLst>
            <a:outerShdw sx="100000" sy="100000" kx="0" ky="0" algn="bl" rotWithShape="0" blurRad="63500" dist="25400" dir="5400000">
              <a:srgbClr val="AAB6CC">
                <a:alpha val="18000"/>
              </a:srgbClr>
            </a:outerShdw>
          </a:effectLst>
        </p:spPr>
      </p:sp>
      <p:pic>
        <p:nvPicPr>
          <p:cNvPr id="20" name="Image 2" descr="/home/claude/cac_deck/assets/icons/shield_white.png"/>
          <p:cNvPicPr>
            <a:picLocks noChangeAspect="1"/>
          </p:cNvPicPr>
          <p:nvPr/>
        </p:nvPicPr>
        <p:blipFill>
          <a:blip r:embed="rId3"/>
          <a:stretch>
            <a:fillRect/>
          </a:stretch>
        </p:blipFill>
        <p:spPr>
          <a:xfrm>
            <a:off x="1057046" y="5226710"/>
            <a:ext cx="309067" cy="309067"/>
          </a:xfrm>
          <a:prstGeom prst="rect">
            <a:avLst/>
          </a:prstGeom>
        </p:spPr>
      </p:pic>
      <p:sp>
        <p:nvSpPr>
          <p:cNvPr id="21" name="Text 16"/>
          <p:cNvSpPr/>
          <p:nvPr/>
        </p:nvSpPr>
        <p:spPr>
          <a:xfrm>
            <a:off x="1737360" y="4864608"/>
            <a:ext cx="9628632" cy="384048"/>
          </a:xfrm>
          <a:prstGeom prst="rect">
            <a:avLst/>
          </a:prstGeom>
          <a:noFill/>
          <a:ln/>
        </p:spPr>
        <p:txBody>
          <a:bodyPr wrap="square" rtlCol="0" anchor="ctr"/>
          <a:lstStyle/>
          <a:p>
            <a:pPr indent="0" marL="0">
              <a:buNone/>
            </a:pPr>
            <a:r>
              <a:rPr lang="en-US" sz="1500" b="1" dirty="0">
                <a:solidFill>
                  <a:srgbClr val="C0392B"/>
                </a:solidFill>
                <a:latin typeface="Arial" pitchFamily="34" charset="0"/>
                <a:ea typeface="Arial" pitchFamily="34" charset="-122"/>
                <a:cs typeface="Arial" pitchFamily="34" charset="-120"/>
              </a:rPr>
              <a:t>Pressions sur l'opinion</a:t>
            </a:r>
            <a:endParaRPr lang="en-US" sz="1500" dirty="0"/>
          </a:p>
        </p:txBody>
      </p:sp>
      <p:sp>
        <p:nvSpPr>
          <p:cNvPr id="22" name="Text 17"/>
          <p:cNvSpPr/>
          <p:nvPr/>
        </p:nvSpPr>
        <p:spPr>
          <a:xfrm>
            <a:off x="1737360" y="5248656"/>
            <a:ext cx="9628632" cy="777240"/>
          </a:xfrm>
          <a:prstGeom prst="rect">
            <a:avLst/>
          </a:prstGeom>
          <a:noFill/>
          <a:ln/>
        </p:spPr>
        <p:txBody>
          <a:bodyPr wrap="square" rtlCol="0" anchor="t"/>
          <a:lstStyle/>
          <a:p>
            <a:pPr indent="0" marL="0">
              <a:lnSpc>
                <a:spcPct val="105000"/>
              </a:lnSpc>
              <a:buNone/>
            </a:pPr>
            <a:r>
              <a:rPr lang="en-US" sz="1200" dirty="0">
                <a:solidFill>
                  <a:srgbClr val="1A2238"/>
                </a:solidFill>
                <a:latin typeface="Calibri" pitchFamily="34" charset="0"/>
                <a:ea typeface="Calibri" pitchFamily="34" charset="-122"/>
                <a:cs typeface="Calibri" pitchFamily="34" charset="-120"/>
              </a:rPr>
              <a:t>Toute pression visant à infléchir l'opinion = menace d'intimidation (déontologie). Documenter, partager avec l'associé EQCR, et au besoin démissionner avec information de la CNCC.</a:t>
            </a:r>
            <a:endParaRPr lang="en-US" sz="1200" dirty="0"/>
          </a:p>
        </p:txBody>
      </p:sp>
      <p:sp>
        <p:nvSpPr>
          <p:cNvPr id="23" name="Text 1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4" name="Text 1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70 / 90</a:t>
            </a:r>
            <a:endParaRPr lang="en-US" sz="85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 71">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FOCUS ALGÉRIE</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400" b="1" dirty="0">
                <a:solidFill>
                  <a:srgbClr val="FFFFFF"/>
                </a:solidFill>
                <a:latin typeface="Arial" pitchFamily="34" charset="0"/>
                <a:ea typeface="Arial" pitchFamily="34" charset="-122"/>
                <a:cs typeface="Arial" pitchFamily="34" charset="-120"/>
              </a:rPr>
              <a:t>Interactions avec l'administration au cours du mandat</a:t>
            </a:r>
            <a:endParaRPr lang="en-US" sz="2400" dirty="0"/>
          </a:p>
        </p:txBody>
      </p:sp>
      <p:sp>
        <p:nvSpPr>
          <p:cNvPr id="5" name="Shape 3"/>
          <p:cNvSpPr/>
          <p:nvPr/>
        </p:nvSpPr>
        <p:spPr>
          <a:xfrm>
            <a:off x="548640" y="1783080"/>
            <a:ext cx="5340096" cy="1783080"/>
          </a:xfrm>
          <a:prstGeom prst="rect">
            <a:avLst/>
          </a:prstGeom>
          <a:solidFill>
            <a:srgbClr val="12274F"/>
          </a:solidFill>
          <a:ln/>
        </p:spPr>
      </p:sp>
      <p:sp>
        <p:nvSpPr>
          <p:cNvPr id="6" name="Shape 4"/>
          <p:cNvSpPr/>
          <p:nvPr/>
        </p:nvSpPr>
        <p:spPr>
          <a:xfrm>
            <a:off x="548640" y="1783080"/>
            <a:ext cx="73152" cy="1783080"/>
          </a:xfrm>
          <a:prstGeom prst="rect">
            <a:avLst/>
          </a:prstGeom>
          <a:solidFill>
            <a:srgbClr val="0091DA"/>
          </a:solidFill>
          <a:ln/>
        </p:spPr>
      </p:sp>
      <p:sp>
        <p:nvSpPr>
          <p:cNvPr id="7" name="Shape 5"/>
          <p:cNvSpPr/>
          <p:nvPr/>
        </p:nvSpPr>
        <p:spPr>
          <a:xfrm>
            <a:off x="868680" y="2103120"/>
            <a:ext cx="658368" cy="658368"/>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receipt_white.png"/>
          <p:cNvPicPr>
            <a:picLocks noChangeAspect="1"/>
          </p:cNvPicPr>
          <p:nvPr/>
        </p:nvPicPr>
        <p:blipFill>
          <a:blip r:embed="rId1"/>
          <a:stretch>
            <a:fillRect/>
          </a:stretch>
        </p:blipFill>
        <p:spPr>
          <a:xfrm>
            <a:off x="1026688" y="2261128"/>
            <a:ext cx="342351" cy="342351"/>
          </a:xfrm>
          <a:prstGeom prst="rect">
            <a:avLst/>
          </a:prstGeom>
        </p:spPr>
      </p:pic>
      <p:sp>
        <p:nvSpPr>
          <p:cNvPr id="9" name="Text 6"/>
          <p:cNvSpPr/>
          <p:nvPr/>
        </p:nvSpPr>
        <p:spPr>
          <a:xfrm>
            <a:off x="1737360" y="2103120"/>
            <a:ext cx="4059936" cy="658368"/>
          </a:xfrm>
          <a:prstGeom prst="rect">
            <a:avLst/>
          </a:prstGeom>
          <a:noFill/>
          <a:ln/>
        </p:spPr>
        <p:txBody>
          <a:bodyPr wrap="square" rtlCol="0" anchor="ctr"/>
          <a:lstStyle/>
          <a:p>
            <a:pPr indent="0" marL="0">
              <a:buNone/>
            </a:pPr>
            <a:r>
              <a:rPr lang="en-US" sz="1600" b="1" dirty="0">
                <a:solidFill>
                  <a:srgbClr val="FFFFFF"/>
                </a:solidFill>
                <a:latin typeface="Arial" pitchFamily="34" charset="0"/>
                <a:ea typeface="Arial" pitchFamily="34" charset="-122"/>
                <a:cs typeface="Arial" pitchFamily="34" charset="-120"/>
              </a:rPr>
              <a:t>DGI</a:t>
            </a:r>
            <a:endParaRPr lang="en-US" sz="1600" dirty="0"/>
          </a:p>
        </p:txBody>
      </p:sp>
      <p:sp>
        <p:nvSpPr>
          <p:cNvPr id="10" name="Text 7"/>
          <p:cNvSpPr/>
          <p:nvPr/>
        </p:nvSpPr>
        <p:spPr>
          <a:xfrm>
            <a:off x="868680" y="2880360"/>
            <a:ext cx="4745736" cy="640080"/>
          </a:xfrm>
          <a:prstGeom prst="rect">
            <a:avLst/>
          </a:prstGeom>
          <a:noFill/>
          <a:ln/>
        </p:spPr>
        <p:txBody>
          <a:bodyPr wrap="square" rtlCol="0" anchor="t"/>
          <a:lstStyle/>
          <a:p>
            <a:pPr indent="0" marL="0">
              <a:lnSpc>
                <a:spcPct val="105000"/>
              </a:lnSpc>
              <a:buNone/>
            </a:pPr>
            <a:r>
              <a:rPr lang="en-US" sz="1150" dirty="0">
                <a:solidFill>
                  <a:srgbClr val="B9C7E0"/>
                </a:solidFill>
                <a:latin typeface="Calibri" pitchFamily="34" charset="0"/>
                <a:ea typeface="Calibri" pitchFamily="34" charset="-122"/>
                <a:cs typeface="Calibri" pitchFamily="34" charset="-120"/>
              </a:rPr>
              <a:t>Contrôles fiscaux. Le CAC peut présenter ses travaux à l'administration dans le cadre légal.</a:t>
            </a:r>
            <a:endParaRPr lang="en-US" sz="1150" dirty="0"/>
          </a:p>
        </p:txBody>
      </p:sp>
      <p:sp>
        <p:nvSpPr>
          <p:cNvPr id="11" name="Shape 8"/>
          <p:cNvSpPr/>
          <p:nvPr/>
        </p:nvSpPr>
        <p:spPr>
          <a:xfrm>
            <a:off x="6300216" y="1783080"/>
            <a:ext cx="5340096" cy="1783080"/>
          </a:xfrm>
          <a:prstGeom prst="rect">
            <a:avLst/>
          </a:prstGeom>
          <a:solidFill>
            <a:srgbClr val="12274F"/>
          </a:solidFill>
          <a:ln/>
        </p:spPr>
      </p:sp>
      <p:sp>
        <p:nvSpPr>
          <p:cNvPr id="12" name="Shape 9"/>
          <p:cNvSpPr/>
          <p:nvPr/>
        </p:nvSpPr>
        <p:spPr>
          <a:xfrm>
            <a:off x="6300216" y="1783080"/>
            <a:ext cx="73152" cy="1783080"/>
          </a:xfrm>
          <a:prstGeom prst="rect">
            <a:avLst/>
          </a:prstGeom>
          <a:solidFill>
            <a:srgbClr val="005EB8"/>
          </a:solidFill>
          <a:ln/>
        </p:spPr>
      </p:sp>
      <p:sp>
        <p:nvSpPr>
          <p:cNvPr id="13" name="Shape 10"/>
          <p:cNvSpPr/>
          <p:nvPr/>
        </p:nvSpPr>
        <p:spPr>
          <a:xfrm>
            <a:off x="6620256" y="2103120"/>
            <a:ext cx="658368" cy="658368"/>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userCheck_white.png"/>
          <p:cNvPicPr>
            <a:picLocks noChangeAspect="1"/>
          </p:cNvPicPr>
          <p:nvPr/>
        </p:nvPicPr>
        <p:blipFill>
          <a:blip r:embed="rId2"/>
          <a:stretch>
            <a:fillRect/>
          </a:stretch>
        </p:blipFill>
        <p:spPr>
          <a:xfrm>
            <a:off x="6778264" y="2261128"/>
            <a:ext cx="342351" cy="342351"/>
          </a:xfrm>
          <a:prstGeom prst="rect">
            <a:avLst/>
          </a:prstGeom>
        </p:spPr>
      </p:pic>
      <p:sp>
        <p:nvSpPr>
          <p:cNvPr id="15" name="Text 11"/>
          <p:cNvSpPr/>
          <p:nvPr/>
        </p:nvSpPr>
        <p:spPr>
          <a:xfrm>
            <a:off x="7488936" y="2103120"/>
            <a:ext cx="4059936" cy="658368"/>
          </a:xfrm>
          <a:prstGeom prst="rect">
            <a:avLst/>
          </a:prstGeom>
          <a:noFill/>
          <a:ln/>
        </p:spPr>
        <p:txBody>
          <a:bodyPr wrap="square" rtlCol="0" anchor="ctr"/>
          <a:lstStyle/>
          <a:p>
            <a:pPr indent="0" marL="0">
              <a:buNone/>
            </a:pPr>
            <a:r>
              <a:rPr lang="en-US" sz="1600" b="1" dirty="0">
                <a:solidFill>
                  <a:srgbClr val="FFFFFF"/>
                </a:solidFill>
                <a:latin typeface="Arial" pitchFamily="34" charset="0"/>
                <a:ea typeface="Arial" pitchFamily="34" charset="-122"/>
                <a:cs typeface="Arial" pitchFamily="34" charset="-120"/>
              </a:rPr>
              <a:t>CNAS / CASNOS</a:t>
            </a:r>
            <a:endParaRPr lang="en-US" sz="1600" dirty="0"/>
          </a:p>
        </p:txBody>
      </p:sp>
      <p:sp>
        <p:nvSpPr>
          <p:cNvPr id="16" name="Text 12"/>
          <p:cNvSpPr/>
          <p:nvPr/>
        </p:nvSpPr>
        <p:spPr>
          <a:xfrm>
            <a:off x="6620256" y="2880360"/>
            <a:ext cx="4745736" cy="640080"/>
          </a:xfrm>
          <a:prstGeom prst="rect">
            <a:avLst/>
          </a:prstGeom>
          <a:noFill/>
          <a:ln/>
        </p:spPr>
        <p:txBody>
          <a:bodyPr wrap="square" rtlCol="0" anchor="t"/>
          <a:lstStyle/>
          <a:p>
            <a:pPr indent="0" marL="0">
              <a:lnSpc>
                <a:spcPct val="105000"/>
              </a:lnSpc>
              <a:buNone/>
            </a:pPr>
            <a:r>
              <a:rPr lang="en-US" sz="1150" dirty="0">
                <a:solidFill>
                  <a:srgbClr val="B9C7E0"/>
                </a:solidFill>
                <a:latin typeface="Calibri" pitchFamily="34" charset="0"/>
                <a:ea typeface="Calibri" pitchFamily="34" charset="-122"/>
                <a:cs typeface="Calibri" pitchFamily="34" charset="-120"/>
              </a:rPr>
              <a:t>Contrôles sociaux. Communication des éléments de paie et cotisations.</a:t>
            </a:r>
            <a:endParaRPr lang="en-US" sz="1150" dirty="0"/>
          </a:p>
        </p:txBody>
      </p:sp>
      <p:sp>
        <p:nvSpPr>
          <p:cNvPr id="17" name="Shape 13"/>
          <p:cNvSpPr/>
          <p:nvPr/>
        </p:nvSpPr>
        <p:spPr>
          <a:xfrm>
            <a:off x="548640" y="3749040"/>
            <a:ext cx="5340096" cy="1783080"/>
          </a:xfrm>
          <a:prstGeom prst="rect">
            <a:avLst/>
          </a:prstGeom>
          <a:solidFill>
            <a:srgbClr val="12274F"/>
          </a:solidFill>
          <a:ln/>
        </p:spPr>
      </p:sp>
      <p:sp>
        <p:nvSpPr>
          <p:cNvPr id="18" name="Shape 14"/>
          <p:cNvSpPr/>
          <p:nvPr/>
        </p:nvSpPr>
        <p:spPr>
          <a:xfrm>
            <a:off x="548640" y="3749040"/>
            <a:ext cx="73152" cy="1783080"/>
          </a:xfrm>
          <a:prstGeom prst="rect">
            <a:avLst/>
          </a:prstGeom>
          <a:solidFill>
            <a:srgbClr val="1E8449"/>
          </a:solidFill>
          <a:ln/>
        </p:spPr>
      </p:sp>
      <p:sp>
        <p:nvSpPr>
          <p:cNvPr id="19" name="Shape 15"/>
          <p:cNvSpPr/>
          <p:nvPr/>
        </p:nvSpPr>
        <p:spPr>
          <a:xfrm>
            <a:off x="868680" y="4069080"/>
            <a:ext cx="658368" cy="658368"/>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landmark_white.png"/>
          <p:cNvPicPr>
            <a:picLocks noChangeAspect="1"/>
          </p:cNvPicPr>
          <p:nvPr/>
        </p:nvPicPr>
        <p:blipFill>
          <a:blip r:embed="rId3"/>
          <a:stretch>
            <a:fillRect/>
          </a:stretch>
        </p:blipFill>
        <p:spPr>
          <a:xfrm>
            <a:off x="1026688" y="4227088"/>
            <a:ext cx="342351" cy="342351"/>
          </a:xfrm>
          <a:prstGeom prst="rect">
            <a:avLst/>
          </a:prstGeom>
        </p:spPr>
      </p:pic>
      <p:sp>
        <p:nvSpPr>
          <p:cNvPr id="21" name="Text 16"/>
          <p:cNvSpPr/>
          <p:nvPr/>
        </p:nvSpPr>
        <p:spPr>
          <a:xfrm>
            <a:off x="1737360" y="4069080"/>
            <a:ext cx="4059936" cy="658368"/>
          </a:xfrm>
          <a:prstGeom prst="rect">
            <a:avLst/>
          </a:prstGeom>
          <a:noFill/>
          <a:ln/>
        </p:spPr>
        <p:txBody>
          <a:bodyPr wrap="square" rtlCol="0" anchor="ctr"/>
          <a:lstStyle/>
          <a:p>
            <a:pPr indent="0" marL="0">
              <a:buNone/>
            </a:pPr>
            <a:r>
              <a:rPr lang="en-US" sz="1600" b="1" dirty="0">
                <a:solidFill>
                  <a:srgbClr val="FFFFFF"/>
                </a:solidFill>
                <a:latin typeface="Arial" pitchFamily="34" charset="0"/>
                <a:ea typeface="Arial" pitchFamily="34" charset="-122"/>
                <a:cs typeface="Arial" pitchFamily="34" charset="-120"/>
              </a:rPr>
              <a:t>Cour des comptes</a:t>
            </a:r>
            <a:endParaRPr lang="en-US" sz="1600" dirty="0"/>
          </a:p>
        </p:txBody>
      </p:sp>
      <p:sp>
        <p:nvSpPr>
          <p:cNvPr id="22" name="Text 17"/>
          <p:cNvSpPr/>
          <p:nvPr/>
        </p:nvSpPr>
        <p:spPr>
          <a:xfrm>
            <a:off x="868680" y="4846320"/>
            <a:ext cx="4745736" cy="640080"/>
          </a:xfrm>
          <a:prstGeom prst="rect">
            <a:avLst/>
          </a:prstGeom>
          <a:noFill/>
          <a:ln/>
        </p:spPr>
        <p:txBody>
          <a:bodyPr wrap="square" rtlCol="0" anchor="t"/>
          <a:lstStyle/>
          <a:p>
            <a:pPr indent="0" marL="0">
              <a:lnSpc>
                <a:spcPct val="105000"/>
              </a:lnSpc>
              <a:buNone/>
            </a:pPr>
            <a:r>
              <a:rPr lang="en-US" sz="1150" dirty="0">
                <a:solidFill>
                  <a:srgbClr val="B9C7E0"/>
                </a:solidFill>
                <a:latin typeface="Calibri" pitchFamily="34" charset="0"/>
                <a:ea typeface="Calibri" pitchFamily="34" charset="-122"/>
                <a:cs typeface="Calibri" pitchFamily="34" charset="-120"/>
              </a:rPr>
              <a:t>Entités du secteur public : échanges spécifiques.</a:t>
            </a:r>
            <a:endParaRPr lang="en-US" sz="1150" dirty="0"/>
          </a:p>
        </p:txBody>
      </p:sp>
      <p:sp>
        <p:nvSpPr>
          <p:cNvPr id="23" name="Shape 18"/>
          <p:cNvSpPr/>
          <p:nvPr/>
        </p:nvSpPr>
        <p:spPr>
          <a:xfrm>
            <a:off x="6300216" y="3749040"/>
            <a:ext cx="5340096" cy="1783080"/>
          </a:xfrm>
          <a:prstGeom prst="rect">
            <a:avLst/>
          </a:prstGeom>
          <a:solidFill>
            <a:srgbClr val="12274F"/>
          </a:solidFill>
          <a:ln/>
        </p:spPr>
      </p:sp>
      <p:sp>
        <p:nvSpPr>
          <p:cNvPr id="24" name="Shape 19"/>
          <p:cNvSpPr/>
          <p:nvPr/>
        </p:nvSpPr>
        <p:spPr>
          <a:xfrm>
            <a:off x="6300216" y="3749040"/>
            <a:ext cx="73152" cy="1783080"/>
          </a:xfrm>
          <a:prstGeom prst="rect">
            <a:avLst/>
          </a:prstGeom>
          <a:solidFill>
            <a:srgbClr val="C77700"/>
          </a:solidFill>
          <a:ln/>
        </p:spPr>
      </p:sp>
      <p:sp>
        <p:nvSpPr>
          <p:cNvPr id="25" name="Shape 20"/>
          <p:cNvSpPr/>
          <p:nvPr/>
        </p:nvSpPr>
        <p:spPr>
          <a:xfrm>
            <a:off x="6620256" y="4069080"/>
            <a:ext cx="658368" cy="658368"/>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26" name="Image 3" descr="/home/claude/cac_deck/assets/icons/gavel_white.png"/>
          <p:cNvPicPr>
            <a:picLocks noChangeAspect="1"/>
          </p:cNvPicPr>
          <p:nvPr/>
        </p:nvPicPr>
        <p:blipFill>
          <a:blip r:embed="rId4"/>
          <a:stretch>
            <a:fillRect/>
          </a:stretch>
        </p:blipFill>
        <p:spPr>
          <a:xfrm>
            <a:off x="6778264" y="4227088"/>
            <a:ext cx="342351" cy="342351"/>
          </a:xfrm>
          <a:prstGeom prst="rect">
            <a:avLst/>
          </a:prstGeom>
        </p:spPr>
      </p:pic>
      <p:sp>
        <p:nvSpPr>
          <p:cNvPr id="27" name="Text 21"/>
          <p:cNvSpPr/>
          <p:nvPr/>
        </p:nvSpPr>
        <p:spPr>
          <a:xfrm>
            <a:off x="7488936" y="4069080"/>
            <a:ext cx="4059936" cy="658368"/>
          </a:xfrm>
          <a:prstGeom prst="rect">
            <a:avLst/>
          </a:prstGeom>
          <a:noFill/>
          <a:ln/>
        </p:spPr>
        <p:txBody>
          <a:bodyPr wrap="square" rtlCol="0" anchor="ctr"/>
          <a:lstStyle/>
          <a:p>
            <a:pPr indent="0" marL="0">
              <a:buNone/>
            </a:pPr>
            <a:r>
              <a:rPr lang="en-US" sz="1600" b="1" dirty="0">
                <a:solidFill>
                  <a:srgbClr val="FFFFFF"/>
                </a:solidFill>
                <a:latin typeface="Arial" pitchFamily="34" charset="0"/>
                <a:ea typeface="Arial" pitchFamily="34" charset="-122"/>
                <a:cs typeface="Arial" pitchFamily="34" charset="-120"/>
              </a:rPr>
              <a:t>Justice</a:t>
            </a:r>
            <a:endParaRPr lang="en-US" sz="1600" dirty="0"/>
          </a:p>
        </p:txBody>
      </p:sp>
      <p:sp>
        <p:nvSpPr>
          <p:cNvPr id="28" name="Text 22"/>
          <p:cNvSpPr/>
          <p:nvPr/>
        </p:nvSpPr>
        <p:spPr>
          <a:xfrm>
            <a:off x="6620256" y="4846320"/>
            <a:ext cx="4745736" cy="640080"/>
          </a:xfrm>
          <a:prstGeom prst="rect">
            <a:avLst/>
          </a:prstGeom>
          <a:noFill/>
          <a:ln/>
        </p:spPr>
        <p:txBody>
          <a:bodyPr wrap="square" rtlCol="0" anchor="t"/>
          <a:lstStyle/>
          <a:p>
            <a:pPr indent="0" marL="0">
              <a:lnSpc>
                <a:spcPct val="105000"/>
              </a:lnSpc>
              <a:buNone/>
            </a:pPr>
            <a:r>
              <a:rPr lang="en-US" sz="1150" dirty="0">
                <a:solidFill>
                  <a:srgbClr val="B9C7E0"/>
                </a:solidFill>
                <a:latin typeface="Calibri" pitchFamily="34" charset="0"/>
                <a:ea typeface="Calibri" pitchFamily="34" charset="-122"/>
                <a:cs typeface="Calibri" pitchFamily="34" charset="-120"/>
              </a:rPr>
              <a:t>Sur réquisition, dans le cadre d'instructions judiciaires (notamment LBC/FT).</a:t>
            </a:r>
            <a:endParaRPr lang="en-US" sz="115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71 / 90</a:t>
            </a:r>
            <a:endParaRPr lang="en-US" sz="85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 7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C77700"/>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C77700"/>
                </a:solidFill>
                <a:latin typeface="Arial" pitchFamily="34" charset="0"/>
                <a:ea typeface="Arial" pitchFamily="34" charset="-122"/>
                <a:cs typeface="Arial" pitchFamily="34" charset="-120"/>
              </a:rPr>
              <a:t>MISE EN PRATIQUE — MISE EN SITUATION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Restitution face à un PDG</a:t>
            </a:r>
            <a:endParaRPr lang="en-US" sz="2700" dirty="0"/>
          </a:p>
        </p:txBody>
      </p:sp>
      <p:sp>
        <p:nvSpPr>
          <p:cNvPr id="5" name="Shape 3"/>
          <p:cNvSpPr/>
          <p:nvPr/>
        </p:nvSpPr>
        <p:spPr>
          <a:xfrm>
            <a:off x="548640" y="1600200"/>
            <a:ext cx="11091672" cy="1828800"/>
          </a:xfrm>
          <a:prstGeom prst="rect">
            <a:avLst/>
          </a:prstGeom>
          <a:solidFill>
            <a:srgbClr val="FBF1E0"/>
          </a:solidFill>
          <a:ln/>
        </p:spPr>
      </p:sp>
      <p:sp>
        <p:nvSpPr>
          <p:cNvPr id="6" name="Shape 4"/>
          <p:cNvSpPr/>
          <p:nvPr/>
        </p:nvSpPr>
        <p:spPr>
          <a:xfrm>
            <a:off x="548640" y="1600200"/>
            <a:ext cx="109728" cy="1828800"/>
          </a:xfrm>
          <a:prstGeom prst="rect">
            <a:avLst/>
          </a:prstGeom>
          <a:solidFill>
            <a:srgbClr val="C77700"/>
          </a:solidFill>
          <a:ln/>
        </p:spPr>
      </p:sp>
      <p:sp>
        <p:nvSpPr>
          <p:cNvPr id="7" name="Shape 5"/>
          <p:cNvSpPr/>
          <p:nvPr/>
        </p:nvSpPr>
        <p:spPr>
          <a:xfrm>
            <a:off x="868680" y="1920240"/>
            <a:ext cx="640080" cy="640080"/>
          </a:xfrm>
          <a:prstGeom prst="roundRect">
            <a:avLst>
              <a:gd name="adj" fmla="val 8571"/>
            </a:avLst>
          </a:prstGeom>
          <a:solidFill>
            <a:srgbClr val="C77700"/>
          </a:solidFill>
          <a:ln/>
          <a:effectLst>
            <a:outerShdw sx="100000" sy="100000" kx="0" ky="0" algn="bl" rotWithShape="0" blurRad="63500" dist="25400" dir="5400000">
              <a:srgbClr val="AAB6CC">
                <a:alpha val="18000"/>
              </a:srgbClr>
            </a:outerShdw>
          </a:effectLst>
        </p:spPr>
      </p:sp>
      <p:pic>
        <p:nvPicPr>
          <p:cNvPr id="8" name="Image 0" descr="/home/claude/cac_deck/assets/icons/userTie_white.png"/>
          <p:cNvPicPr>
            <a:picLocks noChangeAspect="1"/>
          </p:cNvPicPr>
          <p:nvPr/>
        </p:nvPicPr>
        <p:blipFill>
          <a:blip r:embed="rId1"/>
          <a:stretch>
            <a:fillRect/>
          </a:stretch>
        </p:blipFill>
        <p:spPr>
          <a:xfrm>
            <a:off x="1015898" y="2067458"/>
            <a:ext cx="345643" cy="345643"/>
          </a:xfrm>
          <a:prstGeom prst="rect">
            <a:avLst/>
          </a:prstGeom>
        </p:spPr>
      </p:pic>
      <p:sp>
        <p:nvSpPr>
          <p:cNvPr id="9" name="Text 6"/>
          <p:cNvSpPr/>
          <p:nvPr/>
        </p:nvSpPr>
        <p:spPr>
          <a:xfrm>
            <a:off x="1737360" y="1691640"/>
            <a:ext cx="9628632" cy="1645920"/>
          </a:xfrm>
          <a:prstGeom prst="rect">
            <a:avLst/>
          </a:prstGeom>
          <a:noFill/>
          <a:ln/>
        </p:spPr>
        <p:txBody>
          <a:bodyPr wrap="square" rtlCol="0" anchor="ctr"/>
          <a:lstStyle/>
          <a:p>
            <a:pPr indent="0" marL="0">
              <a:lnSpc>
                <a:spcPct val="112000"/>
              </a:lnSpc>
              <a:buNone/>
            </a:pPr>
            <a:r>
              <a:rPr lang="en-US" sz="1350" b="1" dirty="0">
                <a:solidFill>
                  <a:srgbClr val="C77700"/>
                </a:solidFill>
                <a:latin typeface="Calibri" pitchFamily="34" charset="0"/>
                <a:ea typeface="Calibri" pitchFamily="34" charset="-122"/>
                <a:cs typeface="Calibri" pitchFamily="34" charset="-120"/>
              </a:rPr>
              <a:t xml:space="preserve">Scénario.  </a:t>
            </a:r>
            <a:pPr indent="0" marL="0">
              <a:lnSpc>
                <a:spcPct val="112000"/>
              </a:lnSpc>
              <a:buNone/>
            </a:pPr>
            <a:r>
              <a:rPr lang="en-US" sz="1350" dirty="0">
                <a:solidFill>
                  <a:srgbClr val="1A2238"/>
                </a:solidFill>
                <a:latin typeface="Calibri" pitchFamily="34" charset="0"/>
                <a:ea typeface="Calibri" pitchFamily="34" charset="-122"/>
                <a:cs typeface="Calibri" pitchFamily="34" charset="-120"/>
              </a:rPr>
              <a:t xml:space="preserve">Réunion de synthèse devant un PDG (joué par le formateur). SARL industrielle : anomalie significative non corrigée — dépréciation d'un stock obsolète de </a:t>
            </a:r>
            <a:pPr indent="0" marL="0">
              <a:lnSpc>
                <a:spcPct val="112000"/>
              </a:lnSpc>
              <a:buNone/>
            </a:pPr>
            <a:r>
              <a:rPr lang="en-US" sz="1350" b="1" dirty="0">
                <a:solidFill>
                  <a:srgbClr val="C0392B"/>
                </a:solidFill>
                <a:latin typeface="Calibri" pitchFamily="34" charset="0"/>
                <a:ea typeface="Calibri" pitchFamily="34" charset="-122"/>
                <a:cs typeface="Calibri" pitchFamily="34" charset="-120"/>
              </a:rPr>
              <a:t>12 M DA, soit 1,5 fois le seuil de signification</a:t>
            </a:r>
            <a:pPr indent="0" marL="0">
              <a:lnSpc>
                <a:spcPct val="112000"/>
              </a:lnSpc>
              <a:buNone/>
            </a:pPr>
            <a:r>
              <a:rPr lang="en-US" sz="1350" dirty="0">
                <a:solidFill>
                  <a:srgbClr val="1A2238"/>
                </a:solidFill>
                <a:latin typeface="Calibri" pitchFamily="34" charset="0"/>
                <a:ea typeface="Calibri" pitchFamily="34" charset="-122"/>
                <a:cs typeface="Calibri" pitchFamily="34" charset="-120"/>
              </a:rPr>
              <a:t>. Le PDG refuse de constater la dépréciation : « ces produits seront vendus l'année prochaine ».</a:t>
            </a:r>
            <a:endParaRPr lang="en-US" sz="1350" dirty="0"/>
          </a:p>
        </p:txBody>
      </p:sp>
      <p:sp>
        <p:nvSpPr>
          <p:cNvPr id="10" name="Text 7"/>
          <p:cNvSpPr/>
          <p:nvPr/>
        </p:nvSpPr>
        <p:spPr>
          <a:xfrm>
            <a:off x="548640" y="3657600"/>
            <a:ext cx="11091672" cy="36576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Travail demandé</a:t>
            </a:r>
            <a:endParaRPr lang="en-US" sz="1400" dirty="0"/>
          </a:p>
        </p:txBody>
      </p:sp>
      <p:sp>
        <p:nvSpPr>
          <p:cNvPr id="11" name="Shape 8"/>
          <p:cNvSpPr/>
          <p:nvPr/>
        </p:nvSpPr>
        <p:spPr>
          <a:xfrm>
            <a:off x="548640" y="4114800"/>
            <a:ext cx="11091672" cy="457200"/>
          </a:xfrm>
          <a:prstGeom prst="rect">
            <a:avLst/>
          </a:prstGeom>
          <a:solidFill>
            <a:srgbClr val="E9F0F9"/>
          </a:solidFill>
          <a:ln/>
        </p:spPr>
      </p:sp>
      <p:sp>
        <p:nvSpPr>
          <p:cNvPr id="12" name="Shape 9"/>
          <p:cNvSpPr/>
          <p:nvPr/>
        </p:nvSpPr>
        <p:spPr>
          <a:xfrm>
            <a:off x="658368" y="4169664"/>
            <a:ext cx="347472" cy="347472"/>
          </a:xfrm>
          <a:prstGeom prst="roundRect">
            <a:avLst>
              <a:gd name="adj" fmla="val 15789"/>
            </a:avLst>
          </a:prstGeom>
          <a:solidFill>
            <a:srgbClr val="00338D"/>
          </a:solidFill>
          <a:ln/>
          <a:effectLst>
            <a:outerShdw sx="100000" sy="100000" kx="0" ky="0" algn="bl" rotWithShape="0" blurRad="63500" dist="25400" dir="5400000">
              <a:srgbClr val="AAB6CC">
                <a:alpha val="18000"/>
              </a:srgbClr>
            </a:outerShdw>
          </a:effectLst>
        </p:spPr>
      </p:sp>
      <p:pic>
        <p:nvPicPr>
          <p:cNvPr id="13" name="Image 1" descr="/home/claude/cac_deck/assets/icons/scale_white.png"/>
          <p:cNvPicPr>
            <a:picLocks noChangeAspect="1"/>
          </p:cNvPicPr>
          <p:nvPr/>
        </p:nvPicPr>
        <p:blipFill>
          <a:blip r:embed="rId2"/>
          <a:stretch>
            <a:fillRect/>
          </a:stretch>
        </p:blipFill>
        <p:spPr>
          <a:xfrm>
            <a:off x="738287" y="4249583"/>
            <a:ext cx="187635" cy="187635"/>
          </a:xfrm>
          <a:prstGeom prst="rect">
            <a:avLst/>
          </a:prstGeom>
        </p:spPr>
      </p:pic>
      <p:sp>
        <p:nvSpPr>
          <p:cNvPr id="14" name="Text 10"/>
          <p:cNvSpPr/>
          <p:nvPr/>
        </p:nvSpPr>
        <p:spPr>
          <a:xfrm>
            <a:off x="1143000" y="4114800"/>
            <a:ext cx="10268712" cy="45720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Maintenir la position technique du CAC</a:t>
            </a:r>
            <a:endParaRPr lang="en-US" sz="1250" dirty="0"/>
          </a:p>
        </p:txBody>
      </p:sp>
      <p:sp>
        <p:nvSpPr>
          <p:cNvPr id="15" name="Shape 11"/>
          <p:cNvSpPr/>
          <p:nvPr/>
        </p:nvSpPr>
        <p:spPr>
          <a:xfrm>
            <a:off x="548640" y="4626864"/>
            <a:ext cx="11091672" cy="457200"/>
          </a:xfrm>
          <a:prstGeom prst="rect">
            <a:avLst/>
          </a:prstGeom>
          <a:solidFill>
            <a:srgbClr val="F3F6FB"/>
          </a:solidFill>
          <a:ln/>
        </p:spPr>
      </p:sp>
      <p:sp>
        <p:nvSpPr>
          <p:cNvPr id="16" name="Shape 12"/>
          <p:cNvSpPr/>
          <p:nvPr/>
        </p:nvSpPr>
        <p:spPr>
          <a:xfrm>
            <a:off x="658368" y="4681728"/>
            <a:ext cx="347472" cy="347472"/>
          </a:xfrm>
          <a:prstGeom prst="roundRect">
            <a:avLst>
              <a:gd name="adj" fmla="val 15789"/>
            </a:avLst>
          </a:prstGeom>
          <a:solidFill>
            <a:srgbClr val="C77700"/>
          </a:solidFill>
          <a:ln/>
          <a:effectLst>
            <a:outerShdw sx="100000" sy="100000" kx="0" ky="0" algn="bl" rotWithShape="0" blurRad="63500" dist="25400" dir="5400000">
              <a:srgbClr val="AAB6CC">
                <a:alpha val="18000"/>
              </a:srgbClr>
            </a:outerShdw>
          </a:effectLst>
        </p:spPr>
      </p:sp>
      <p:pic>
        <p:nvPicPr>
          <p:cNvPr id="17" name="Image 2" descr="/home/claude/cac_deck/assets/icons/warning_white.png"/>
          <p:cNvPicPr>
            <a:picLocks noChangeAspect="1"/>
          </p:cNvPicPr>
          <p:nvPr/>
        </p:nvPicPr>
        <p:blipFill>
          <a:blip r:embed="rId3"/>
          <a:stretch>
            <a:fillRect/>
          </a:stretch>
        </p:blipFill>
        <p:spPr>
          <a:xfrm>
            <a:off x="738287" y="4761647"/>
            <a:ext cx="187635" cy="187635"/>
          </a:xfrm>
          <a:prstGeom prst="rect">
            <a:avLst/>
          </a:prstGeom>
        </p:spPr>
      </p:pic>
      <p:sp>
        <p:nvSpPr>
          <p:cNvPr id="18" name="Text 13"/>
          <p:cNvSpPr/>
          <p:nvPr/>
        </p:nvSpPr>
        <p:spPr>
          <a:xfrm>
            <a:off x="1143000" y="4626864"/>
            <a:ext cx="10268712" cy="45720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Exposer l'incidence : réserve probable (NAA 705)</a:t>
            </a:r>
            <a:endParaRPr lang="en-US" sz="1250" dirty="0"/>
          </a:p>
        </p:txBody>
      </p:sp>
      <p:sp>
        <p:nvSpPr>
          <p:cNvPr id="19" name="Shape 14"/>
          <p:cNvSpPr/>
          <p:nvPr/>
        </p:nvSpPr>
        <p:spPr>
          <a:xfrm>
            <a:off x="548640" y="5138928"/>
            <a:ext cx="11091672" cy="457200"/>
          </a:xfrm>
          <a:prstGeom prst="rect">
            <a:avLst/>
          </a:prstGeom>
          <a:solidFill>
            <a:srgbClr val="E9F0F9"/>
          </a:solidFill>
          <a:ln/>
        </p:spPr>
      </p:sp>
      <p:sp>
        <p:nvSpPr>
          <p:cNvPr id="20" name="Shape 15"/>
          <p:cNvSpPr/>
          <p:nvPr/>
        </p:nvSpPr>
        <p:spPr>
          <a:xfrm>
            <a:off x="658368" y="5193792"/>
            <a:ext cx="347472" cy="347472"/>
          </a:xfrm>
          <a:prstGeom prst="roundRect">
            <a:avLst>
              <a:gd name="adj" fmla="val 15789"/>
            </a:avLst>
          </a:prstGeom>
          <a:solidFill>
            <a:srgbClr val="005EB8"/>
          </a:solidFill>
          <a:ln/>
          <a:effectLst>
            <a:outerShdw sx="100000" sy="100000" kx="0" ky="0" algn="bl" rotWithShape="0" blurRad="63500" dist="25400" dir="5400000">
              <a:srgbClr val="AAB6CC">
                <a:alpha val="18000"/>
              </a:srgbClr>
            </a:outerShdw>
          </a:effectLst>
        </p:spPr>
      </p:sp>
      <p:pic>
        <p:nvPicPr>
          <p:cNvPr id="21" name="Image 3" descr="/home/claude/cac_deck/assets/icons/route_white.png"/>
          <p:cNvPicPr>
            <a:picLocks noChangeAspect="1"/>
          </p:cNvPicPr>
          <p:nvPr/>
        </p:nvPicPr>
        <p:blipFill>
          <a:blip r:embed="rId4"/>
          <a:stretch>
            <a:fillRect/>
          </a:stretch>
        </p:blipFill>
        <p:spPr>
          <a:xfrm>
            <a:off x="738287" y="5273711"/>
            <a:ext cx="187635" cy="187635"/>
          </a:xfrm>
          <a:prstGeom prst="rect">
            <a:avLst/>
          </a:prstGeom>
        </p:spPr>
      </p:pic>
      <p:sp>
        <p:nvSpPr>
          <p:cNvPr id="22" name="Text 16"/>
          <p:cNvSpPr/>
          <p:nvPr/>
        </p:nvSpPr>
        <p:spPr>
          <a:xfrm>
            <a:off x="1143000" y="5138928"/>
            <a:ext cx="10268712" cy="45720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Proposer une voie alternative (dépréciation partielle motivée, plan de cession documenté)</a:t>
            </a:r>
            <a:endParaRPr lang="en-US" sz="1250" dirty="0"/>
          </a:p>
        </p:txBody>
      </p:sp>
      <p:sp>
        <p:nvSpPr>
          <p:cNvPr id="23" name="Shape 17"/>
          <p:cNvSpPr/>
          <p:nvPr/>
        </p:nvSpPr>
        <p:spPr>
          <a:xfrm>
            <a:off x="548640" y="5650992"/>
            <a:ext cx="11091672" cy="457200"/>
          </a:xfrm>
          <a:prstGeom prst="rect">
            <a:avLst/>
          </a:prstGeom>
          <a:solidFill>
            <a:srgbClr val="F3F6FB"/>
          </a:solidFill>
          <a:ln/>
        </p:spPr>
      </p:sp>
      <p:sp>
        <p:nvSpPr>
          <p:cNvPr id="24" name="Shape 18"/>
          <p:cNvSpPr/>
          <p:nvPr/>
        </p:nvSpPr>
        <p:spPr>
          <a:xfrm>
            <a:off x="658368" y="5705856"/>
            <a:ext cx="347472" cy="347472"/>
          </a:xfrm>
          <a:prstGeom prst="roundRect">
            <a:avLst>
              <a:gd name="adj" fmla="val 15789"/>
            </a:avLst>
          </a:prstGeom>
          <a:solidFill>
            <a:srgbClr val="1E8449"/>
          </a:solidFill>
          <a:ln/>
          <a:effectLst>
            <a:outerShdw sx="100000" sy="100000" kx="0" ky="0" algn="bl" rotWithShape="0" blurRad="63500" dist="25400" dir="5400000">
              <a:srgbClr val="AAB6CC">
                <a:alpha val="18000"/>
              </a:srgbClr>
            </a:outerShdw>
          </a:effectLst>
        </p:spPr>
      </p:sp>
      <p:pic>
        <p:nvPicPr>
          <p:cNvPr id="25" name="Image 4" descr="/home/claude/cac_deck/assets/icons/fileAlt_white.png"/>
          <p:cNvPicPr>
            <a:picLocks noChangeAspect="1"/>
          </p:cNvPicPr>
          <p:nvPr/>
        </p:nvPicPr>
        <p:blipFill>
          <a:blip r:embed="rId5"/>
          <a:stretch>
            <a:fillRect/>
          </a:stretch>
        </p:blipFill>
        <p:spPr>
          <a:xfrm>
            <a:off x="738287" y="5785775"/>
            <a:ext cx="187635" cy="187635"/>
          </a:xfrm>
          <a:prstGeom prst="rect">
            <a:avLst/>
          </a:prstGeom>
        </p:spPr>
      </p:pic>
      <p:sp>
        <p:nvSpPr>
          <p:cNvPr id="26" name="Text 19"/>
          <p:cNvSpPr/>
          <p:nvPr/>
        </p:nvSpPr>
        <p:spPr>
          <a:xfrm>
            <a:off x="1143000" y="5650992"/>
            <a:ext cx="10268712" cy="457200"/>
          </a:xfrm>
          <a:prstGeom prst="rect">
            <a:avLst/>
          </a:prstGeom>
          <a:noFill/>
          <a:ln/>
        </p:spPr>
        <p:txBody>
          <a:bodyPr wrap="square" rtlCol="0" anchor="ctr"/>
          <a:lstStyle/>
          <a:p>
            <a:pPr indent="0" marL="0">
              <a:buNone/>
            </a:pPr>
            <a:r>
              <a:rPr lang="en-US" sz="1250" dirty="0">
                <a:solidFill>
                  <a:srgbClr val="1A2238"/>
                </a:solidFill>
                <a:latin typeface="Calibri" pitchFamily="34" charset="0"/>
                <a:ea typeface="Calibri" pitchFamily="34" charset="-122"/>
                <a:cs typeface="Calibri" pitchFamily="34" charset="-120"/>
              </a:rPr>
              <a:t>Formaliser l'échange par écrit</a:t>
            </a:r>
            <a:endParaRPr lang="en-US" sz="1250" dirty="0"/>
          </a:p>
        </p:txBody>
      </p:sp>
      <p:sp>
        <p:nvSpPr>
          <p:cNvPr id="27" name="Text 2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8" name="Text 2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72 / 90</a:t>
            </a:r>
            <a:endParaRPr lang="en-US" sz="85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 7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SÉQUENCE 6 — À RETENIR</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La communication client en quatre messages</a:t>
            </a:r>
            <a:endParaRPr lang="en-US" sz="2700" dirty="0"/>
          </a:p>
        </p:txBody>
      </p:sp>
      <p:sp>
        <p:nvSpPr>
          <p:cNvPr id="5" name="Shape 3"/>
          <p:cNvSpPr/>
          <p:nvPr/>
        </p:nvSpPr>
        <p:spPr>
          <a:xfrm>
            <a:off x="548640" y="1783080"/>
            <a:ext cx="5340096" cy="1828800"/>
          </a:xfrm>
          <a:prstGeom prst="rect">
            <a:avLst/>
          </a:prstGeom>
          <a:solidFill>
            <a:srgbClr val="F3F6FB"/>
          </a:solidFill>
          <a:ln w="12700">
            <a:solidFill>
              <a:srgbClr val="DCE3EF"/>
            </a:solidFill>
            <a:prstDash val="solid"/>
          </a:ln>
        </p:spPr>
      </p:sp>
      <p:sp>
        <p:nvSpPr>
          <p:cNvPr id="6" name="Shape 4"/>
          <p:cNvSpPr/>
          <p:nvPr/>
        </p:nvSpPr>
        <p:spPr>
          <a:xfrm>
            <a:off x="548640" y="1783080"/>
            <a:ext cx="91440" cy="1828800"/>
          </a:xfrm>
          <a:prstGeom prst="rect">
            <a:avLst/>
          </a:prstGeom>
          <a:solidFill>
            <a:srgbClr val="00338D"/>
          </a:solidFill>
          <a:ln/>
        </p:spPr>
      </p:sp>
      <p:sp>
        <p:nvSpPr>
          <p:cNvPr id="7" name="Shape 5"/>
          <p:cNvSpPr/>
          <p:nvPr/>
        </p:nvSpPr>
        <p:spPr>
          <a:xfrm>
            <a:off x="868680" y="2103120"/>
            <a:ext cx="640080" cy="64008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omments_white.png"/>
          <p:cNvPicPr>
            <a:picLocks noChangeAspect="1"/>
          </p:cNvPicPr>
          <p:nvPr/>
        </p:nvPicPr>
        <p:blipFill>
          <a:blip r:embed="rId1"/>
          <a:stretch>
            <a:fillRect/>
          </a:stretch>
        </p:blipFill>
        <p:spPr>
          <a:xfrm>
            <a:off x="1022299" y="2256739"/>
            <a:ext cx="332842" cy="332842"/>
          </a:xfrm>
          <a:prstGeom prst="rect">
            <a:avLst/>
          </a:prstGeom>
        </p:spPr>
      </p:pic>
      <p:sp>
        <p:nvSpPr>
          <p:cNvPr id="9" name="Text 6"/>
          <p:cNvSpPr/>
          <p:nvPr/>
        </p:nvSpPr>
        <p:spPr>
          <a:xfrm>
            <a:off x="1691640" y="2148840"/>
            <a:ext cx="4059936" cy="548640"/>
          </a:xfrm>
          <a:prstGeom prst="rect">
            <a:avLst/>
          </a:prstGeom>
          <a:noFill/>
          <a:ln/>
        </p:spPr>
        <p:txBody>
          <a:bodyPr wrap="square" rtlCol="0" anchor="ctr"/>
          <a:lstStyle/>
          <a:p>
            <a:pPr indent="0" marL="0">
              <a:buNone/>
            </a:pPr>
            <a:r>
              <a:rPr lang="en-US" sz="1450" b="1" dirty="0">
                <a:solidFill>
                  <a:srgbClr val="00338D"/>
                </a:solidFill>
                <a:latin typeface="Arial" pitchFamily="34" charset="0"/>
                <a:ea typeface="Arial" pitchFamily="34" charset="-122"/>
                <a:cs typeface="Arial" pitchFamily="34" charset="-120"/>
              </a:rPr>
              <a:t>NAA 260 : gouvernance</a:t>
            </a:r>
            <a:endParaRPr lang="en-US" sz="1450" dirty="0"/>
          </a:p>
        </p:txBody>
      </p:sp>
      <p:sp>
        <p:nvSpPr>
          <p:cNvPr id="10" name="Text 7"/>
          <p:cNvSpPr/>
          <p:nvPr/>
        </p:nvSpPr>
        <p:spPr>
          <a:xfrm>
            <a:off x="868680" y="288036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Communiquer responsabilités, planification, constats significatifs et indépendance — à l'oral et à l'écrit.</a:t>
            </a:r>
            <a:endParaRPr lang="en-US" sz="1150" dirty="0"/>
          </a:p>
        </p:txBody>
      </p:sp>
      <p:sp>
        <p:nvSpPr>
          <p:cNvPr id="11" name="Shape 8"/>
          <p:cNvSpPr/>
          <p:nvPr/>
        </p:nvSpPr>
        <p:spPr>
          <a:xfrm>
            <a:off x="6300216" y="1783080"/>
            <a:ext cx="5340096" cy="1828800"/>
          </a:xfrm>
          <a:prstGeom prst="rect">
            <a:avLst/>
          </a:prstGeom>
          <a:solidFill>
            <a:srgbClr val="F3F6FB"/>
          </a:solidFill>
          <a:ln w="12700">
            <a:solidFill>
              <a:srgbClr val="DCE3EF"/>
            </a:solidFill>
            <a:prstDash val="solid"/>
          </a:ln>
        </p:spPr>
      </p:sp>
      <p:sp>
        <p:nvSpPr>
          <p:cNvPr id="12" name="Shape 9"/>
          <p:cNvSpPr/>
          <p:nvPr/>
        </p:nvSpPr>
        <p:spPr>
          <a:xfrm>
            <a:off x="6300216" y="1783080"/>
            <a:ext cx="91440" cy="1828800"/>
          </a:xfrm>
          <a:prstGeom prst="rect">
            <a:avLst/>
          </a:prstGeom>
          <a:solidFill>
            <a:srgbClr val="005EB8"/>
          </a:solidFill>
          <a:ln/>
        </p:spPr>
      </p:sp>
      <p:sp>
        <p:nvSpPr>
          <p:cNvPr id="13" name="Shape 10"/>
          <p:cNvSpPr/>
          <p:nvPr/>
        </p:nvSpPr>
        <p:spPr>
          <a:xfrm>
            <a:off x="6620256" y="210312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fileContract_white.png"/>
          <p:cNvPicPr>
            <a:picLocks noChangeAspect="1"/>
          </p:cNvPicPr>
          <p:nvPr/>
        </p:nvPicPr>
        <p:blipFill>
          <a:blip r:embed="rId2"/>
          <a:stretch>
            <a:fillRect/>
          </a:stretch>
        </p:blipFill>
        <p:spPr>
          <a:xfrm>
            <a:off x="6773875" y="2256739"/>
            <a:ext cx="332842" cy="332842"/>
          </a:xfrm>
          <a:prstGeom prst="rect">
            <a:avLst/>
          </a:prstGeom>
        </p:spPr>
      </p:pic>
      <p:sp>
        <p:nvSpPr>
          <p:cNvPr id="15" name="Text 11"/>
          <p:cNvSpPr/>
          <p:nvPr/>
        </p:nvSpPr>
        <p:spPr>
          <a:xfrm>
            <a:off x="7443216" y="2148840"/>
            <a:ext cx="4059936" cy="548640"/>
          </a:xfrm>
          <a:prstGeom prst="rect">
            <a:avLst/>
          </a:prstGeom>
          <a:noFill/>
          <a:ln/>
        </p:spPr>
        <p:txBody>
          <a:bodyPr wrap="square" rtlCol="0" anchor="ctr"/>
          <a:lstStyle/>
          <a:p>
            <a:pPr indent="0" marL="0">
              <a:buNone/>
            </a:pPr>
            <a:r>
              <a:rPr lang="en-US" sz="1450" b="1" dirty="0">
                <a:solidFill>
                  <a:srgbClr val="005EB8"/>
                </a:solidFill>
                <a:latin typeface="Arial" pitchFamily="34" charset="0"/>
                <a:ea typeface="Arial" pitchFamily="34" charset="-122"/>
                <a:cs typeface="Arial" pitchFamily="34" charset="-120"/>
              </a:rPr>
              <a:t>NAA 265 : lettre 265</a:t>
            </a:r>
            <a:endParaRPr lang="en-US" sz="1450" dirty="0"/>
          </a:p>
        </p:txBody>
      </p:sp>
      <p:sp>
        <p:nvSpPr>
          <p:cNvPr id="16" name="Text 12"/>
          <p:cNvSpPr/>
          <p:nvPr/>
        </p:nvSpPr>
        <p:spPr>
          <a:xfrm>
            <a:off x="6620256" y="288036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Communiquer par écrit les faiblesses significatives du CI ; un livrable à forte valeur ajoutée.</a:t>
            </a:r>
            <a:endParaRPr lang="en-US" sz="1150" dirty="0"/>
          </a:p>
        </p:txBody>
      </p:sp>
      <p:sp>
        <p:nvSpPr>
          <p:cNvPr id="17" name="Shape 13"/>
          <p:cNvSpPr/>
          <p:nvPr/>
        </p:nvSpPr>
        <p:spPr>
          <a:xfrm>
            <a:off x="548640" y="3794760"/>
            <a:ext cx="5340096" cy="1828800"/>
          </a:xfrm>
          <a:prstGeom prst="rect">
            <a:avLst/>
          </a:prstGeom>
          <a:solidFill>
            <a:srgbClr val="F3F6FB"/>
          </a:solidFill>
          <a:ln w="12700">
            <a:solidFill>
              <a:srgbClr val="DCE3EF"/>
            </a:solidFill>
            <a:prstDash val="solid"/>
          </a:ln>
        </p:spPr>
      </p:sp>
      <p:sp>
        <p:nvSpPr>
          <p:cNvPr id="18" name="Shape 14"/>
          <p:cNvSpPr/>
          <p:nvPr/>
        </p:nvSpPr>
        <p:spPr>
          <a:xfrm>
            <a:off x="548640" y="3794760"/>
            <a:ext cx="91440" cy="1828800"/>
          </a:xfrm>
          <a:prstGeom prst="rect">
            <a:avLst/>
          </a:prstGeom>
          <a:solidFill>
            <a:srgbClr val="0091DA"/>
          </a:solidFill>
          <a:ln/>
        </p:spPr>
      </p:sp>
      <p:sp>
        <p:nvSpPr>
          <p:cNvPr id="19" name="Shape 15"/>
          <p:cNvSpPr/>
          <p:nvPr/>
        </p:nvSpPr>
        <p:spPr>
          <a:xfrm>
            <a:off x="868680" y="411480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handshake_white.png"/>
          <p:cNvPicPr>
            <a:picLocks noChangeAspect="1"/>
          </p:cNvPicPr>
          <p:nvPr/>
        </p:nvPicPr>
        <p:blipFill>
          <a:blip r:embed="rId3"/>
          <a:stretch>
            <a:fillRect/>
          </a:stretch>
        </p:blipFill>
        <p:spPr>
          <a:xfrm>
            <a:off x="1022299" y="4268419"/>
            <a:ext cx="332842" cy="332842"/>
          </a:xfrm>
          <a:prstGeom prst="rect">
            <a:avLst/>
          </a:prstGeom>
        </p:spPr>
      </p:pic>
      <p:sp>
        <p:nvSpPr>
          <p:cNvPr id="21" name="Text 16"/>
          <p:cNvSpPr/>
          <p:nvPr/>
        </p:nvSpPr>
        <p:spPr>
          <a:xfrm>
            <a:off x="1691640" y="4160520"/>
            <a:ext cx="4059936" cy="548640"/>
          </a:xfrm>
          <a:prstGeom prst="rect">
            <a:avLst/>
          </a:prstGeom>
          <a:noFill/>
          <a:ln/>
        </p:spPr>
        <p:txBody>
          <a:bodyPr wrap="square" rtlCol="0" anchor="ctr"/>
          <a:lstStyle/>
          <a:p>
            <a:pPr indent="0" marL="0">
              <a:buNone/>
            </a:pPr>
            <a:r>
              <a:rPr lang="en-US" sz="1450" b="1" dirty="0">
                <a:solidFill>
                  <a:srgbClr val="0091DA"/>
                </a:solidFill>
                <a:latin typeface="Arial" pitchFamily="34" charset="0"/>
                <a:ea typeface="Arial" pitchFamily="34" charset="-122"/>
                <a:cs typeface="Arial" pitchFamily="34" charset="-120"/>
              </a:rPr>
              <a:t>Réunion de synthèse</a:t>
            </a:r>
            <a:endParaRPr lang="en-US" sz="1450" dirty="0"/>
          </a:p>
        </p:txBody>
      </p:sp>
      <p:sp>
        <p:nvSpPr>
          <p:cNvPr id="22" name="Text 17"/>
          <p:cNvSpPr/>
          <p:nvPr/>
        </p:nvSpPr>
        <p:spPr>
          <a:xfrm>
            <a:off x="868680" y="489204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Préparer, animer, formaliser (J+3). Présence indispensable de l'associé signataire.</a:t>
            </a:r>
            <a:endParaRPr lang="en-US" sz="1150" dirty="0"/>
          </a:p>
        </p:txBody>
      </p:sp>
      <p:sp>
        <p:nvSpPr>
          <p:cNvPr id="23" name="Shape 18"/>
          <p:cNvSpPr/>
          <p:nvPr/>
        </p:nvSpPr>
        <p:spPr>
          <a:xfrm>
            <a:off x="6300216" y="3794760"/>
            <a:ext cx="5340096" cy="1828800"/>
          </a:xfrm>
          <a:prstGeom prst="rect">
            <a:avLst/>
          </a:prstGeom>
          <a:solidFill>
            <a:srgbClr val="F3F6FB"/>
          </a:solidFill>
          <a:ln w="12700">
            <a:solidFill>
              <a:srgbClr val="DCE3EF"/>
            </a:solidFill>
            <a:prstDash val="solid"/>
          </a:ln>
        </p:spPr>
      </p:sp>
      <p:sp>
        <p:nvSpPr>
          <p:cNvPr id="24" name="Shape 19"/>
          <p:cNvSpPr/>
          <p:nvPr/>
        </p:nvSpPr>
        <p:spPr>
          <a:xfrm>
            <a:off x="6300216" y="3794760"/>
            <a:ext cx="91440" cy="1828800"/>
          </a:xfrm>
          <a:prstGeom prst="rect">
            <a:avLst/>
          </a:prstGeom>
          <a:solidFill>
            <a:srgbClr val="1E8449"/>
          </a:solidFill>
          <a:ln/>
        </p:spPr>
      </p:sp>
      <p:sp>
        <p:nvSpPr>
          <p:cNvPr id="25" name="Shape 20"/>
          <p:cNvSpPr/>
          <p:nvPr/>
        </p:nvSpPr>
        <p:spPr>
          <a:xfrm>
            <a:off x="6620256" y="411480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shield_white.png"/>
          <p:cNvPicPr>
            <a:picLocks noChangeAspect="1"/>
          </p:cNvPicPr>
          <p:nvPr/>
        </p:nvPicPr>
        <p:blipFill>
          <a:blip r:embed="rId4"/>
          <a:stretch>
            <a:fillRect/>
          </a:stretch>
        </p:blipFill>
        <p:spPr>
          <a:xfrm>
            <a:off x="6773875" y="4268419"/>
            <a:ext cx="332842" cy="332842"/>
          </a:xfrm>
          <a:prstGeom prst="rect">
            <a:avLst/>
          </a:prstGeom>
        </p:spPr>
      </p:pic>
      <p:sp>
        <p:nvSpPr>
          <p:cNvPr id="27" name="Text 21"/>
          <p:cNvSpPr/>
          <p:nvPr/>
        </p:nvSpPr>
        <p:spPr>
          <a:xfrm>
            <a:off x="7443216" y="4160520"/>
            <a:ext cx="4059936" cy="548640"/>
          </a:xfrm>
          <a:prstGeom prst="rect">
            <a:avLst/>
          </a:prstGeom>
          <a:noFill/>
          <a:ln/>
        </p:spPr>
        <p:txBody>
          <a:bodyPr wrap="square" rtlCol="0" anchor="ctr"/>
          <a:lstStyle/>
          <a:p>
            <a:pPr indent="0" marL="0">
              <a:buNone/>
            </a:pPr>
            <a:r>
              <a:rPr lang="en-US" sz="1450" b="1" dirty="0">
                <a:solidFill>
                  <a:srgbClr val="1E8449"/>
                </a:solidFill>
                <a:latin typeface="Arial" pitchFamily="34" charset="0"/>
                <a:ea typeface="Arial" pitchFamily="34" charset="-122"/>
                <a:cs typeface="Arial" pitchFamily="34" charset="-120"/>
              </a:rPr>
              <a:t>Fermeté constructive</a:t>
            </a:r>
            <a:endParaRPr lang="en-US" sz="1450" dirty="0"/>
          </a:p>
        </p:txBody>
      </p:sp>
      <p:sp>
        <p:nvSpPr>
          <p:cNvPr id="28" name="Text 22"/>
          <p:cNvSpPr/>
          <p:nvPr/>
        </p:nvSpPr>
        <p:spPr>
          <a:xfrm>
            <a:off x="6620256" y="4892040"/>
            <a:ext cx="4745736" cy="640080"/>
          </a:xfrm>
          <a:prstGeom prst="rect">
            <a:avLst/>
          </a:prstGeom>
          <a:noFill/>
          <a:ln/>
        </p:spPr>
        <p:txBody>
          <a:bodyPr wrap="square" rtlCol="0" anchor="t"/>
          <a:lstStyle/>
          <a:p>
            <a:pPr indent="0" marL="0">
              <a:lnSpc>
                <a:spcPct val="105000"/>
              </a:lnSpc>
              <a:buNone/>
            </a:pPr>
            <a:r>
              <a:rPr lang="en-US" sz="1150" dirty="0">
                <a:solidFill>
                  <a:srgbClr val="1A2238"/>
                </a:solidFill>
                <a:latin typeface="Calibri" pitchFamily="34" charset="0"/>
                <a:ea typeface="Calibri" pitchFamily="34" charset="-122"/>
                <a:cs typeface="Calibri" pitchFamily="34" charset="-120"/>
              </a:rPr>
              <a:t>Maintenir la position technique sur les points sensibles ; tout documenter.</a:t>
            </a:r>
            <a:endParaRPr lang="en-US" sz="115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73 / 90</a:t>
            </a:r>
            <a:endParaRPr lang="en-US" sz="85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 7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VERS L'ÉPREUVE DE TRANSFERT</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Tout converge vers le cas de synthèse</a:t>
            </a:r>
            <a:endParaRPr lang="en-US" sz="2700" dirty="0"/>
          </a:p>
        </p:txBody>
      </p:sp>
      <p:sp>
        <p:nvSpPr>
          <p:cNvPr id="5" name="Text 3"/>
          <p:cNvSpPr/>
          <p:nvPr/>
        </p:nvSpPr>
        <p:spPr>
          <a:xfrm>
            <a:off x="548640" y="1554480"/>
            <a:ext cx="11091672" cy="731520"/>
          </a:xfrm>
          <a:prstGeom prst="rect">
            <a:avLst/>
          </a:prstGeom>
          <a:noFill/>
          <a:ln/>
        </p:spPr>
        <p:txBody>
          <a:bodyPr wrap="square" rtlCol="0" anchor="ctr"/>
          <a:lstStyle/>
          <a:p>
            <a:pPr indent="0" marL="0">
              <a:lnSpc>
                <a:spcPct val="110000"/>
              </a:lnSpc>
              <a:buNone/>
            </a:pPr>
            <a:r>
              <a:rPr lang="en-US" sz="1350" dirty="0">
                <a:solidFill>
                  <a:srgbClr val="1A2238"/>
                </a:solidFill>
                <a:latin typeface="Calibri" pitchFamily="34" charset="0"/>
                <a:ea typeface="Calibri" pitchFamily="34" charset="-122"/>
                <a:cs typeface="Calibri" pitchFamily="34" charset="-120"/>
              </a:rPr>
              <a:t>Les six séquences du Jour 2 ont outillé le commissaire aux comptes sur l'ensemble de la chaîne de formalisation et de communication. Le cas pratique mobilise désormais ces acquis dans une situation intégrée.</a:t>
            </a:r>
            <a:endParaRPr lang="en-US" sz="1350" dirty="0"/>
          </a:p>
        </p:txBody>
      </p:sp>
      <p:sp>
        <p:nvSpPr>
          <p:cNvPr id="6" name="Shape 4"/>
          <p:cNvSpPr/>
          <p:nvPr/>
        </p:nvSpPr>
        <p:spPr>
          <a:xfrm>
            <a:off x="548640" y="2651760"/>
            <a:ext cx="2430018"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7" name="Shape 5"/>
          <p:cNvSpPr/>
          <p:nvPr/>
        </p:nvSpPr>
        <p:spPr>
          <a:xfrm>
            <a:off x="548640" y="2651760"/>
            <a:ext cx="2430018" cy="73152"/>
          </a:xfrm>
          <a:prstGeom prst="rect">
            <a:avLst/>
          </a:prstGeom>
          <a:solidFill>
            <a:srgbClr val="00338D"/>
          </a:solidFill>
          <a:ln/>
        </p:spPr>
      </p:sp>
      <p:sp>
        <p:nvSpPr>
          <p:cNvPr id="8" name="Shape 6"/>
          <p:cNvSpPr/>
          <p:nvPr/>
        </p:nvSpPr>
        <p:spPr>
          <a:xfrm>
            <a:off x="1375029" y="2971800"/>
            <a:ext cx="777240" cy="7772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fileContract_white.png"/>
          <p:cNvPicPr>
            <a:picLocks noChangeAspect="1"/>
          </p:cNvPicPr>
          <p:nvPr/>
        </p:nvPicPr>
        <p:blipFill>
          <a:blip r:embed="rId1"/>
          <a:stretch>
            <a:fillRect/>
          </a:stretch>
        </p:blipFill>
        <p:spPr>
          <a:xfrm>
            <a:off x="1561567" y="3158338"/>
            <a:ext cx="404165" cy="404165"/>
          </a:xfrm>
          <a:prstGeom prst="rect">
            <a:avLst/>
          </a:prstGeom>
        </p:spPr>
      </p:pic>
      <p:sp>
        <p:nvSpPr>
          <p:cNvPr id="10" name="Text 7"/>
          <p:cNvSpPr/>
          <p:nvPr/>
        </p:nvSpPr>
        <p:spPr>
          <a:xfrm>
            <a:off x="548640" y="3840480"/>
            <a:ext cx="2430018" cy="320040"/>
          </a:xfrm>
          <a:prstGeom prst="rect">
            <a:avLst/>
          </a:prstGeom>
          <a:noFill/>
          <a:ln/>
        </p:spPr>
        <p:txBody>
          <a:bodyPr wrap="square" rtlCol="0" anchor="ctr"/>
          <a:lstStyle/>
          <a:p>
            <a:pPr algn="ctr" indent="0" marL="0">
              <a:buNone/>
            </a:pPr>
            <a:r>
              <a:rPr lang="en-US" sz="1400" b="1" dirty="0">
                <a:solidFill>
                  <a:srgbClr val="00338D"/>
                </a:solidFill>
                <a:latin typeface="Arial" pitchFamily="34" charset="0"/>
                <a:ea typeface="Arial" pitchFamily="34" charset="-122"/>
                <a:cs typeface="Arial" pitchFamily="34" charset="-120"/>
              </a:rPr>
              <a:t>NAA 230</a:t>
            </a:r>
            <a:endParaRPr lang="en-US" sz="1400" dirty="0"/>
          </a:p>
        </p:txBody>
      </p:sp>
      <p:sp>
        <p:nvSpPr>
          <p:cNvPr id="11" name="Text 8"/>
          <p:cNvSpPr/>
          <p:nvPr/>
        </p:nvSpPr>
        <p:spPr>
          <a:xfrm>
            <a:off x="548640" y="4133088"/>
            <a:ext cx="2430018" cy="274320"/>
          </a:xfrm>
          <a:prstGeom prst="rect">
            <a:avLst/>
          </a:prstGeom>
          <a:noFill/>
          <a:ln/>
        </p:spPr>
        <p:txBody>
          <a:bodyPr wrap="square" rtlCol="0" anchor="ctr"/>
          <a:lstStyle/>
          <a:p>
            <a:pPr algn="ctr" indent="0" marL="0">
              <a:buNone/>
            </a:pPr>
            <a:r>
              <a:rPr lang="en-US" sz="1100" dirty="0">
                <a:solidFill>
                  <a:srgbClr val="59657C"/>
                </a:solidFill>
                <a:latin typeface="Calibri" pitchFamily="34" charset="0"/>
                <a:ea typeface="Calibri" pitchFamily="34" charset="-122"/>
                <a:cs typeface="Calibri" pitchFamily="34" charset="-120"/>
              </a:rPr>
              <a:t>Documentation</a:t>
            </a:r>
            <a:endParaRPr lang="en-US" sz="1100" dirty="0"/>
          </a:p>
        </p:txBody>
      </p:sp>
      <p:pic>
        <p:nvPicPr>
          <p:cNvPr id="12" name="Image 1" descr="/home/claude/cac_deck/assets/icons/arrowRight_sky.png"/>
          <p:cNvPicPr>
            <a:picLocks noChangeAspect="1"/>
          </p:cNvPicPr>
          <p:nvPr/>
        </p:nvPicPr>
        <p:blipFill>
          <a:blip r:embed="rId2"/>
          <a:stretch>
            <a:fillRect/>
          </a:stretch>
        </p:blipFill>
        <p:spPr>
          <a:xfrm>
            <a:off x="3051810" y="3429000"/>
            <a:ext cx="292608" cy="292608"/>
          </a:xfrm>
          <a:prstGeom prst="rect">
            <a:avLst/>
          </a:prstGeom>
        </p:spPr>
      </p:pic>
      <p:sp>
        <p:nvSpPr>
          <p:cNvPr id="13" name="Shape 9"/>
          <p:cNvSpPr/>
          <p:nvPr/>
        </p:nvSpPr>
        <p:spPr>
          <a:xfrm>
            <a:off x="3435858" y="2651760"/>
            <a:ext cx="2430018"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4" name="Shape 10"/>
          <p:cNvSpPr/>
          <p:nvPr/>
        </p:nvSpPr>
        <p:spPr>
          <a:xfrm>
            <a:off x="3435858" y="2651760"/>
            <a:ext cx="2430018" cy="73152"/>
          </a:xfrm>
          <a:prstGeom prst="rect">
            <a:avLst/>
          </a:prstGeom>
          <a:solidFill>
            <a:srgbClr val="005EB8"/>
          </a:solidFill>
          <a:ln/>
        </p:spPr>
      </p:sp>
      <p:sp>
        <p:nvSpPr>
          <p:cNvPr id="15" name="Shape 11"/>
          <p:cNvSpPr/>
          <p:nvPr/>
        </p:nvSpPr>
        <p:spPr>
          <a:xfrm>
            <a:off x="4262247" y="2971800"/>
            <a:ext cx="777240" cy="7772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6" name="Image 2" descr="/home/claude/cac_deck/assets/icons/compass_white.png"/>
          <p:cNvPicPr>
            <a:picLocks noChangeAspect="1"/>
          </p:cNvPicPr>
          <p:nvPr/>
        </p:nvPicPr>
        <p:blipFill>
          <a:blip r:embed="rId3"/>
          <a:stretch>
            <a:fillRect/>
          </a:stretch>
        </p:blipFill>
        <p:spPr>
          <a:xfrm>
            <a:off x="4448785" y="3158338"/>
            <a:ext cx="404165" cy="404165"/>
          </a:xfrm>
          <a:prstGeom prst="rect">
            <a:avLst/>
          </a:prstGeom>
        </p:spPr>
      </p:pic>
      <p:sp>
        <p:nvSpPr>
          <p:cNvPr id="17" name="Text 12"/>
          <p:cNvSpPr/>
          <p:nvPr/>
        </p:nvSpPr>
        <p:spPr>
          <a:xfrm>
            <a:off x="3435858" y="3840480"/>
            <a:ext cx="2430018" cy="320040"/>
          </a:xfrm>
          <a:prstGeom prst="rect">
            <a:avLst/>
          </a:prstGeom>
          <a:noFill/>
          <a:ln/>
        </p:spPr>
        <p:txBody>
          <a:bodyPr wrap="square" rtlCol="0" anchor="ctr"/>
          <a:lstStyle/>
          <a:p>
            <a:pPr algn="ctr" indent="0" marL="0">
              <a:buNone/>
            </a:pPr>
            <a:r>
              <a:rPr lang="en-US" sz="1400" b="1" dirty="0">
                <a:solidFill>
                  <a:srgbClr val="00338D"/>
                </a:solidFill>
                <a:latin typeface="Arial" pitchFamily="34" charset="0"/>
                <a:ea typeface="Arial" pitchFamily="34" charset="-122"/>
                <a:cs typeface="Arial" pitchFamily="34" charset="-120"/>
              </a:rPr>
              <a:t>NAA 300</a:t>
            </a:r>
            <a:endParaRPr lang="en-US" sz="1400" dirty="0"/>
          </a:p>
        </p:txBody>
      </p:sp>
      <p:sp>
        <p:nvSpPr>
          <p:cNvPr id="18" name="Text 13"/>
          <p:cNvSpPr/>
          <p:nvPr/>
        </p:nvSpPr>
        <p:spPr>
          <a:xfrm>
            <a:off x="3435858" y="4133088"/>
            <a:ext cx="2430018" cy="274320"/>
          </a:xfrm>
          <a:prstGeom prst="rect">
            <a:avLst/>
          </a:prstGeom>
          <a:noFill/>
          <a:ln/>
        </p:spPr>
        <p:txBody>
          <a:bodyPr wrap="square" rtlCol="0" anchor="ctr"/>
          <a:lstStyle/>
          <a:p>
            <a:pPr algn="ctr" indent="0" marL="0">
              <a:buNone/>
            </a:pPr>
            <a:r>
              <a:rPr lang="en-US" sz="1100" dirty="0">
                <a:solidFill>
                  <a:srgbClr val="59657C"/>
                </a:solidFill>
                <a:latin typeface="Calibri" pitchFamily="34" charset="0"/>
                <a:ea typeface="Calibri" pitchFamily="34" charset="-122"/>
                <a:cs typeface="Calibri" pitchFamily="34" charset="-120"/>
              </a:rPr>
              <a:t>Programme</a:t>
            </a:r>
            <a:endParaRPr lang="en-US" sz="1100" dirty="0"/>
          </a:p>
        </p:txBody>
      </p:sp>
      <p:pic>
        <p:nvPicPr>
          <p:cNvPr id="19" name="Image 3" descr="/home/claude/cac_deck/assets/icons/arrowRight_sky.png"/>
          <p:cNvPicPr>
            <a:picLocks noChangeAspect="1"/>
          </p:cNvPicPr>
          <p:nvPr/>
        </p:nvPicPr>
        <p:blipFill>
          <a:blip r:embed="rId4"/>
          <a:stretch>
            <a:fillRect/>
          </a:stretch>
        </p:blipFill>
        <p:spPr>
          <a:xfrm>
            <a:off x="5939028" y="3429000"/>
            <a:ext cx="292608" cy="292608"/>
          </a:xfrm>
          <a:prstGeom prst="rect">
            <a:avLst/>
          </a:prstGeom>
        </p:spPr>
      </p:pic>
      <p:sp>
        <p:nvSpPr>
          <p:cNvPr id="20" name="Shape 14"/>
          <p:cNvSpPr/>
          <p:nvPr/>
        </p:nvSpPr>
        <p:spPr>
          <a:xfrm>
            <a:off x="6323076" y="2651760"/>
            <a:ext cx="2430018"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1" name="Shape 15"/>
          <p:cNvSpPr/>
          <p:nvPr/>
        </p:nvSpPr>
        <p:spPr>
          <a:xfrm>
            <a:off x="6323076" y="2651760"/>
            <a:ext cx="2430018" cy="73152"/>
          </a:xfrm>
          <a:prstGeom prst="rect">
            <a:avLst/>
          </a:prstGeom>
          <a:solidFill>
            <a:srgbClr val="0091DA"/>
          </a:solidFill>
          <a:ln/>
        </p:spPr>
      </p:sp>
      <p:sp>
        <p:nvSpPr>
          <p:cNvPr id="22" name="Shape 16"/>
          <p:cNvSpPr/>
          <p:nvPr/>
        </p:nvSpPr>
        <p:spPr>
          <a:xfrm>
            <a:off x="7149465" y="2971800"/>
            <a:ext cx="777240" cy="77724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3" name="Image 4" descr="/home/claude/cac_deck/assets/icons/users_white.png"/>
          <p:cNvPicPr>
            <a:picLocks noChangeAspect="1"/>
          </p:cNvPicPr>
          <p:nvPr/>
        </p:nvPicPr>
        <p:blipFill>
          <a:blip r:embed="rId5"/>
          <a:stretch>
            <a:fillRect/>
          </a:stretch>
        </p:blipFill>
        <p:spPr>
          <a:xfrm>
            <a:off x="7336003" y="3158338"/>
            <a:ext cx="404165" cy="404165"/>
          </a:xfrm>
          <a:prstGeom prst="rect">
            <a:avLst/>
          </a:prstGeom>
        </p:spPr>
      </p:pic>
      <p:sp>
        <p:nvSpPr>
          <p:cNvPr id="24" name="Text 17"/>
          <p:cNvSpPr/>
          <p:nvPr/>
        </p:nvSpPr>
        <p:spPr>
          <a:xfrm>
            <a:off x="6323076" y="3840480"/>
            <a:ext cx="2430018" cy="320040"/>
          </a:xfrm>
          <a:prstGeom prst="rect">
            <a:avLst/>
          </a:prstGeom>
          <a:noFill/>
          <a:ln/>
        </p:spPr>
        <p:txBody>
          <a:bodyPr wrap="square" rtlCol="0" anchor="ctr"/>
          <a:lstStyle/>
          <a:p>
            <a:pPr algn="ctr" indent="0" marL="0">
              <a:buNone/>
            </a:pPr>
            <a:r>
              <a:rPr lang="en-US" sz="1400" b="1" dirty="0">
                <a:solidFill>
                  <a:srgbClr val="00338D"/>
                </a:solidFill>
                <a:latin typeface="Arial" pitchFamily="34" charset="0"/>
                <a:ea typeface="Arial" pitchFamily="34" charset="-122"/>
                <a:cs typeface="Arial" pitchFamily="34" charset="-120"/>
              </a:rPr>
              <a:t>NAGQ 1</a:t>
            </a:r>
            <a:endParaRPr lang="en-US" sz="1400" dirty="0"/>
          </a:p>
        </p:txBody>
      </p:sp>
      <p:sp>
        <p:nvSpPr>
          <p:cNvPr id="25" name="Text 18"/>
          <p:cNvSpPr/>
          <p:nvPr/>
        </p:nvSpPr>
        <p:spPr>
          <a:xfrm>
            <a:off x="6323076" y="4133088"/>
            <a:ext cx="2430018" cy="274320"/>
          </a:xfrm>
          <a:prstGeom prst="rect">
            <a:avLst/>
          </a:prstGeom>
          <a:noFill/>
          <a:ln/>
        </p:spPr>
        <p:txBody>
          <a:bodyPr wrap="square" rtlCol="0" anchor="ctr"/>
          <a:lstStyle/>
          <a:p>
            <a:pPr algn="ctr" indent="0" marL="0">
              <a:buNone/>
            </a:pPr>
            <a:r>
              <a:rPr lang="en-US" sz="1100" dirty="0">
                <a:solidFill>
                  <a:srgbClr val="59657C"/>
                </a:solidFill>
                <a:latin typeface="Calibri" pitchFamily="34" charset="0"/>
                <a:ea typeface="Calibri" pitchFamily="34" charset="-122"/>
                <a:cs typeface="Calibri" pitchFamily="34" charset="-120"/>
              </a:rPr>
              <a:t>Supervision</a:t>
            </a:r>
            <a:endParaRPr lang="en-US" sz="1100" dirty="0"/>
          </a:p>
        </p:txBody>
      </p:sp>
      <p:pic>
        <p:nvPicPr>
          <p:cNvPr id="26" name="Image 5" descr="/home/claude/cac_deck/assets/icons/arrowRight_sky.png"/>
          <p:cNvPicPr>
            <a:picLocks noChangeAspect="1"/>
          </p:cNvPicPr>
          <p:nvPr/>
        </p:nvPicPr>
        <p:blipFill>
          <a:blip r:embed="rId6"/>
          <a:stretch>
            <a:fillRect/>
          </a:stretch>
        </p:blipFill>
        <p:spPr>
          <a:xfrm>
            <a:off x="8826246" y="3429000"/>
            <a:ext cx="292608" cy="292608"/>
          </a:xfrm>
          <a:prstGeom prst="rect">
            <a:avLst/>
          </a:prstGeom>
        </p:spPr>
      </p:pic>
      <p:sp>
        <p:nvSpPr>
          <p:cNvPr id="27" name="Shape 19"/>
          <p:cNvSpPr/>
          <p:nvPr/>
        </p:nvSpPr>
        <p:spPr>
          <a:xfrm>
            <a:off x="9210294" y="2651760"/>
            <a:ext cx="2430018" cy="18288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8" name="Shape 20"/>
          <p:cNvSpPr/>
          <p:nvPr/>
        </p:nvSpPr>
        <p:spPr>
          <a:xfrm>
            <a:off x="9210294" y="2651760"/>
            <a:ext cx="2430018" cy="73152"/>
          </a:xfrm>
          <a:prstGeom prst="rect">
            <a:avLst/>
          </a:prstGeom>
          <a:solidFill>
            <a:srgbClr val="1E8449"/>
          </a:solidFill>
          <a:ln/>
        </p:spPr>
      </p:sp>
      <p:sp>
        <p:nvSpPr>
          <p:cNvPr id="29" name="Shape 21"/>
          <p:cNvSpPr/>
          <p:nvPr/>
        </p:nvSpPr>
        <p:spPr>
          <a:xfrm>
            <a:off x="10036683" y="2971800"/>
            <a:ext cx="777240" cy="7772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0" name="Image 6" descr="/home/claude/cac_deck/assets/icons/handshake_white.png"/>
          <p:cNvPicPr>
            <a:picLocks noChangeAspect="1"/>
          </p:cNvPicPr>
          <p:nvPr/>
        </p:nvPicPr>
        <p:blipFill>
          <a:blip r:embed="rId7"/>
          <a:stretch>
            <a:fillRect/>
          </a:stretch>
        </p:blipFill>
        <p:spPr>
          <a:xfrm>
            <a:off x="10223221" y="3158338"/>
            <a:ext cx="404165" cy="404165"/>
          </a:xfrm>
          <a:prstGeom prst="rect">
            <a:avLst/>
          </a:prstGeom>
        </p:spPr>
      </p:pic>
      <p:sp>
        <p:nvSpPr>
          <p:cNvPr id="31" name="Text 22"/>
          <p:cNvSpPr/>
          <p:nvPr/>
        </p:nvSpPr>
        <p:spPr>
          <a:xfrm>
            <a:off x="9210294" y="3840480"/>
            <a:ext cx="2430018" cy="320040"/>
          </a:xfrm>
          <a:prstGeom prst="rect">
            <a:avLst/>
          </a:prstGeom>
          <a:noFill/>
          <a:ln/>
        </p:spPr>
        <p:txBody>
          <a:bodyPr wrap="square" rtlCol="0" anchor="ctr"/>
          <a:lstStyle/>
          <a:p>
            <a:pPr algn="ctr" indent="0" marL="0">
              <a:buNone/>
            </a:pPr>
            <a:r>
              <a:rPr lang="en-US" sz="1400" b="1" dirty="0">
                <a:solidFill>
                  <a:srgbClr val="00338D"/>
                </a:solidFill>
                <a:latin typeface="Arial" pitchFamily="34" charset="0"/>
                <a:ea typeface="Arial" pitchFamily="34" charset="-122"/>
                <a:cs typeface="Arial" pitchFamily="34" charset="-120"/>
              </a:rPr>
              <a:t>NAA 260/265</a:t>
            </a:r>
            <a:endParaRPr lang="en-US" sz="1400" dirty="0"/>
          </a:p>
        </p:txBody>
      </p:sp>
      <p:sp>
        <p:nvSpPr>
          <p:cNvPr id="32" name="Text 23"/>
          <p:cNvSpPr/>
          <p:nvPr/>
        </p:nvSpPr>
        <p:spPr>
          <a:xfrm>
            <a:off x="9210294" y="4133088"/>
            <a:ext cx="2430018" cy="274320"/>
          </a:xfrm>
          <a:prstGeom prst="rect">
            <a:avLst/>
          </a:prstGeom>
          <a:noFill/>
          <a:ln/>
        </p:spPr>
        <p:txBody>
          <a:bodyPr wrap="square" rtlCol="0" anchor="ctr"/>
          <a:lstStyle/>
          <a:p>
            <a:pPr algn="ctr" indent="0" marL="0">
              <a:buNone/>
            </a:pPr>
            <a:r>
              <a:rPr lang="en-US" sz="1100" dirty="0">
                <a:solidFill>
                  <a:srgbClr val="59657C"/>
                </a:solidFill>
                <a:latin typeface="Calibri" pitchFamily="34" charset="0"/>
                <a:ea typeface="Calibri" pitchFamily="34" charset="-122"/>
                <a:cs typeface="Calibri" pitchFamily="34" charset="-120"/>
              </a:rPr>
              <a:t>Communication</a:t>
            </a:r>
            <a:endParaRPr lang="en-US" sz="1100" dirty="0"/>
          </a:p>
        </p:txBody>
      </p:sp>
      <p:sp>
        <p:nvSpPr>
          <p:cNvPr id="33" name="Shape 24"/>
          <p:cNvSpPr/>
          <p:nvPr/>
        </p:nvSpPr>
        <p:spPr>
          <a:xfrm>
            <a:off x="548640" y="4937760"/>
            <a:ext cx="11091672" cy="1005840"/>
          </a:xfrm>
          <a:prstGeom prst="rect">
            <a:avLst/>
          </a:prstGeom>
          <a:solidFill>
            <a:srgbClr val="0A1F44"/>
          </a:solidFill>
          <a:ln/>
        </p:spPr>
      </p:sp>
      <p:sp>
        <p:nvSpPr>
          <p:cNvPr id="34" name="Shape 25"/>
          <p:cNvSpPr/>
          <p:nvPr/>
        </p:nvSpPr>
        <p:spPr>
          <a:xfrm>
            <a:off x="548640" y="4937760"/>
            <a:ext cx="109728" cy="1005840"/>
          </a:xfrm>
          <a:prstGeom prst="rect">
            <a:avLst/>
          </a:prstGeom>
          <a:solidFill>
            <a:srgbClr val="1E8449"/>
          </a:solidFill>
          <a:ln/>
        </p:spPr>
      </p:sp>
      <p:sp>
        <p:nvSpPr>
          <p:cNvPr id="35" name="Shape 26"/>
          <p:cNvSpPr/>
          <p:nvPr/>
        </p:nvSpPr>
        <p:spPr>
          <a:xfrm>
            <a:off x="868680" y="5166360"/>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36" name="Image 7" descr="/home/claude/cac_deck/assets/icons/clipboardList_white.png"/>
          <p:cNvPicPr>
            <a:picLocks noChangeAspect="1"/>
          </p:cNvPicPr>
          <p:nvPr/>
        </p:nvPicPr>
        <p:blipFill>
          <a:blip r:embed="rId8"/>
          <a:stretch>
            <a:fillRect/>
          </a:stretch>
        </p:blipFill>
        <p:spPr>
          <a:xfrm>
            <a:off x="994867" y="5292547"/>
            <a:ext cx="296266" cy="296266"/>
          </a:xfrm>
          <a:prstGeom prst="rect">
            <a:avLst/>
          </a:prstGeom>
        </p:spPr>
      </p:pic>
      <p:sp>
        <p:nvSpPr>
          <p:cNvPr id="37" name="Text 27"/>
          <p:cNvSpPr/>
          <p:nvPr/>
        </p:nvSpPr>
        <p:spPr>
          <a:xfrm>
            <a:off x="1600200" y="4937760"/>
            <a:ext cx="9765792" cy="1005840"/>
          </a:xfrm>
          <a:prstGeom prst="rect">
            <a:avLst/>
          </a:prstGeom>
          <a:noFill/>
          <a:ln/>
        </p:spPr>
        <p:txBody>
          <a:bodyPr wrap="square" rtlCol="0" anchor="ctr"/>
          <a:lstStyle/>
          <a:p>
            <a:pPr indent="0" marL="0">
              <a:lnSpc>
                <a:spcPct val="105000"/>
              </a:lnSpc>
              <a:buNone/>
            </a:pPr>
            <a:r>
              <a:rPr lang="en-US" sz="1300" b="1" dirty="0">
                <a:solidFill>
                  <a:srgbClr val="0091DA"/>
                </a:solidFill>
                <a:latin typeface="Calibri" pitchFamily="34" charset="0"/>
                <a:ea typeface="Calibri" pitchFamily="34" charset="-122"/>
                <a:cs typeface="Calibri" pitchFamily="34" charset="-120"/>
              </a:rPr>
              <a:t xml:space="preserve">Cas de synthèse.  </a:t>
            </a:r>
            <a:pPr indent="0" marL="0">
              <a:lnSpc>
                <a:spcPct val="105000"/>
              </a:lnSpc>
              <a:buNone/>
            </a:pPr>
            <a:r>
              <a:rPr lang="en-US" sz="1300" dirty="0">
                <a:solidFill>
                  <a:srgbClr val="D7E1F4"/>
                </a:solidFill>
                <a:latin typeface="Calibri" pitchFamily="34" charset="0"/>
                <a:ea typeface="Calibri" pitchFamily="34" charset="-122"/>
                <a:cs typeface="Calibri" pitchFamily="34" charset="-120"/>
              </a:rPr>
              <a:t>SPA EL-MOUNTADJATE INDUSTRIE — un groupe agroalimentaire à reprendre en vue d'un contrôle qualité CNCC dans six mois.</a:t>
            </a:r>
            <a:endParaRPr lang="en-US" sz="1300" dirty="0"/>
          </a:p>
        </p:txBody>
      </p:sp>
      <p:sp>
        <p:nvSpPr>
          <p:cNvPr id="38" name="Text 28"/>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9" name="Text 29"/>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74 / 90</a:t>
            </a:r>
            <a:endParaRPr lang="en-US" sz="85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 75">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07</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clipboardCheck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CAS PRATIQUE DE SYNTHÈSE · ÉPREUVE DE TRANSFERT</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SPA EL-MOUNTADJATE</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INDUSTRIE</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Mobiliser NAA 230, NAA 300, NAGQ 1, NAA 260 et 265 dans une situation intégrée.</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75 / 90</a:t>
            </a:r>
            <a:endParaRPr lang="en-US" sz="85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 7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CAS PRATIQUE — CONTEXTE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Un groupe agroalimentaire à reprendre</a:t>
            </a:r>
            <a:endParaRPr lang="en-US" sz="2700" dirty="0"/>
          </a:p>
        </p:txBody>
      </p:sp>
      <p:sp>
        <p:nvSpPr>
          <p:cNvPr id="5" name="Shape 3"/>
          <p:cNvSpPr/>
          <p:nvPr/>
        </p:nvSpPr>
        <p:spPr>
          <a:xfrm>
            <a:off x="548640" y="1600200"/>
            <a:ext cx="5029200" cy="4343400"/>
          </a:xfrm>
          <a:prstGeom prst="rect">
            <a:avLst/>
          </a:prstGeom>
          <a:solidFill>
            <a:srgbClr val="0A1F44"/>
          </a:solidFill>
          <a:ln/>
        </p:spPr>
      </p:sp>
      <p:sp>
        <p:nvSpPr>
          <p:cNvPr id="6" name="Shape 4"/>
          <p:cNvSpPr/>
          <p:nvPr/>
        </p:nvSpPr>
        <p:spPr>
          <a:xfrm>
            <a:off x="548640" y="1600200"/>
            <a:ext cx="109728" cy="4343400"/>
          </a:xfrm>
          <a:prstGeom prst="rect">
            <a:avLst/>
          </a:prstGeom>
          <a:solidFill>
            <a:srgbClr val="1E8449"/>
          </a:solidFill>
          <a:ln/>
        </p:spPr>
      </p:sp>
      <p:sp>
        <p:nvSpPr>
          <p:cNvPr id="7" name="Text 5"/>
          <p:cNvSpPr/>
          <p:nvPr/>
        </p:nvSpPr>
        <p:spPr>
          <a:xfrm>
            <a:off x="914400" y="1828800"/>
            <a:ext cx="4480560" cy="640080"/>
          </a:xfrm>
          <a:prstGeom prst="rect">
            <a:avLst/>
          </a:prstGeom>
          <a:noFill/>
          <a:ln/>
        </p:spPr>
        <p:txBody>
          <a:bodyPr wrap="square" rtlCol="0" anchor="ctr"/>
          <a:lstStyle/>
          <a:p>
            <a:pPr indent="0" marL="0">
              <a:lnSpc>
                <a:spcPct val="95000"/>
              </a:lnSpc>
              <a:buNone/>
            </a:pPr>
            <a:r>
              <a:rPr lang="en-US" sz="1600" b="1" dirty="0">
                <a:solidFill>
                  <a:srgbClr val="FFFFFF"/>
                </a:solidFill>
                <a:latin typeface="Arial" pitchFamily="34" charset="0"/>
                <a:ea typeface="Arial" pitchFamily="34" charset="-122"/>
                <a:cs typeface="Arial" pitchFamily="34" charset="-120"/>
              </a:rPr>
              <a:t>SPA EL-MOUNTADJATE INDUSTRIE</a:t>
            </a:r>
            <a:endParaRPr lang="en-US" sz="1600" dirty="0"/>
          </a:p>
        </p:txBody>
      </p:sp>
      <p:pic>
        <p:nvPicPr>
          <p:cNvPr id="8" name="Image 0" descr="/home/claude/cac_deck/assets/icons/coins_sky.png"/>
          <p:cNvPicPr>
            <a:picLocks noChangeAspect="1"/>
          </p:cNvPicPr>
          <p:nvPr/>
        </p:nvPicPr>
        <p:blipFill>
          <a:blip r:embed="rId1"/>
          <a:stretch>
            <a:fillRect/>
          </a:stretch>
        </p:blipFill>
        <p:spPr>
          <a:xfrm>
            <a:off x="914400" y="2606040"/>
            <a:ext cx="310896" cy="310896"/>
          </a:xfrm>
          <a:prstGeom prst="rect">
            <a:avLst/>
          </a:prstGeom>
        </p:spPr>
      </p:pic>
      <p:sp>
        <p:nvSpPr>
          <p:cNvPr id="9" name="Text 6"/>
          <p:cNvSpPr/>
          <p:nvPr/>
        </p:nvSpPr>
        <p:spPr>
          <a:xfrm>
            <a:off x="1371600" y="2569464"/>
            <a:ext cx="3931920" cy="384048"/>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CA 2,5 Md DA</a:t>
            </a:r>
            <a:endParaRPr lang="en-US" sz="1400" dirty="0"/>
          </a:p>
        </p:txBody>
      </p:sp>
      <p:pic>
        <p:nvPicPr>
          <p:cNvPr id="10" name="Image 1" descr="/home/claude/cac_deck/assets/icons/scale_sky.png"/>
          <p:cNvPicPr>
            <a:picLocks noChangeAspect="1"/>
          </p:cNvPicPr>
          <p:nvPr/>
        </p:nvPicPr>
        <p:blipFill>
          <a:blip r:embed="rId2"/>
          <a:stretch>
            <a:fillRect/>
          </a:stretch>
        </p:blipFill>
        <p:spPr>
          <a:xfrm>
            <a:off x="914400" y="3108960"/>
            <a:ext cx="310896" cy="310896"/>
          </a:xfrm>
          <a:prstGeom prst="rect">
            <a:avLst/>
          </a:prstGeom>
        </p:spPr>
      </p:pic>
      <p:sp>
        <p:nvSpPr>
          <p:cNvPr id="11" name="Text 7"/>
          <p:cNvSpPr/>
          <p:nvPr/>
        </p:nvSpPr>
        <p:spPr>
          <a:xfrm>
            <a:off x="1371600" y="3072384"/>
            <a:ext cx="3931920" cy="384048"/>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Total bilan 1,8 Md DA</a:t>
            </a:r>
            <a:endParaRPr lang="en-US" sz="1400" dirty="0"/>
          </a:p>
        </p:txBody>
      </p:sp>
      <p:pic>
        <p:nvPicPr>
          <p:cNvPr id="12" name="Image 2" descr="/home/claude/cac_deck/assets/icons/users_sky.png"/>
          <p:cNvPicPr>
            <a:picLocks noChangeAspect="1"/>
          </p:cNvPicPr>
          <p:nvPr/>
        </p:nvPicPr>
        <p:blipFill>
          <a:blip r:embed="rId3"/>
          <a:stretch>
            <a:fillRect/>
          </a:stretch>
        </p:blipFill>
        <p:spPr>
          <a:xfrm>
            <a:off x="914400" y="3611880"/>
            <a:ext cx="310896" cy="310896"/>
          </a:xfrm>
          <a:prstGeom prst="rect">
            <a:avLst/>
          </a:prstGeom>
        </p:spPr>
      </p:pic>
      <p:sp>
        <p:nvSpPr>
          <p:cNvPr id="13" name="Text 8"/>
          <p:cNvSpPr/>
          <p:nvPr/>
        </p:nvSpPr>
        <p:spPr>
          <a:xfrm>
            <a:off x="1371600" y="3575304"/>
            <a:ext cx="3931920" cy="384048"/>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720 salariés</a:t>
            </a:r>
            <a:endParaRPr lang="en-US" sz="1400" dirty="0"/>
          </a:p>
        </p:txBody>
      </p:sp>
      <p:pic>
        <p:nvPicPr>
          <p:cNvPr id="14" name="Image 3" descr="/home/claude/cac_deck/assets/icons/sitemap_sky.png"/>
          <p:cNvPicPr>
            <a:picLocks noChangeAspect="1"/>
          </p:cNvPicPr>
          <p:nvPr/>
        </p:nvPicPr>
        <p:blipFill>
          <a:blip r:embed="rId4"/>
          <a:stretch>
            <a:fillRect/>
          </a:stretch>
        </p:blipFill>
        <p:spPr>
          <a:xfrm>
            <a:off x="914400" y="4114800"/>
            <a:ext cx="310896" cy="310896"/>
          </a:xfrm>
          <a:prstGeom prst="rect">
            <a:avLst/>
          </a:prstGeom>
        </p:spPr>
      </p:pic>
      <p:sp>
        <p:nvSpPr>
          <p:cNvPr id="15" name="Text 9"/>
          <p:cNvSpPr/>
          <p:nvPr/>
        </p:nvSpPr>
        <p:spPr>
          <a:xfrm>
            <a:off x="1371600" y="4078224"/>
            <a:ext cx="3931920" cy="384048"/>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1 holding + 3 filiales</a:t>
            </a:r>
            <a:endParaRPr lang="en-US" sz="1400" dirty="0"/>
          </a:p>
        </p:txBody>
      </p:sp>
      <p:sp>
        <p:nvSpPr>
          <p:cNvPr id="16" name="Shape 10"/>
          <p:cNvSpPr/>
          <p:nvPr/>
        </p:nvSpPr>
        <p:spPr>
          <a:xfrm>
            <a:off x="914400" y="4663440"/>
            <a:ext cx="4389120" cy="13716"/>
          </a:xfrm>
          <a:prstGeom prst="rect">
            <a:avLst/>
          </a:prstGeom>
          <a:solidFill>
            <a:srgbClr val="2A4575"/>
          </a:solidFill>
          <a:ln/>
        </p:spPr>
      </p:sp>
      <p:sp>
        <p:nvSpPr>
          <p:cNvPr id="17" name="Text 11"/>
          <p:cNvSpPr/>
          <p:nvPr/>
        </p:nvSpPr>
        <p:spPr>
          <a:xfrm>
            <a:off x="914400" y="4800600"/>
            <a:ext cx="4434840" cy="914400"/>
          </a:xfrm>
          <a:prstGeom prst="rect">
            <a:avLst/>
          </a:prstGeom>
          <a:noFill/>
          <a:ln/>
        </p:spPr>
        <p:txBody>
          <a:bodyPr wrap="square" rtlCol="0" anchor="t"/>
          <a:lstStyle/>
          <a:p>
            <a:pPr indent="0" marL="0">
              <a:lnSpc>
                <a:spcPct val="108000"/>
              </a:lnSpc>
              <a:buNone/>
            </a:pPr>
            <a:r>
              <a:rPr lang="en-US" sz="1200" i="1" dirty="0">
                <a:solidFill>
                  <a:srgbClr val="C6D4EE"/>
                </a:solidFill>
                <a:latin typeface="Calibri" pitchFamily="34" charset="0"/>
                <a:ea typeface="Calibri" pitchFamily="34" charset="-122"/>
                <a:cs typeface="Calibri" pitchFamily="34" charset="-120"/>
              </a:rPr>
              <a:t>Cabinet ALGER AUDIT — CAC de la holding et des trois filiales (mandats coordonnés).</a:t>
            </a:r>
            <a:endParaRPr lang="en-US" sz="1200" dirty="0"/>
          </a:p>
        </p:txBody>
      </p:sp>
      <p:sp>
        <p:nvSpPr>
          <p:cNvPr id="18" name="Text 12"/>
          <p:cNvSpPr/>
          <p:nvPr/>
        </p:nvSpPr>
        <p:spPr>
          <a:xfrm>
            <a:off x="5897880" y="1691640"/>
            <a:ext cx="5760720" cy="365760"/>
          </a:xfrm>
          <a:prstGeom prst="rect">
            <a:avLst/>
          </a:prstGeom>
          <a:noFill/>
          <a:ln/>
        </p:spPr>
        <p:txBody>
          <a:bodyPr wrap="square" rtlCol="0" anchor="ctr"/>
          <a:lstStyle/>
          <a:p>
            <a:pPr indent="0" marL="0">
              <a:buNone/>
            </a:pPr>
            <a:r>
              <a:rPr lang="en-US" sz="1500" b="1" dirty="0">
                <a:solidFill>
                  <a:srgbClr val="00338D"/>
                </a:solidFill>
                <a:latin typeface="Arial" pitchFamily="34" charset="0"/>
                <a:ea typeface="Arial" pitchFamily="34" charset="-122"/>
                <a:cs typeface="Arial" pitchFamily="34" charset="-120"/>
              </a:rPr>
              <a:t>Trois filiales opérationnelles</a:t>
            </a:r>
            <a:endParaRPr lang="en-US" sz="1500" dirty="0"/>
          </a:p>
        </p:txBody>
      </p:sp>
      <p:sp>
        <p:nvSpPr>
          <p:cNvPr id="19" name="Shape 13"/>
          <p:cNvSpPr/>
          <p:nvPr/>
        </p:nvSpPr>
        <p:spPr>
          <a:xfrm>
            <a:off x="5897880" y="2240280"/>
            <a:ext cx="5742432" cy="841248"/>
          </a:xfrm>
          <a:prstGeom prst="rect">
            <a:avLst/>
          </a:prstGeom>
          <a:solidFill>
            <a:srgbClr val="F3F6FB"/>
          </a:solidFill>
          <a:ln w="12700">
            <a:solidFill>
              <a:srgbClr val="DCE3EF"/>
            </a:solidFill>
            <a:prstDash val="solid"/>
          </a:ln>
        </p:spPr>
      </p:sp>
      <p:sp>
        <p:nvSpPr>
          <p:cNvPr id="20" name="Shape 14"/>
          <p:cNvSpPr/>
          <p:nvPr/>
        </p:nvSpPr>
        <p:spPr>
          <a:xfrm>
            <a:off x="5897880" y="2240280"/>
            <a:ext cx="91440" cy="841248"/>
          </a:xfrm>
          <a:prstGeom prst="rect">
            <a:avLst/>
          </a:prstGeom>
          <a:solidFill>
            <a:srgbClr val="00338D"/>
          </a:solidFill>
          <a:ln/>
        </p:spPr>
      </p:sp>
      <p:sp>
        <p:nvSpPr>
          <p:cNvPr id="21" name="Shape 15"/>
          <p:cNvSpPr/>
          <p:nvPr/>
        </p:nvSpPr>
        <p:spPr>
          <a:xfrm>
            <a:off x="6080760" y="2432304"/>
            <a:ext cx="457200" cy="457200"/>
          </a:xfrm>
          <a:prstGeom prst="roundRect">
            <a:avLst>
              <a:gd name="adj" fmla="val 12000"/>
            </a:avLst>
          </a:prstGeom>
          <a:solidFill>
            <a:srgbClr val="00338D"/>
          </a:solidFill>
          <a:ln/>
          <a:effectLst>
            <a:outerShdw sx="100000" sy="100000" kx="0" ky="0" algn="bl" rotWithShape="0" blurRad="63500" dist="25400" dir="5400000">
              <a:srgbClr val="AAB6CC">
                <a:alpha val="18000"/>
              </a:srgbClr>
            </a:outerShdw>
          </a:effectLst>
        </p:spPr>
      </p:sp>
      <p:pic>
        <p:nvPicPr>
          <p:cNvPr id="22" name="Image 4" descr="/home/claude/cac_deck/assets/icons/industry_white.png"/>
          <p:cNvPicPr>
            <a:picLocks noChangeAspect="1"/>
          </p:cNvPicPr>
          <p:nvPr/>
        </p:nvPicPr>
        <p:blipFill>
          <a:blip r:embed="rId5"/>
          <a:stretch>
            <a:fillRect/>
          </a:stretch>
        </p:blipFill>
        <p:spPr>
          <a:xfrm>
            <a:off x="6185916" y="2537460"/>
            <a:ext cx="246888" cy="246888"/>
          </a:xfrm>
          <a:prstGeom prst="rect">
            <a:avLst/>
          </a:prstGeom>
        </p:spPr>
      </p:pic>
      <p:sp>
        <p:nvSpPr>
          <p:cNvPr id="23" name="Text 16"/>
          <p:cNvSpPr/>
          <p:nvPr/>
        </p:nvSpPr>
        <p:spPr>
          <a:xfrm>
            <a:off x="6675120" y="2350008"/>
            <a:ext cx="4114800" cy="365760"/>
          </a:xfrm>
          <a:prstGeom prst="rect">
            <a:avLst/>
          </a:prstGeom>
          <a:noFill/>
          <a:ln/>
        </p:spPr>
        <p:txBody>
          <a:bodyPr wrap="square" rtlCol="0" anchor="ctr"/>
          <a:lstStyle/>
          <a:p>
            <a:pPr indent="0" marL="0">
              <a:buNone/>
            </a:pPr>
            <a:r>
              <a:rPr lang="en-US" sz="1350" b="1" dirty="0">
                <a:solidFill>
                  <a:srgbClr val="1A2238"/>
                </a:solidFill>
                <a:latin typeface="Arial" pitchFamily="34" charset="0"/>
                <a:ea typeface="Arial" pitchFamily="34" charset="-122"/>
                <a:cs typeface="Arial" pitchFamily="34" charset="-120"/>
              </a:rPr>
              <a:t>EL-MOUNTADJATE LAIT</a:t>
            </a:r>
            <a:endParaRPr lang="en-US" sz="1350" dirty="0"/>
          </a:p>
        </p:txBody>
      </p:sp>
      <p:pic>
        <p:nvPicPr>
          <p:cNvPr id="24" name="Image 5" descr="/home/claude/cac_deck/assets/icons/mapMarked_blue.png"/>
          <p:cNvPicPr>
            <a:picLocks noChangeAspect="1"/>
          </p:cNvPicPr>
          <p:nvPr/>
        </p:nvPicPr>
        <p:blipFill>
          <a:blip r:embed="rId6"/>
          <a:stretch>
            <a:fillRect/>
          </a:stretch>
        </p:blipFill>
        <p:spPr>
          <a:xfrm>
            <a:off x="6675120" y="2715768"/>
            <a:ext cx="237744" cy="237744"/>
          </a:xfrm>
          <a:prstGeom prst="rect">
            <a:avLst/>
          </a:prstGeom>
        </p:spPr>
      </p:pic>
      <p:sp>
        <p:nvSpPr>
          <p:cNvPr id="25" name="Text 17"/>
          <p:cNvSpPr/>
          <p:nvPr/>
        </p:nvSpPr>
        <p:spPr>
          <a:xfrm>
            <a:off x="6967728" y="2697480"/>
            <a:ext cx="3840480" cy="292608"/>
          </a:xfrm>
          <a:prstGeom prst="rect">
            <a:avLst/>
          </a:prstGeom>
          <a:noFill/>
          <a:ln/>
        </p:spPr>
        <p:txBody>
          <a:bodyPr wrap="square" rtlCol="0" anchor="ctr"/>
          <a:lstStyle/>
          <a:p>
            <a:pPr indent="0" marL="0">
              <a:buNone/>
            </a:pPr>
            <a:r>
              <a:rPr lang="en-US" sz="1150" dirty="0">
                <a:solidFill>
                  <a:srgbClr val="59657C"/>
                </a:solidFill>
                <a:latin typeface="Calibri" pitchFamily="34" charset="0"/>
                <a:ea typeface="Calibri" pitchFamily="34" charset="-122"/>
                <a:cs typeface="Calibri" pitchFamily="34" charset="-120"/>
              </a:rPr>
              <a:t>Wilaya de Sétif</a:t>
            </a:r>
            <a:endParaRPr lang="en-US" sz="1150" dirty="0"/>
          </a:p>
        </p:txBody>
      </p:sp>
      <p:sp>
        <p:nvSpPr>
          <p:cNvPr id="26" name="Shape 18"/>
          <p:cNvSpPr/>
          <p:nvPr/>
        </p:nvSpPr>
        <p:spPr>
          <a:xfrm>
            <a:off x="5897880" y="3191256"/>
            <a:ext cx="5742432" cy="841248"/>
          </a:xfrm>
          <a:prstGeom prst="rect">
            <a:avLst/>
          </a:prstGeom>
          <a:solidFill>
            <a:srgbClr val="F3F6FB"/>
          </a:solidFill>
          <a:ln w="12700">
            <a:solidFill>
              <a:srgbClr val="DCE3EF"/>
            </a:solidFill>
            <a:prstDash val="solid"/>
          </a:ln>
        </p:spPr>
      </p:sp>
      <p:sp>
        <p:nvSpPr>
          <p:cNvPr id="27" name="Shape 19"/>
          <p:cNvSpPr/>
          <p:nvPr/>
        </p:nvSpPr>
        <p:spPr>
          <a:xfrm>
            <a:off x="5897880" y="3191256"/>
            <a:ext cx="91440" cy="841248"/>
          </a:xfrm>
          <a:prstGeom prst="rect">
            <a:avLst/>
          </a:prstGeom>
          <a:solidFill>
            <a:srgbClr val="005EB8"/>
          </a:solidFill>
          <a:ln/>
        </p:spPr>
      </p:sp>
      <p:sp>
        <p:nvSpPr>
          <p:cNvPr id="28" name="Shape 20"/>
          <p:cNvSpPr/>
          <p:nvPr/>
        </p:nvSpPr>
        <p:spPr>
          <a:xfrm>
            <a:off x="6080760" y="3383280"/>
            <a:ext cx="457200" cy="457200"/>
          </a:xfrm>
          <a:prstGeom prst="roundRect">
            <a:avLst>
              <a:gd name="adj" fmla="val 12000"/>
            </a:avLst>
          </a:prstGeom>
          <a:solidFill>
            <a:srgbClr val="005EB8"/>
          </a:solidFill>
          <a:ln/>
          <a:effectLst>
            <a:outerShdw sx="100000" sy="100000" kx="0" ky="0" algn="bl" rotWithShape="0" blurRad="63500" dist="25400" dir="5400000">
              <a:srgbClr val="AAB6CC">
                <a:alpha val="18000"/>
              </a:srgbClr>
            </a:outerShdw>
          </a:effectLst>
        </p:spPr>
      </p:sp>
      <p:pic>
        <p:nvPicPr>
          <p:cNvPr id="29" name="Image 6" descr="/home/claude/cac_deck/assets/icons/boxes_white.png"/>
          <p:cNvPicPr>
            <a:picLocks noChangeAspect="1"/>
          </p:cNvPicPr>
          <p:nvPr/>
        </p:nvPicPr>
        <p:blipFill>
          <a:blip r:embed="rId7"/>
          <a:stretch>
            <a:fillRect/>
          </a:stretch>
        </p:blipFill>
        <p:spPr>
          <a:xfrm>
            <a:off x="6185916" y="3488436"/>
            <a:ext cx="246888" cy="246888"/>
          </a:xfrm>
          <a:prstGeom prst="rect">
            <a:avLst/>
          </a:prstGeom>
        </p:spPr>
      </p:pic>
      <p:sp>
        <p:nvSpPr>
          <p:cNvPr id="30" name="Text 21"/>
          <p:cNvSpPr/>
          <p:nvPr/>
        </p:nvSpPr>
        <p:spPr>
          <a:xfrm>
            <a:off x="6675120" y="3300984"/>
            <a:ext cx="4114800" cy="365760"/>
          </a:xfrm>
          <a:prstGeom prst="rect">
            <a:avLst/>
          </a:prstGeom>
          <a:noFill/>
          <a:ln/>
        </p:spPr>
        <p:txBody>
          <a:bodyPr wrap="square" rtlCol="0" anchor="ctr"/>
          <a:lstStyle/>
          <a:p>
            <a:pPr indent="0" marL="0">
              <a:buNone/>
            </a:pPr>
            <a:r>
              <a:rPr lang="en-US" sz="1350" b="1" dirty="0">
                <a:solidFill>
                  <a:srgbClr val="1A2238"/>
                </a:solidFill>
                <a:latin typeface="Arial" pitchFamily="34" charset="0"/>
                <a:ea typeface="Arial" pitchFamily="34" charset="-122"/>
                <a:cs typeface="Arial" pitchFamily="34" charset="-120"/>
              </a:rPr>
              <a:t>EL-MOUNTADJATE CONSERVES</a:t>
            </a:r>
            <a:endParaRPr lang="en-US" sz="1350" dirty="0"/>
          </a:p>
        </p:txBody>
      </p:sp>
      <p:pic>
        <p:nvPicPr>
          <p:cNvPr id="31" name="Image 7" descr="/home/claude/cac_deck/assets/icons/mapMarked_blue.png"/>
          <p:cNvPicPr>
            <a:picLocks noChangeAspect="1"/>
          </p:cNvPicPr>
          <p:nvPr/>
        </p:nvPicPr>
        <p:blipFill>
          <a:blip r:embed="rId8"/>
          <a:stretch>
            <a:fillRect/>
          </a:stretch>
        </p:blipFill>
        <p:spPr>
          <a:xfrm>
            <a:off x="6675120" y="3666744"/>
            <a:ext cx="237744" cy="237744"/>
          </a:xfrm>
          <a:prstGeom prst="rect">
            <a:avLst/>
          </a:prstGeom>
        </p:spPr>
      </p:pic>
      <p:sp>
        <p:nvSpPr>
          <p:cNvPr id="32" name="Text 22"/>
          <p:cNvSpPr/>
          <p:nvPr/>
        </p:nvSpPr>
        <p:spPr>
          <a:xfrm>
            <a:off x="6967728" y="3648456"/>
            <a:ext cx="3840480" cy="292608"/>
          </a:xfrm>
          <a:prstGeom prst="rect">
            <a:avLst/>
          </a:prstGeom>
          <a:noFill/>
          <a:ln/>
        </p:spPr>
        <p:txBody>
          <a:bodyPr wrap="square" rtlCol="0" anchor="ctr"/>
          <a:lstStyle/>
          <a:p>
            <a:pPr indent="0" marL="0">
              <a:buNone/>
            </a:pPr>
            <a:r>
              <a:rPr lang="en-US" sz="1150" dirty="0">
                <a:solidFill>
                  <a:srgbClr val="59657C"/>
                </a:solidFill>
                <a:latin typeface="Calibri" pitchFamily="34" charset="0"/>
                <a:ea typeface="Calibri" pitchFamily="34" charset="-122"/>
                <a:cs typeface="Calibri" pitchFamily="34" charset="-120"/>
              </a:rPr>
              <a:t>Wilaya de Béjaïa</a:t>
            </a:r>
            <a:endParaRPr lang="en-US" sz="1150" dirty="0"/>
          </a:p>
        </p:txBody>
      </p:sp>
      <p:sp>
        <p:nvSpPr>
          <p:cNvPr id="33" name="Shape 23"/>
          <p:cNvSpPr/>
          <p:nvPr/>
        </p:nvSpPr>
        <p:spPr>
          <a:xfrm>
            <a:off x="5897880" y="4142232"/>
            <a:ext cx="5742432" cy="841248"/>
          </a:xfrm>
          <a:prstGeom prst="rect">
            <a:avLst/>
          </a:prstGeom>
          <a:solidFill>
            <a:srgbClr val="F3F6FB"/>
          </a:solidFill>
          <a:ln w="12700">
            <a:solidFill>
              <a:srgbClr val="DCE3EF"/>
            </a:solidFill>
            <a:prstDash val="solid"/>
          </a:ln>
        </p:spPr>
      </p:sp>
      <p:sp>
        <p:nvSpPr>
          <p:cNvPr id="34" name="Shape 24"/>
          <p:cNvSpPr/>
          <p:nvPr/>
        </p:nvSpPr>
        <p:spPr>
          <a:xfrm>
            <a:off x="5897880" y="4142232"/>
            <a:ext cx="91440" cy="841248"/>
          </a:xfrm>
          <a:prstGeom prst="rect">
            <a:avLst/>
          </a:prstGeom>
          <a:solidFill>
            <a:srgbClr val="1E8449"/>
          </a:solidFill>
          <a:ln/>
        </p:spPr>
      </p:sp>
      <p:sp>
        <p:nvSpPr>
          <p:cNvPr id="35" name="Shape 25"/>
          <p:cNvSpPr/>
          <p:nvPr/>
        </p:nvSpPr>
        <p:spPr>
          <a:xfrm>
            <a:off x="6080760" y="4334256"/>
            <a:ext cx="457200" cy="457200"/>
          </a:xfrm>
          <a:prstGeom prst="roundRect">
            <a:avLst>
              <a:gd name="adj" fmla="val 12000"/>
            </a:avLst>
          </a:prstGeom>
          <a:solidFill>
            <a:srgbClr val="1E8449"/>
          </a:solidFill>
          <a:ln/>
          <a:effectLst>
            <a:outerShdw sx="100000" sy="100000" kx="0" ky="0" algn="bl" rotWithShape="0" blurRad="63500" dist="25400" dir="5400000">
              <a:srgbClr val="AAB6CC">
                <a:alpha val="18000"/>
              </a:srgbClr>
            </a:outerShdw>
          </a:effectLst>
        </p:spPr>
      </p:sp>
      <p:pic>
        <p:nvPicPr>
          <p:cNvPr id="36" name="Image 8" descr="/home/claude/cac_deck/assets/icons/coins_white.png"/>
          <p:cNvPicPr>
            <a:picLocks noChangeAspect="1"/>
          </p:cNvPicPr>
          <p:nvPr/>
        </p:nvPicPr>
        <p:blipFill>
          <a:blip r:embed="rId9"/>
          <a:stretch>
            <a:fillRect/>
          </a:stretch>
        </p:blipFill>
        <p:spPr>
          <a:xfrm>
            <a:off x="6185916" y="4439412"/>
            <a:ext cx="246888" cy="246888"/>
          </a:xfrm>
          <a:prstGeom prst="rect">
            <a:avLst/>
          </a:prstGeom>
        </p:spPr>
      </p:pic>
      <p:sp>
        <p:nvSpPr>
          <p:cNvPr id="37" name="Text 26"/>
          <p:cNvSpPr/>
          <p:nvPr/>
        </p:nvSpPr>
        <p:spPr>
          <a:xfrm>
            <a:off x="6675120" y="4251960"/>
            <a:ext cx="4114800" cy="365760"/>
          </a:xfrm>
          <a:prstGeom prst="rect">
            <a:avLst/>
          </a:prstGeom>
          <a:noFill/>
          <a:ln/>
        </p:spPr>
        <p:txBody>
          <a:bodyPr wrap="square" rtlCol="0" anchor="ctr"/>
          <a:lstStyle/>
          <a:p>
            <a:pPr indent="0" marL="0">
              <a:buNone/>
            </a:pPr>
            <a:r>
              <a:rPr lang="en-US" sz="1350" b="1" dirty="0">
                <a:solidFill>
                  <a:srgbClr val="1A2238"/>
                </a:solidFill>
                <a:latin typeface="Arial" pitchFamily="34" charset="0"/>
                <a:ea typeface="Arial" pitchFamily="34" charset="-122"/>
                <a:cs typeface="Arial" pitchFamily="34" charset="-120"/>
              </a:rPr>
              <a:t>EL-MOUNTADJATE BOISSONS</a:t>
            </a:r>
            <a:endParaRPr lang="en-US" sz="1350" dirty="0"/>
          </a:p>
        </p:txBody>
      </p:sp>
      <p:pic>
        <p:nvPicPr>
          <p:cNvPr id="38" name="Image 9" descr="/home/claude/cac_deck/assets/icons/mapMarked_blue.png"/>
          <p:cNvPicPr>
            <a:picLocks noChangeAspect="1"/>
          </p:cNvPicPr>
          <p:nvPr/>
        </p:nvPicPr>
        <p:blipFill>
          <a:blip r:embed="rId10"/>
          <a:stretch>
            <a:fillRect/>
          </a:stretch>
        </p:blipFill>
        <p:spPr>
          <a:xfrm>
            <a:off x="6675120" y="4617720"/>
            <a:ext cx="237744" cy="237744"/>
          </a:xfrm>
          <a:prstGeom prst="rect">
            <a:avLst/>
          </a:prstGeom>
        </p:spPr>
      </p:pic>
      <p:sp>
        <p:nvSpPr>
          <p:cNvPr id="39" name="Text 27"/>
          <p:cNvSpPr/>
          <p:nvPr/>
        </p:nvSpPr>
        <p:spPr>
          <a:xfrm>
            <a:off x="6967728" y="4599432"/>
            <a:ext cx="3840480" cy="292608"/>
          </a:xfrm>
          <a:prstGeom prst="rect">
            <a:avLst/>
          </a:prstGeom>
          <a:noFill/>
          <a:ln/>
        </p:spPr>
        <p:txBody>
          <a:bodyPr wrap="square" rtlCol="0" anchor="ctr"/>
          <a:lstStyle/>
          <a:p>
            <a:pPr indent="0" marL="0">
              <a:buNone/>
            </a:pPr>
            <a:r>
              <a:rPr lang="en-US" sz="1150" dirty="0">
                <a:solidFill>
                  <a:srgbClr val="59657C"/>
                </a:solidFill>
                <a:latin typeface="Calibri" pitchFamily="34" charset="0"/>
                <a:ea typeface="Calibri" pitchFamily="34" charset="-122"/>
                <a:cs typeface="Calibri" pitchFamily="34" charset="-120"/>
              </a:rPr>
              <a:t>Wilaya de Annaba</a:t>
            </a:r>
            <a:endParaRPr lang="en-US" sz="1150" dirty="0"/>
          </a:p>
        </p:txBody>
      </p:sp>
      <p:sp>
        <p:nvSpPr>
          <p:cNvPr id="40" name="Shape 28"/>
          <p:cNvSpPr/>
          <p:nvPr/>
        </p:nvSpPr>
        <p:spPr>
          <a:xfrm>
            <a:off x="5897880" y="5138928"/>
            <a:ext cx="5742432" cy="804672"/>
          </a:xfrm>
          <a:prstGeom prst="rect">
            <a:avLst/>
          </a:prstGeom>
          <a:solidFill>
            <a:srgbClr val="FBF1E0"/>
          </a:solidFill>
          <a:ln/>
        </p:spPr>
      </p:sp>
      <p:sp>
        <p:nvSpPr>
          <p:cNvPr id="41" name="Shape 29"/>
          <p:cNvSpPr/>
          <p:nvPr/>
        </p:nvSpPr>
        <p:spPr>
          <a:xfrm>
            <a:off x="5897880" y="5138928"/>
            <a:ext cx="91440" cy="804672"/>
          </a:xfrm>
          <a:prstGeom prst="rect">
            <a:avLst/>
          </a:prstGeom>
          <a:solidFill>
            <a:srgbClr val="C77700"/>
          </a:solidFill>
          <a:ln/>
        </p:spPr>
      </p:sp>
      <p:pic>
        <p:nvPicPr>
          <p:cNvPr id="42" name="Image 10" descr="/home/claude/cac_deck/assets/icons/clock_amber.png"/>
          <p:cNvPicPr>
            <a:picLocks noChangeAspect="1"/>
          </p:cNvPicPr>
          <p:nvPr/>
        </p:nvPicPr>
        <p:blipFill>
          <a:blip r:embed="rId11"/>
          <a:stretch>
            <a:fillRect/>
          </a:stretch>
        </p:blipFill>
        <p:spPr>
          <a:xfrm>
            <a:off x="6053328" y="5349240"/>
            <a:ext cx="365760" cy="365760"/>
          </a:xfrm>
          <a:prstGeom prst="rect">
            <a:avLst/>
          </a:prstGeom>
        </p:spPr>
      </p:pic>
      <p:sp>
        <p:nvSpPr>
          <p:cNvPr id="43" name="Text 30"/>
          <p:cNvSpPr/>
          <p:nvPr/>
        </p:nvSpPr>
        <p:spPr>
          <a:xfrm>
            <a:off x="6537960" y="5138928"/>
            <a:ext cx="5029200" cy="804672"/>
          </a:xfrm>
          <a:prstGeom prst="rect">
            <a:avLst/>
          </a:prstGeom>
          <a:noFill/>
          <a:ln/>
        </p:spPr>
        <p:txBody>
          <a:bodyPr wrap="square" rtlCol="0" anchor="ctr"/>
          <a:lstStyle/>
          <a:p>
            <a:pPr indent="0" marL="0">
              <a:buNone/>
            </a:pPr>
            <a:r>
              <a:rPr lang="en-US" sz="1200" b="1" dirty="0">
                <a:solidFill>
                  <a:srgbClr val="C77700"/>
                </a:solidFill>
                <a:latin typeface="Calibri" pitchFamily="34" charset="0"/>
                <a:ea typeface="Calibri" pitchFamily="34" charset="-122"/>
                <a:cs typeface="Calibri" pitchFamily="34" charset="-120"/>
              </a:rPr>
              <a:t xml:space="preserve">Échéance.  </a:t>
            </a:r>
            <a:pPr indent="0" marL="0">
              <a:buNone/>
            </a:pPr>
            <a:r>
              <a:rPr lang="en-US" sz="1200" dirty="0">
                <a:solidFill>
                  <a:srgbClr val="1A2238"/>
                </a:solidFill>
                <a:latin typeface="Calibri" pitchFamily="34" charset="0"/>
                <a:ea typeface="Calibri" pitchFamily="34" charset="-122"/>
                <a:cs typeface="Calibri" pitchFamily="34" charset="-120"/>
              </a:rPr>
              <a:t>Contrôle qualité CNCC prévu dans 6 mois.</a:t>
            </a:r>
            <a:endParaRPr lang="en-US" sz="1200" dirty="0"/>
          </a:p>
        </p:txBody>
      </p:sp>
      <p:sp>
        <p:nvSpPr>
          <p:cNvPr id="44" name="Text 31"/>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5" name="Text 32"/>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76 / 90</a:t>
            </a:r>
            <a:endParaRPr lang="en-US" sz="85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 7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C77700"/>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C77700"/>
                </a:solidFill>
                <a:latin typeface="Arial" pitchFamily="34" charset="0"/>
                <a:ea typeface="Arial" pitchFamily="34" charset="-122"/>
                <a:cs typeface="Arial" pitchFamily="34" charset="-120"/>
              </a:rPr>
              <a:t>CAS PRATIQUE — DIAGNOSTIC INITIAL</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État du dossier transmis &amp; mission confiée</a:t>
            </a:r>
            <a:endParaRPr lang="en-US" sz="2700" dirty="0"/>
          </a:p>
        </p:txBody>
      </p:sp>
      <p:sp>
        <p:nvSpPr>
          <p:cNvPr id="5" name="Text 3"/>
          <p:cNvSpPr/>
          <p:nvPr/>
        </p:nvSpPr>
        <p:spPr>
          <a:xfrm>
            <a:off x="548640" y="1463040"/>
            <a:ext cx="11091672" cy="365760"/>
          </a:xfrm>
          <a:prstGeom prst="rect">
            <a:avLst/>
          </a:prstGeom>
          <a:noFill/>
          <a:ln/>
        </p:spPr>
        <p:txBody>
          <a:bodyPr wrap="square" rtlCol="0" anchor="ctr"/>
          <a:lstStyle/>
          <a:p>
            <a:pPr indent="0" marL="0">
              <a:buNone/>
            </a:pPr>
            <a:r>
              <a:rPr lang="en-US" sz="1400" b="1" dirty="0">
                <a:solidFill>
                  <a:srgbClr val="00338D"/>
                </a:solidFill>
                <a:latin typeface="Arial" pitchFamily="34" charset="0"/>
                <a:ea typeface="Arial" pitchFamily="34" charset="-122"/>
                <a:cs typeface="Arial" pitchFamily="34" charset="-120"/>
              </a:rPr>
              <a:t>Lacunes du dossier au regard de la NAA 230</a:t>
            </a:r>
            <a:endParaRPr lang="en-US" sz="1400" dirty="0"/>
          </a:p>
        </p:txBody>
      </p:sp>
      <p:sp>
        <p:nvSpPr>
          <p:cNvPr id="6" name="Shape 4"/>
          <p:cNvSpPr/>
          <p:nvPr/>
        </p:nvSpPr>
        <p:spPr>
          <a:xfrm>
            <a:off x="548640" y="1874520"/>
            <a:ext cx="11091672" cy="713232"/>
          </a:xfrm>
          <a:prstGeom prst="rect">
            <a:avLst/>
          </a:prstGeom>
          <a:solidFill>
            <a:srgbClr val="F8E9E7"/>
          </a:solidFill>
          <a:ln/>
        </p:spPr>
      </p:sp>
      <p:sp>
        <p:nvSpPr>
          <p:cNvPr id="7" name="Shape 5"/>
          <p:cNvSpPr/>
          <p:nvPr/>
        </p:nvSpPr>
        <p:spPr>
          <a:xfrm>
            <a:off x="548640" y="1874520"/>
            <a:ext cx="73152" cy="713232"/>
          </a:xfrm>
          <a:prstGeom prst="rect">
            <a:avLst/>
          </a:prstGeom>
          <a:solidFill>
            <a:srgbClr val="C0392B"/>
          </a:solidFill>
          <a:ln/>
        </p:spPr>
      </p:sp>
      <p:sp>
        <p:nvSpPr>
          <p:cNvPr id="8" name="Shape 6"/>
          <p:cNvSpPr/>
          <p:nvPr/>
        </p:nvSpPr>
        <p:spPr>
          <a:xfrm>
            <a:off x="749808" y="2020824"/>
            <a:ext cx="420624" cy="420624"/>
          </a:xfrm>
          <a:prstGeom prst="roundRect">
            <a:avLst>
              <a:gd name="adj" fmla="val 13043"/>
            </a:avLst>
          </a:prstGeom>
          <a:solidFill>
            <a:srgbClr val="C0392B"/>
          </a:solidFill>
          <a:ln/>
          <a:effectLst>
            <a:outerShdw sx="100000" sy="100000" kx="0" ky="0" algn="bl" rotWithShape="0" blurRad="63500" dist="25400" dir="5400000">
              <a:srgbClr val="AAB6CC">
                <a:alpha val="18000"/>
              </a:srgbClr>
            </a:outerShdw>
          </a:effectLst>
        </p:spPr>
      </p:sp>
      <p:pic>
        <p:nvPicPr>
          <p:cNvPr id="9" name="Image 0" descr="/home/claude/cac_deck/assets/icons/fileAlt_white.png"/>
          <p:cNvPicPr>
            <a:picLocks noChangeAspect="1"/>
          </p:cNvPicPr>
          <p:nvPr/>
        </p:nvPicPr>
        <p:blipFill>
          <a:blip r:embed="rId1"/>
          <a:stretch>
            <a:fillRect/>
          </a:stretch>
        </p:blipFill>
        <p:spPr>
          <a:xfrm>
            <a:off x="846552" y="2117568"/>
            <a:ext cx="227137" cy="227137"/>
          </a:xfrm>
          <a:prstGeom prst="rect">
            <a:avLst/>
          </a:prstGeom>
        </p:spPr>
      </p:pic>
      <p:sp>
        <p:nvSpPr>
          <p:cNvPr id="10" name="Text 7"/>
          <p:cNvSpPr/>
          <p:nvPr/>
        </p:nvSpPr>
        <p:spPr>
          <a:xfrm>
            <a:off x="1325880" y="1874520"/>
            <a:ext cx="10085832" cy="71323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FM incomplètes sur les comptes de charges (classe 6) et de produits (classe 7)</a:t>
            </a:r>
            <a:endParaRPr lang="en-US" sz="1150" dirty="0"/>
          </a:p>
        </p:txBody>
      </p:sp>
      <p:sp>
        <p:nvSpPr>
          <p:cNvPr id="11" name="Shape 8"/>
          <p:cNvSpPr/>
          <p:nvPr/>
        </p:nvSpPr>
        <p:spPr>
          <a:xfrm>
            <a:off x="548640" y="2660904"/>
            <a:ext cx="11091672" cy="713232"/>
          </a:xfrm>
          <a:prstGeom prst="rect">
            <a:avLst/>
          </a:prstGeom>
          <a:solidFill>
            <a:srgbClr val="F8E9E7"/>
          </a:solidFill>
          <a:ln/>
        </p:spPr>
      </p:sp>
      <p:sp>
        <p:nvSpPr>
          <p:cNvPr id="12" name="Shape 9"/>
          <p:cNvSpPr/>
          <p:nvPr/>
        </p:nvSpPr>
        <p:spPr>
          <a:xfrm>
            <a:off x="548640" y="2660904"/>
            <a:ext cx="73152" cy="713232"/>
          </a:xfrm>
          <a:prstGeom prst="rect">
            <a:avLst/>
          </a:prstGeom>
          <a:solidFill>
            <a:srgbClr val="C0392B"/>
          </a:solidFill>
          <a:ln/>
        </p:spPr>
      </p:sp>
      <p:sp>
        <p:nvSpPr>
          <p:cNvPr id="13" name="Shape 10"/>
          <p:cNvSpPr/>
          <p:nvPr/>
        </p:nvSpPr>
        <p:spPr>
          <a:xfrm>
            <a:off x="749808" y="2807208"/>
            <a:ext cx="420624" cy="420624"/>
          </a:xfrm>
          <a:prstGeom prst="roundRect">
            <a:avLst>
              <a:gd name="adj" fmla="val 13043"/>
            </a:avLst>
          </a:prstGeom>
          <a:solidFill>
            <a:srgbClr val="C0392B"/>
          </a:solidFill>
          <a:ln/>
          <a:effectLst>
            <a:outerShdw sx="100000" sy="100000" kx="0" ky="0" algn="bl" rotWithShape="0" blurRad="63500" dist="25400" dir="5400000">
              <a:srgbClr val="AAB6CC">
                <a:alpha val="18000"/>
              </a:srgbClr>
            </a:outerShdw>
          </a:effectLst>
        </p:spPr>
      </p:sp>
      <p:pic>
        <p:nvPicPr>
          <p:cNvPr id="14" name="Image 1" descr="/home/claude/cac_deck/assets/icons/warning_white.png"/>
          <p:cNvPicPr>
            <a:picLocks noChangeAspect="1"/>
          </p:cNvPicPr>
          <p:nvPr/>
        </p:nvPicPr>
        <p:blipFill>
          <a:blip r:embed="rId2"/>
          <a:stretch>
            <a:fillRect/>
          </a:stretch>
        </p:blipFill>
        <p:spPr>
          <a:xfrm>
            <a:off x="846552" y="2903952"/>
            <a:ext cx="227137" cy="227137"/>
          </a:xfrm>
          <a:prstGeom prst="rect">
            <a:avLst/>
          </a:prstGeom>
        </p:spPr>
      </p:pic>
      <p:sp>
        <p:nvSpPr>
          <p:cNvPr id="15" name="Text 11"/>
          <p:cNvSpPr/>
          <p:nvPr/>
        </p:nvSpPr>
        <p:spPr>
          <a:xfrm>
            <a:off x="1325880" y="2660904"/>
            <a:ext cx="10085832" cy="71323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Absence totale de programme de travail formalisé sur le cycle « Personnel » (CNAS, CASNOS, IRG — 12 % du CA)</a:t>
            </a:r>
            <a:endParaRPr lang="en-US" sz="1150" dirty="0"/>
          </a:p>
        </p:txBody>
      </p:sp>
      <p:sp>
        <p:nvSpPr>
          <p:cNvPr id="16" name="Shape 12"/>
          <p:cNvSpPr/>
          <p:nvPr/>
        </p:nvSpPr>
        <p:spPr>
          <a:xfrm>
            <a:off x="548640" y="3447288"/>
            <a:ext cx="11091672" cy="713232"/>
          </a:xfrm>
          <a:prstGeom prst="rect">
            <a:avLst/>
          </a:prstGeom>
          <a:solidFill>
            <a:srgbClr val="F8E9E7"/>
          </a:solidFill>
          <a:ln/>
        </p:spPr>
      </p:sp>
      <p:sp>
        <p:nvSpPr>
          <p:cNvPr id="17" name="Shape 13"/>
          <p:cNvSpPr/>
          <p:nvPr/>
        </p:nvSpPr>
        <p:spPr>
          <a:xfrm>
            <a:off x="548640" y="3447288"/>
            <a:ext cx="73152" cy="713232"/>
          </a:xfrm>
          <a:prstGeom prst="rect">
            <a:avLst/>
          </a:prstGeom>
          <a:solidFill>
            <a:srgbClr val="C0392B"/>
          </a:solidFill>
          <a:ln/>
        </p:spPr>
      </p:sp>
      <p:sp>
        <p:nvSpPr>
          <p:cNvPr id="18" name="Shape 14"/>
          <p:cNvSpPr/>
          <p:nvPr/>
        </p:nvSpPr>
        <p:spPr>
          <a:xfrm>
            <a:off x="749808" y="3593592"/>
            <a:ext cx="420624" cy="420624"/>
          </a:xfrm>
          <a:prstGeom prst="roundRect">
            <a:avLst>
              <a:gd name="adj" fmla="val 13043"/>
            </a:avLst>
          </a:prstGeom>
          <a:solidFill>
            <a:srgbClr val="C0392B"/>
          </a:solidFill>
          <a:ln/>
          <a:effectLst>
            <a:outerShdw sx="100000" sy="100000" kx="0" ky="0" algn="bl" rotWithShape="0" blurRad="63500" dist="25400" dir="5400000">
              <a:srgbClr val="AAB6CC">
                <a:alpha val="18000"/>
              </a:srgbClr>
            </a:outerShdw>
          </a:effectLst>
        </p:spPr>
      </p:sp>
      <p:pic>
        <p:nvPicPr>
          <p:cNvPr id="19" name="Image 2" descr="/home/claude/cac_deck/assets/icons/comments_white.png"/>
          <p:cNvPicPr>
            <a:picLocks noChangeAspect="1"/>
          </p:cNvPicPr>
          <p:nvPr/>
        </p:nvPicPr>
        <p:blipFill>
          <a:blip r:embed="rId3"/>
          <a:stretch>
            <a:fillRect/>
          </a:stretch>
        </p:blipFill>
        <p:spPr>
          <a:xfrm>
            <a:off x="846552" y="3690336"/>
            <a:ext cx="227137" cy="227137"/>
          </a:xfrm>
          <a:prstGeom prst="rect">
            <a:avLst/>
          </a:prstGeom>
        </p:spPr>
      </p:pic>
      <p:sp>
        <p:nvSpPr>
          <p:cNvPr id="20" name="Text 15"/>
          <p:cNvSpPr/>
          <p:nvPr/>
        </p:nvSpPr>
        <p:spPr>
          <a:xfrm>
            <a:off x="1325880" y="3447288"/>
            <a:ext cx="10085832" cy="71323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Communication client erratique : pas de CR de synthèse, pas de lettre NAA 265 formalisée</a:t>
            </a:r>
            <a:endParaRPr lang="en-US" sz="1150" dirty="0"/>
          </a:p>
        </p:txBody>
      </p:sp>
      <p:sp>
        <p:nvSpPr>
          <p:cNvPr id="21" name="Shape 16"/>
          <p:cNvSpPr/>
          <p:nvPr/>
        </p:nvSpPr>
        <p:spPr>
          <a:xfrm>
            <a:off x="548640" y="4233672"/>
            <a:ext cx="11091672" cy="713232"/>
          </a:xfrm>
          <a:prstGeom prst="rect">
            <a:avLst/>
          </a:prstGeom>
          <a:solidFill>
            <a:srgbClr val="F8E9E7"/>
          </a:solidFill>
          <a:ln/>
        </p:spPr>
      </p:sp>
      <p:sp>
        <p:nvSpPr>
          <p:cNvPr id="22" name="Shape 17"/>
          <p:cNvSpPr/>
          <p:nvPr/>
        </p:nvSpPr>
        <p:spPr>
          <a:xfrm>
            <a:off x="548640" y="4233672"/>
            <a:ext cx="73152" cy="713232"/>
          </a:xfrm>
          <a:prstGeom prst="rect">
            <a:avLst/>
          </a:prstGeom>
          <a:solidFill>
            <a:srgbClr val="C0392B"/>
          </a:solidFill>
          <a:ln/>
        </p:spPr>
      </p:sp>
      <p:sp>
        <p:nvSpPr>
          <p:cNvPr id="23" name="Shape 18"/>
          <p:cNvSpPr/>
          <p:nvPr/>
        </p:nvSpPr>
        <p:spPr>
          <a:xfrm>
            <a:off x="749808" y="4379976"/>
            <a:ext cx="420624" cy="420624"/>
          </a:xfrm>
          <a:prstGeom prst="roundRect">
            <a:avLst>
              <a:gd name="adj" fmla="val 13043"/>
            </a:avLst>
          </a:prstGeom>
          <a:solidFill>
            <a:srgbClr val="C0392B"/>
          </a:solidFill>
          <a:ln/>
          <a:effectLst>
            <a:outerShdw sx="100000" sy="100000" kx="0" ky="0" algn="bl" rotWithShape="0" blurRad="63500" dist="25400" dir="5400000">
              <a:srgbClr val="AAB6CC">
                <a:alpha val="18000"/>
              </a:srgbClr>
            </a:outerShdw>
          </a:effectLst>
        </p:spPr>
      </p:sp>
      <p:pic>
        <p:nvPicPr>
          <p:cNvPr id="24" name="Image 3" descr="/home/claude/cac_deck/assets/icons/eye_white.png"/>
          <p:cNvPicPr>
            <a:picLocks noChangeAspect="1"/>
          </p:cNvPicPr>
          <p:nvPr/>
        </p:nvPicPr>
        <p:blipFill>
          <a:blip r:embed="rId4"/>
          <a:stretch>
            <a:fillRect/>
          </a:stretch>
        </p:blipFill>
        <p:spPr>
          <a:xfrm>
            <a:off x="846552" y="4476720"/>
            <a:ext cx="227137" cy="227137"/>
          </a:xfrm>
          <a:prstGeom prst="rect">
            <a:avLst/>
          </a:prstGeom>
        </p:spPr>
      </p:pic>
      <p:sp>
        <p:nvSpPr>
          <p:cNvPr id="25" name="Text 19"/>
          <p:cNvSpPr/>
          <p:nvPr/>
        </p:nvSpPr>
        <p:spPr>
          <a:xfrm>
            <a:off x="1325880" y="4233672"/>
            <a:ext cx="10085832" cy="713232"/>
          </a:xfrm>
          <a:prstGeom prst="rect">
            <a:avLst/>
          </a:prstGeom>
          <a:noFill/>
          <a:ln/>
        </p:spPr>
        <p:txBody>
          <a:bodyPr wrap="square" rtlCol="0" anchor="ctr"/>
          <a:lstStyle/>
          <a:p>
            <a:pPr indent="0" marL="0">
              <a:lnSpc>
                <a:spcPct val="100000"/>
              </a:lnSpc>
              <a:buNone/>
            </a:pPr>
            <a:r>
              <a:rPr lang="en-US" sz="1150" dirty="0">
                <a:solidFill>
                  <a:srgbClr val="1A2238"/>
                </a:solidFill>
                <a:latin typeface="Calibri" pitchFamily="34" charset="0"/>
                <a:ea typeface="Calibri" pitchFamily="34" charset="-122"/>
                <a:cs typeface="Calibri" pitchFamily="34" charset="-120"/>
              </a:rPr>
              <a:t>Comptes-rendus de revue absents : aucune trace écrite des revues du chef de mission précédent</a:t>
            </a:r>
            <a:endParaRPr lang="en-US" sz="1150" dirty="0"/>
          </a:p>
        </p:txBody>
      </p:sp>
      <p:sp>
        <p:nvSpPr>
          <p:cNvPr id="26" name="Shape 20"/>
          <p:cNvSpPr/>
          <p:nvPr/>
        </p:nvSpPr>
        <p:spPr>
          <a:xfrm>
            <a:off x="548640" y="5212080"/>
            <a:ext cx="11091672" cy="777240"/>
          </a:xfrm>
          <a:prstGeom prst="rect">
            <a:avLst/>
          </a:prstGeom>
          <a:solidFill>
            <a:srgbClr val="0A1F44"/>
          </a:solidFill>
          <a:ln/>
        </p:spPr>
      </p:sp>
      <p:sp>
        <p:nvSpPr>
          <p:cNvPr id="27" name="Shape 21"/>
          <p:cNvSpPr/>
          <p:nvPr/>
        </p:nvSpPr>
        <p:spPr>
          <a:xfrm>
            <a:off x="548640" y="5212080"/>
            <a:ext cx="109728" cy="777240"/>
          </a:xfrm>
          <a:prstGeom prst="rect">
            <a:avLst/>
          </a:prstGeom>
          <a:solidFill>
            <a:srgbClr val="1E8449"/>
          </a:solidFill>
          <a:ln/>
        </p:spPr>
      </p:sp>
      <p:sp>
        <p:nvSpPr>
          <p:cNvPr id="28" name="Shape 22"/>
          <p:cNvSpPr/>
          <p:nvPr/>
        </p:nvSpPr>
        <p:spPr>
          <a:xfrm>
            <a:off x="841248" y="5394960"/>
            <a:ext cx="457200" cy="457200"/>
          </a:xfrm>
          <a:prstGeom prst="roundRect">
            <a:avLst>
              <a:gd name="adj" fmla="val 12000"/>
            </a:avLst>
          </a:prstGeom>
          <a:solidFill>
            <a:srgbClr val="1E8449"/>
          </a:solidFill>
          <a:ln/>
          <a:effectLst>
            <a:outerShdw sx="100000" sy="100000" kx="0" ky="0" algn="bl" rotWithShape="0" blurRad="63500" dist="25400" dir="5400000">
              <a:srgbClr val="AAB6CC">
                <a:alpha val="18000"/>
              </a:srgbClr>
            </a:outerShdw>
          </a:effectLst>
        </p:spPr>
      </p:sp>
      <p:pic>
        <p:nvPicPr>
          <p:cNvPr id="29" name="Image 4" descr="/home/claude/cac_deck/assets/icons/target_white.png"/>
          <p:cNvPicPr>
            <a:picLocks noChangeAspect="1"/>
          </p:cNvPicPr>
          <p:nvPr/>
        </p:nvPicPr>
        <p:blipFill>
          <a:blip r:embed="rId5"/>
          <a:stretch>
            <a:fillRect/>
          </a:stretch>
        </p:blipFill>
        <p:spPr>
          <a:xfrm>
            <a:off x="946404" y="5500116"/>
            <a:ext cx="246888" cy="246888"/>
          </a:xfrm>
          <a:prstGeom prst="rect">
            <a:avLst/>
          </a:prstGeom>
        </p:spPr>
      </p:pic>
      <p:sp>
        <p:nvSpPr>
          <p:cNvPr id="30" name="Text 23"/>
          <p:cNvSpPr/>
          <p:nvPr/>
        </p:nvSpPr>
        <p:spPr>
          <a:xfrm>
            <a:off x="1463040" y="5212080"/>
            <a:ext cx="9902952" cy="777240"/>
          </a:xfrm>
          <a:prstGeom prst="rect">
            <a:avLst/>
          </a:prstGeom>
          <a:noFill/>
          <a:ln/>
        </p:spPr>
        <p:txBody>
          <a:bodyPr wrap="square" rtlCol="0" anchor="ctr"/>
          <a:lstStyle/>
          <a:p>
            <a:pPr indent="0" marL="0">
              <a:lnSpc>
                <a:spcPct val="102000"/>
              </a:lnSpc>
              <a:buNone/>
            </a:pPr>
            <a:r>
              <a:rPr lang="en-US" sz="1150" b="1" dirty="0">
                <a:solidFill>
                  <a:srgbClr val="0091DA"/>
                </a:solidFill>
                <a:latin typeface="Calibri" pitchFamily="34" charset="0"/>
                <a:ea typeface="Calibri" pitchFamily="34" charset="-122"/>
                <a:cs typeface="Calibri" pitchFamily="34" charset="-120"/>
              </a:rPr>
              <a:t xml:space="preserve">Mission.  </a:t>
            </a:r>
            <a:pPr indent="0" marL="0">
              <a:lnSpc>
                <a:spcPct val="102000"/>
              </a:lnSpc>
              <a:buNone/>
            </a:pPr>
            <a:r>
              <a:rPr lang="en-US" sz="1150" dirty="0">
                <a:solidFill>
                  <a:srgbClr val="D7E1F4"/>
                </a:solidFill>
                <a:latin typeface="Calibri" pitchFamily="34" charset="0"/>
                <a:ea typeface="Calibri" pitchFamily="34" charset="-122"/>
                <a:cs typeface="Calibri" pitchFamily="34" charset="-120"/>
              </a:rPr>
              <a:t>Remédier aux lacunes en vue du contrôle qualité CNCC (6 mois). Équipe : 2 assistants 1ʳᵉ année + 1 senior. Produire un plan de remédiation, des modèles réutilisables, un plan de supervision NAGQ 1.</a:t>
            </a:r>
            <a:endParaRPr lang="en-US" sz="1150" dirty="0"/>
          </a:p>
        </p:txBody>
      </p:sp>
      <p:sp>
        <p:nvSpPr>
          <p:cNvPr id="31" name="Text 24"/>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2" name="Text 25"/>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77 / 90</a:t>
            </a:r>
            <a:endParaRPr lang="en-US" sz="85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 78">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CAS PRATIQUE — TRAVAIL DEMANDÉ</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700" b="1" dirty="0">
                <a:solidFill>
                  <a:srgbClr val="FFFFFF"/>
                </a:solidFill>
                <a:latin typeface="Arial" pitchFamily="34" charset="0"/>
                <a:ea typeface="Arial" pitchFamily="34" charset="-122"/>
                <a:cs typeface="Arial" pitchFamily="34" charset="-120"/>
              </a:rPr>
              <a:t>Cinq questions</a:t>
            </a:r>
            <a:endParaRPr lang="en-US" sz="2700" dirty="0"/>
          </a:p>
        </p:txBody>
      </p:sp>
      <p:sp>
        <p:nvSpPr>
          <p:cNvPr id="5" name="Shape 3"/>
          <p:cNvSpPr/>
          <p:nvPr/>
        </p:nvSpPr>
        <p:spPr>
          <a:xfrm>
            <a:off x="548640" y="1783080"/>
            <a:ext cx="11091672" cy="786384"/>
          </a:xfrm>
          <a:prstGeom prst="rect">
            <a:avLst/>
          </a:prstGeom>
          <a:solidFill>
            <a:srgbClr val="12274F"/>
          </a:solidFill>
          <a:ln/>
        </p:spPr>
      </p:sp>
      <p:sp>
        <p:nvSpPr>
          <p:cNvPr id="6" name="Shape 4"/>
          <p:cNvSpPr/>
          <p:nvPr/>
        </p:nvSpPr>
        <p:spPr>
          <a:xfrm>
            <a:off x="749808" y="1947672"/>
            <a:ext cx="457200" cy="457200"/>
          </a:xfrm>
          <a:prstGeom prst="ellipse">
            <a:avLst/>
          </a:prstGeom>
          <a:solidFill>
            <a:srgbClr val="0091DA"/>
          </a:solidFill>
          <a:ln/>
        </p:spPr>
      </p:sp>
      <p:sp>
        <p:nvSpPr>
          <p:cNvPr id="7" name="Text 5"/>
          <p:cNvSpPr/>
          <p:nvPr/>
        </p:nvSpPr>
        <p:spPr>
          <a:xfrm>
            <a:off x="749808" y="1947672"/>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Q1</a:t>
            </a:r>
            <a:endParaRPr lang="en-US" sz="1300" dirty="0"/>
          </a:p>
        </p:txBody>
      </p:sp>
      <p:sp>
        <p:nvSpPr>
          <p:cNvPr id="8" name="Text 6"/>
          <p:cNvSpPr/>
          <p:nvPr/>
        </p:nvSpPr>
        <p:spPr>
          <a:xfrm>
            <a:off x="1417320" y="1783080"/>
            <a:ext cx="9994392" cy="786384"/>
          </a:xfrm>
          <a:prstGeom prst="rect">
            <a:avLst/>
          </a:prstGeom>
          <a:noFill/>
          <a:ln/>
        </p:spPr>
        <p:txBody>
          <a:bodyPr wrap="square" rtlCol="0" anchor="ctr"/>
          <a:lstStyle/>
          <a:p>
            <a:pPr indent="0" marL="0">
              <a:lnSpc>
                <a:spcPct val="102000"/>
              </a:lnSpc>
              <a:buNone/>
            </a:pPr>
            <a:r>
              <a:rPr lang="en-US" sz="1300" dirty="0">
                <a:solidFill>
                  <a:srgbClr val="E4EAF6"/>
                </a:solidFill>
                <a:latin typeface="Calibri" pitchFamily="34" charset="0"/>
                <a:ea typeface="Calibri" pitchFamily="34" charset="-122"/>
                <a:cs typeface="Calibri" pitchFamily="34" charset="-120"/>
              </a:rPr>
              <a:t>Identifier les lacunes majeures (NAA 230) et hiérarchiser les actions prioritaires sur 6 mois.</a:t>
            </a:r>
            <a:endParaRPr lang="en-US" sz="1300" dirty="0"/>
          </a:p>
        </p:txBody>
      </p:sp>
      <p:sp>
        <p:nvSpPr>
          <p:cNvPr id="9" name="Shape 7"/>
          <p:cNvSpPr/>
          <p:nvPr/>
        </p:nvSpPr>
        <p:spPr>
          <a:xfrm>
            <a:off x="548640" y="2642616"/>
            <a:ext cx="11091672" cy="786384"/>
          </a:xfrm>
          <a:prstGeom prst="rect">
            <a:avLst/>
          </a:prstGeom>
          <a:solidFill>
            <a:srgbClr val="12274F"/>
          </a:solidFill>
          <a:ln/>
        </p:spPr>
      </p:sp>
      <p:sp>
        <p:nvSpPr>
          <p:cNvPr id="10" name="Shape 8"/>
          <p:cNvSpPr/>
          <p:nvPr/>
        </p:nvSpPr>
        <p:spPr>
          <a:xfrm>
            <a:off x="749808" y="2807208"/>
            <a:ext cx="457200" cy="457200"/>
          </a:xfrm>
          <a:prstGeom prst="ellipse">
            <a:avLst/>
          </a:prstGeom>
          <a:solidFill>
            <a:srgbClr val="005EB8"/>
          </a:solidFill>
          <a:ln/>
        </p:spPr>
      </p:sp>
      <p:sp>
        <p:nvSpPr>
          <p:cNvPr id="11" name="Text 9"/>
          <p:cNvSpPr/>
          <p:nvPr/>
        </p:nvSpPr>
        <p:spPr>
          <a:xfrm>
            <a:off x="749808" y="2807208"/>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Q2</a:t>
            </a:r>
            <a:endParaRPr lang="en-US" sz="1300" dirty="0"/>
          </a:p>
        </p:txBody>
      </p:sp>
      <p:sp>
        <p:nvSpPr>
          <p:cNvPr id="12" name="Text 10"/>
          <p:cNvSpPr/>
          <p:nvPr/>
        </p:nvSpPr>
        <p:spPr>
          <a:xfrm>
            <a:off x="1417320" y="2642616"/>
            <a:ext cx="9994392" cy="786384"/>
          </a:xfrm>
          <a:prstGeom prst="rect">
            <a:avLst/>
          </a:prstGeom>
          <a:noFill/>
          <a:ln/>
        </p:spPr>
        <p:txBody>
          <a:bodyPr wrap="square" rtlCol="0" anchor="ctr"/>
          <a:lstStyle/>
          <a:p>
            <a:pPr indent="0" marL="0">
              <a:lnSpc>
                <a:spcPct val="102000"/>
              </a:lnSpc>
              <a:buNone/>
            </a:pPr>
            <a:r>
              <a:rPr lang="en-US" sz="1300" dirty="0">
                <a:solidFill>
                  <a:srgbClr val="E4EAF6"/>
                </a:solidFill>
                <a:latin typeface="Calibri" pitchFamily="34" charset="0"/>
                <a:ea typeface="Calibri" pitchFamily="34" charset="-122"/>
                <a:cs typeface="Calibri" pitchFamily="34" charset="-120"/>
              </a:rPr>
              <a:t>Rédiger la trame d'une feuille maîtresse « Personnel » (comptes 63 et 64) avec liens CNAS, CASNOS, IRG.</a:t>
            </a:r>
            <a:endParaRPr lang="en-US" sz="1300" dirty="0"/>
          </a:p>
        </p:txBody>
      </p:sp>
      <p:sp>
        <p:nvSpPr>
          <p:cNvPr id="13" name="Shape 11"/>
          <p:cNvSpPr/>
          <p:nvPr/>
        </p:nvSpPr>
        <p:spPr>
          <a:xfrm>
            <a:off x="548640" y="3502152"/>
            <a:ext cx="11091672" cy="786384"/>
          </a:xfrm>
          <a:prstGeom prst="rect">
            <a:avLst/>
          </a:prstGeom>
          <a:solidFill>
            <a:srgbClr val="12274F"/>
          </a:solidFill>
          <a:ln/>
        </p:spPr>
      </p:sp>
      <p:sp>
        <p:nvSpPr>
          <p:cNvPr id="14" name="Shape 12"/>
          <p:cNvSpPr/>
          <p:nvPr/>
        </p:nvSpPr>
        <p:spPr>
          <a:xfrm>
            <a:off x="749808" y="3666744"/>
            <a:ext cx="457200" cy="457200"/>
          </a:xfrm>
          <a:prstGeom prst="ellipse">
            <a:avLst/>
          </a:prstGeom>
          <a:solidFill>
            <a:srgbClr val="1E8449"/>
          </a:solidFill>
          <a:ln/>
        </p:spPr>
      </p:sp>
      <p:sp>
        <p:nvSpPr>
          <p:cNvPr id="15" name="Text 13"/>
          <p:cNvSpPr/>
          <p:nvPr/>
        </p:nvSpPr>
        <p:spPr>
          <a:xfrm>
            <a:off x="749808" y="3666744"/>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Q3</a:t>
            </a:r>
            <a:endParaRPr lang="en-US" sz="1300" dirty="0"/>
          </a:p>
        </p:txBody>
      </p:sp>
      <p:sp>
        <p:nvSpPr>
          <p:cNvPr id="16" name="Text 14"/>
          <p:cNvSpPr/>
          <p:nvPr/>
        </p:nvSpPr>
        <p:spPr>
          <a:xfrm>
            <a:off x="1417320" y="3502152"/>
            <a:ext cx="9994392" cy="786384"/>
          </a:xfrm>
          <a:prstGeom prst="rect">
            <a:avLst/>
          </a:prstGeom>
          <a:noFill/>
          <a:ln/>
        </p:spPr>
        <p:txBody>
          <a:bodyPr wrap="square" rtlCol="0" anchor="ctr"/>
          <a:lstStyle/>
          <a:p>
            <a:pPr indent="0" marL="0">
              <a:lnSpc>
                <a:spcPct val="102000"/>
              </a:lnSpc>
              <a:buNone/>
            </a:pPr>
            <a:r>
              <a:rPr lang="en-US" sz="1300" dirty="0">
                <a:solidFill>
                  <a:srgbClr val="E4EAF6"/>
                </a:solidFill>
                <a:latin typeface="Calibri" pitchFamily="34" charset="0"/>
                <a:ea typeface="Calibri" pitchFamily="34" charset="-122"/>
                <a:cs typeface="Calibri" pitchFamily="34" charset="-120"/>
              </a:rPr>
              <a:t>Proposer un programme de travail détaillé « Personnel » adapté à une industrie à forte composante salariale.</a:t>
            </a:r>
            <a:endParaRPr lang="en-US" sz="1300" dirty="0"/>
          </a:p>
        </p:txBody>
      </p:sp>
      <p:sp>
        <p:nvSpPr>
          <p:cNvPr id="17" name="Shape 15"/>
          <p:cNvSpPr/>
          <p:nvPr/>
        </p:nvSpPr>
        <p:spPr>
          <a:xfrm>
            <a:off x="548640" y="4361688"/>
            <a:ext cx="11091672" cy="786384"/>
          </a:xfrm>
          <a:prstGeom prst="rect">
            <a:avLst/>
          </a:prstGeom>
          <a:solidFill>
            <a:srgbClr val="12274F"/>
          </a:solidFill>
          <a:ln/>
        </p:spPr>
      </p:sp>
      <p:sp>
        <p:nvSpPr>
          <p:cNvPr id="18" name="Shape 16"/>
          <p:cNvSpPr/>
          <p:nvPr/>
        </p:nvSpPr>
        <p:spPr>
          <a:xfrm>
            <a:off x="749808" y="4526280"/>
            <a:ext cx="457200" cy="457200"/>
          </a:xfrm>
          <a:prstGeom prst="ellipse">
            <a:avLst/>
          </a:prstGeom>
          <a:solidFill>
            <a:srgbClr val="0091DA"/>
          </a:solidFill>
          <a:ln/>
        </p:spPr>
      </p:sp>
      <p:sp>
        <p:nvSpPr>
          <p:cNvPr id="19" name="Text 17"/>
          <p:cNvSpPr/>
          <p:nvPr/>
        </p:nvSpPr>
        <p:spPr>
          <a:xfrm>
            <a:off x="749808" y="4526280"/>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Q4</a:t>
            </a:r>
            <a:endParaRPr lang="en-US" sz="1300" dirty="0"/>
          </a:p>
        </p:txBody>
      </p:sp>
      <p:sp>
        <p:nvSpPr>
          <p:cNvPr id="20" name="Text 18"/>
          <p:cNvSpPr/>
          <p:nvPr/>
        </p:nvSpPr>
        <p:spPr>
          <a:xfrm>
            <a:off x="1417320" y="4361688"/>
            <a:ext cx="9994392" cy="786384"/>
          </a:xfrm>
          <a:prstGeom prst="rect">
            <a:avLst/>
          </a:prstGeom>
          <a:noFill/>
          <a:ln/>
        </p:spPr>
        <p:txBody>
          <a:bodyPr wrap="square" rtlCol="0" anchor="ctr"/>
          <a:lstStyle/>
          <a:p>
            <a:pPr indent="0" marL="0">
              <a:lnSpc>
                <a:spcPct val="102000"/>
              </a:lnSpc>
              <a:buNone/>
            </a:pPr>
            <a:r>
              <a:rPr lang="en-US" sz="1300" dirty="0">
                <a:solidFill>
                  <a:srgbClr val="E4EAF6"/>
                </a:solidFill>
                <a:latin typeface="Calibri" pitchFamily="34" charset="0"/>
                <a:ea typeface="Calibri" pitchFamily="34" charset="-122"/>
                <a:cs typeface="Calibri" pitchFamily="34" charset="-120"/>
              </a:rPr>
              <a:t>Décrire le dispositif de supervision (2 juniors + 1 senior) conforme à la NAGQ 1.</a:t>
            </a:r>
            <a:endParaRPr lang="en-US" sz="1300" dirty="0"/>
          </a:p>
        </p:txBody>
      </p:sp>
      <p:sp>
        <p:nvSpPr>
          <p:cNvPr id="21" name="Shape 19"/>
          <p:cNvSpPr/>
          <p:nvPr/>
        </p:nvSpPr>
        <p:spPr>
          <a:xfrm>
            <a:off x="548640" y="5221224"/>
            <a:ext cx="11091672" cy="786384"/>
          </a:xfrm>
          <a:prstGeom prst="rect">
            <a:avLst/>
          </a:prstGeom>
          <a:solidFill>
            <a:srgbClr val="12274F"/>
          </a:solidFill>
          <a:ln/>
        </p:spPr>
      </p:sp>
      <p:sp>
        <p:nvSpPr>
          <p:cNvPr id="22" name="Shape 20"/>
          <p:cNvSpPr/>
          <p:nvPr/>
        </p:nvSpPr>
        <p:spPr>
          <a:xfrm>
            <a:off x="749808" y="5385816"/>
            <a:ext cx="457200" cy="457200"/>
          </a:xfrm>
          <a:prstGeom prst="ellipse">
            <a:avLst/>
          </a:prstGeom>
          <a:solidFill>
            <a:srgbClr val="005EB8"/>
          </a:solidFill>
          <a:ln/>
        </p:spPr>
      </p:sp>
      <p:sp>
        <p:nvSpPr>
          <p:cNvPr id="23" name="Text 21"/>
          <p:cNvSpPr/>
          <p:nvPr/>
        </p:nvSpPr>
        <p:spPr>
          <a:xfrm>
            <a:off x="749808" y="5385816"/>
            <a:ext cx="457200" cy="457200"/>
          </a:xfrm>
          <a:prstGeom prst="rect">
            <a:avLst/>
          </a:prstGeom>
          <a:noFill/>
          <a:ln/>
        </p:spPr>
        <p:txBody>
          <a:bodyPr wrap="square" rtlCol="0" anchor="ctr"/>
          <a:lstStyle/>
          <a:p>
            <a:pPr algn="ctr" indent="0" marL="0">
              <a:buNone/>
            </a:pPr>
            <a:r>
              <a:rPr lang="en-US" sz="1300" b="1" dirty="0">
                <a:solidFill>
                  <a:srgbClr val="FFFFFF"/>
                </a:solidFill>
                <a:latin typeface="Arial" pitchFamily="34" charset="0"/>
                <a:ea typeface="Arial" pitchFamily="34" charset="-122"/>
                <a:cs typeface="Arial" pitchFamily="34" charset="-120"/>
              </a:rPr>
              <a:t>Q5</a:t>
            </a:r>
            <a:endParaRPr lang="en-US" sz="1300" dirty="0"/>
          </a:p>
        </p:txBody>
      </p:sp>
      <p:sp>
        <p:nvSpPr>
          <p:cNvPr id="24" name="Text 22"/>
          <p:cNvSpPr/>
          <p:nvPr/>
        </p:nvSpPr>
        <p:spPr>
          <a:xfrm>
            <a:off x="1417320" y="5221224"/>
            <a:ext cx="9994392" cy="786384"/>
          </a:xfrm>
          <a:prstGeom prst="rect">
            <a:avLst/>
          </a:prstGeom>
          <a:noFill/>
          <a:ln/>
        </p:spPr>
        <p:txBody>
          <a:bodyPr wrap="square" rtlCol="0" anchor="ctr"/>
          <a:lstStyle/>
          <a:p>
            <a:pPr indent="0" marL="0">
              <a:lnSpc>
                <a:spcPct val="102000"/>
              </a:lnSpc>
              <a:buNone/>
            </a:pPr>
            <a:r>
              <a:rPr lang="en-US" sz="1300" dirty="0">
                <a:solidFill>
                  <a:srgbClr val="E4EAF6"/>
                </a:solidFill>
                <a:latin typeface="Calibri" pitchFamily="34" charset="0"/>
                <a:ea typeface="Calibri" pitchFamily="34" charset="-122"/>
                <a:cs typeface="Calibri" pitchFamily="34" charset="-120"/>
              </a:rPr>
              <a:t>Définir le contenu et la périodicité de la communication formelle avec le DAF et le PDG (NAA 260).</a:t>
            </a:r>
            <a:endParaRPr lang="en-US" sz="1300" dirty="0"/>
          </a:p>
        </p:txBody>
      </p:sp>
      <p:sp>
        <p:nvSpPr>
          <p:cNvPr id="25"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6"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78 / 90</a:t>
            </a:r>
            <a:endParaRPr lang="en-US" sz="85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 7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CORRIGÉ Q1</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Cartographie des lacunes &amp; plan de remédiation</a:t>
            </a:r>
            <a:endParaRPr lang="en-US" sz="2700" dirty="0"/>
          </a:p>
        </p:txBody>
      </p:sp>
      <p:graphicFrame>
        <p:nvGraphicFramePr>
          <p:cNvPr id="80" name="Table 0"/>
          <p:cNvGraphicFramePr>
            <a:graphicFrameLocks noGrp="1"/>
          </p:cNvGraphicFramePr>
          <p:nvPr>
            <p:extLst>
              <p:ext uri="{D42A27DB-BD31-4B8C-83A1-F6EECF244321}">
                <p14:modId xmlns:p14="http://schemas.microsoft.com/office/powerpoint/2010/main" val="1579011935"/>
              </p:ext>
            </p:extLst>
          </p:nvPr>
        </p:nvGraphicFramePr>
        <p:xfrm>
          <a:off x="548640" y="1554480"/>
          <a:ext cx="11091672" cy="914400"/>
        </p:xfrm>
        <a:graphic>
          <a:graphicData uri="http://schemas.openxmlformats.org/drawingml/2006/table">
            <a:tbl>
              <a:tblPr/>
              <a:tblGrid>
                <a:gridCol w="2834640"/>
                <a:gridCol w="1828800"/>
                <a:gridCol w="1097280"/>
                <a:gridCol w="3840480"/>
                <a:gridCol w="1490472"/>
              </a:tblGrid>
              <a:tr h="566928">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Lacune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Article NAA</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Criticité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Action prioritaire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Éch.</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566928">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Pas de programme « Personnel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NAA 300 §9-11 ; 230 §8</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C0392B"/>
                          </a:solidFill>
                          <a:latin typeface="Calibri" pitchFamily="34" charset="0"/>
                          <a:ea typeface="Calibri" pitchFamily="34" charset="-122"/>
                          <a:cs typeface="Calibri" pitchFamily="34" charset="-120"/>
                        </a:rPr>
                        <a:t>Élevé</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Programme par cycle (Personnel d'abord)</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005EB8"/>
                          </a:solidFill>
                          <a:latin typeface="Calibri" pitchFamily="34" charset="0"/>
                          <a:ea typeface="Calibri" pitchFamily="34" charset="-122"/>
                          <a:cs typeface="Calibri" pitchFamily="34" charset="-120"/>
                        </a:rPr>
                        <a:t>M+1</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66928">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FM incomplètes (comptes 6 et 7)</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NAA 230 §8 ; 500</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b="1" dirty="0">
                          <a:solidFill>
                            <a:srgbClr val="C0392B"/>
                          </a:solidFill>
                          <a:latin typeface="Calibri" pitchFamily="34" charset="0"/>
                          <a:ea typeface="Calibri" pitchFamily="34" charset="-122"/>
                          <a:cs typeface="Calibri" pitchFamily="34" charset="-120"/>
                        </a:rPr>
                        <a:t>Élevé</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Reprise FM Charges &amp; Produits, indexation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b="1" dirty="0">
                          <a:solidFill>
                            <a:srgbClr val="005EB8"/>
                          </a:solidFill>
                          <a:latin typeface="Calibri" pitchFamily="34" charset="0"/>
                          <a:ea typeface="Calibri" pitchFamily="34" charset="-122"/>
                          <a:cs typeface="Calibri" pitchFamily="34" charset="-120"/>
                        </a:rPr>
                        <a:t>M+2</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66928">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Pas de CR de revue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NAGQ 1 ; NAA 230 §9</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C0392B"/>
                          </a:solidFill>
                          <a:latin typeface="Calibri" pitchFamily="34" charset="0"/>
                          <a:ea typeface="Calibri" pitchFamily="34" charset="-122"/>
                          <a:cs typeface="Calibri" pitchFamily="34" charset="-120"/>
                        </a:rPr>
                        <a:t>Élevé</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Dispositif de visas &amp; notes de revue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005EB8"/>
                          </a:solidFill>
                          <a:latin typeface="Calibri" pitchFamily="34" charset="0"/>
                          <a:ea typeface="Calibri" pitchFamily="34" charset="-122"/>
                          <a:cs typeface="Calibri" pitchFamily="34" charset="-120"/>
                        </a:rPr>
                        <a:t>M+1</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566928">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Pas de lettre NAA 265</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NAA 265 §9-11</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b="1" dirty="0">
                          <a:solidFill>
                            <a:srgbClr val="C77700"/>
                          </a:solidFill>
                          <a:latin typeface="Calibri" pitchFamily="34" charset="0"/>
                          <a:ea typeface="Calibri" pitchFamily="34" charset="-122"/>
                          <a:cs typeface="Calibri" pitchFamily="34" charset="-120"/>
                        </a:rPr>
                        <a:t>Moyenne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Rédaction rétrospective + dispositif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b="1" dirty="0">
                          <a:solidFill>
                            <a:srgbClr val="005EB8"/>
                          </a:solidFill>
                          <a:latin typeface="Calibri" pitchFamily="34" charset="0"/>
                          <a:ea typeface="Calibri" pitchFamily="34" charset="-122"/>
                          <a:cs typeface="Calibri" pitchFamily="34" charset="-120"/>
                        </a:rPr>
                        <a:t>M+3</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566928">
                <a:tc>
                  <a:txBody>
                    <a:bodyPr/>
                    <a:lstStyle/>
                    <a:p>
                      <a:pPr algn="l" indent="0" marL="0">
                        <a:buNone/>
                      </a:pPr>
                      <a:r>
                        <a:rPr lang="en-US" sz="1000" b="1" dirty="0">
                          <a:solidFill>
                            <a:srgbClr val="00338D"/>
                          </a:solidFill>
                          <a:latin typeface="Calibri" pitchFamily="34" charset="0"/>
                          <a:ea typeface="Calibri" pitchFamily="34" charset="-122"/>
                          <a:cs typeface="Calibri" pitchFamily="34" charset="-120"/>
                        </a:rPr>
                        <a:t>Pas de CR de synthèse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NAA 260 §19-22</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C77700"/>
                          </a:solidFill>
                          <a:latin typeface="Calibri" pitchFamily="34" charset="0"/>
                          <a:ea typeface="Calibri" pitchFamily="34" charset="-122"/>
                          <a:cs typeface="Calibri" pitchFamily="34" charset="-120"/>
                        </a:rPr>
                        <a:t>Moyenne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Note rétrospective + dispositif</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b="1" dirty="0">
                          <a:solidFill>
                            <a:srgbClr val="005EB8"/>
                          </a:solidFill>
                          <a:latin typeface="Calibri" pitchFamily="34" charset="0"/>
                          <a:ea typeface="Calibri" pitchFamily="34" charset="-122"/>
                          <a:cs typeface="Calibri" pitchFamily="34" charset="-120"/>
                        </a:rPr>
                        <a:t>M+3</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Text 3"/>
          <p:cNvSpPr/>
          <p:nvPr/>
        </p:nvSpPr>
        <p:spPr>
          <a:xfrm>
            <a:off x="548640" y="4937760"/>
            <a:ext cx="11091672" cy="3200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Plan de remédiation sur 6 mois</a:t>
            </a:r>
            <a:endParaRPr lang="en-US" sz="1250" dirty="0"/>
          </a:p>
        </p:txBody>
      </p:sp>
      <p:sp>
        <p:nvSpPr>
          <p:cNvPr id="7" name="Shape 4"/>
          <p:cNvSpPr/>
          <p:nvPr/>
        </p:nvSpPr>
        <p:spPr>
          <a:xfrm>
            <a:off x="548640" y="5303520"/>
            <a:ext cx="1734312" cy="658368"/>
          </a:xfrm>
          <a:prstGeom prst="rect">
            <a:avLst/>
          </a:prstGeom>
          <a:solidFill>
            <a:srgbClr val="E9F0F9"/>
          </a:solidFill>
          <a:ln/>
        </p:spPr>
      </p:sp>
      <p:sp>
        <p:nvSpPr>
          <p:cNvPr id="8" name="Shape 5"/>
          <p:cNvSpPr/>
          <p:nvPr/>
        </p:nvSpPr>
        <p:spPr>
          <a:xfrm>
            <a:off x="548640" y="5303520"/>
            <a:ext cx="1734312" cy="54864"/>
          </a:xfrm>
          <a:prstGeom prst="rect">
            <a:avLst/>
          </a:prstGeom>
          <a:solidFill>
            <a:srgbClr val="005EB8"/>
          </a:solidFill>
          <a:ln/>
        </p:spPr>
      </p:sp>
      <p:sp>
        <p:nvSpPr>
          <p:cNvPr id="9" name="Text 6"/>
          <p:cNvSpPr/>
          <p:nvPr/>
        </p:nvSpPr>
        <p:spPr>
          <a:xfrm>
            <a:off x="603504"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M+1 Programme Personnel + visas</a:t>
            </a:r>
            <a:endParaRPr lang="en-US" sz="850" dirty="0"/>
          </a:p>
        </p:txBody>
      </p:sp>
      <p:sp>
        <p:nvSpPr>
          <p:cNvPr id="10" name="Shape 7"/>
          <p:cNvSpPr/>
          <p:nvPr/>
        </p:nvSpPr>
        <p:spPr>
          <a:xfrm>
            <a:off x="2420112" y="5303520"/>
            <a:ext cx="1734312" cy="658368"/>
          </a:xfrm>
          <a:prstGeom prst="rect">
            <a:avLst/>
          </a:prstGeom>
          <a:solidFill>
            <a:srgbClr val="E9F0F9"/>
          </a:solidFill>
          <a:ln/>
        </p:spPr>
      </p:sp>
      <p:sp>
        <p:nvSpPr>
          <p:cNvPr id="11" name="Shape 8"/>
          <p:cNvSpPr/>
          <p:nvPr/>
        </p:nvSpPr>
        <p:spPr>
          <a:xfrm>
            <a:off x="2420112" y="5303520"/>
            <a:ext cx="1734312" cy="54864"/>
          </a:xfrm>
          <a:prstGeom prst="rect">
            <a:avLst/>
          </a:prstGeom>
          <a:solidFill>
            <a:srgbClr val="005EB8"/>
          </a:solidFill>
          <a:ln/>
        </p:spPr>
      </p:sp>
      <p:sp>
        <p:nvSpPr>
          <p:cNvPr id="12" name="Text 9"/>
          <p:cNvSpPr/>
          <p:nvPr/>
        </p:nvSpPr>
        <p:spPr>
          <a:xfrm>
            <a:off x="2474976"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M+2 FM Charges &amp; Produits</a:t>
            </a:r>
            <a:endParaRPr lang="en-US" sz="850" dirty="0"/>
          </a:p>
        </p:txBody>
      </p:sp>
      <p:sp>
        <p:nvSpPr>
          <p:cNvPr id="13" name="Shape 10"/>
          <p:cNvSpPr/>
          <p:nvPr/>
        </p:nvSpPr>
        <p:spPr>
          <a:xfrm>
            <a:off x="4291584" y="5303520"/>
            <a:ext cx="1734312" cy="658368"/>
          </a:xfrm>
          <a:prstGeom prst="rect">
            <a:avLst/>
          </a:prstGeom>
          <a:solidFill>
            <a:srgbClr val="E9F0F9"/>
          </a:solidFill>
          <a:ln/>
        </p:spPr>
      </p:sp>
      <p:sp>
        <p:nvSpPr>
          <p:cNvPr id="14" name="Shape 11"/>
          <p:cNvSpPr/>
          <p:nvPr/>
        </p:nvSpPr>
        <p:spPr>
          <a:xfrm>
            <a:off x="4291584" y="5303520"/>
            <a:ext cx="1734312" cy="54864"/>
          </a:xfrm>
          <a:prstGeom prst="rect">
            <a:avLst/>
          </a:prstGeom>
          <a:solidFill>
            <a:srgbClr val="005EB8"/>
          </a:solidFill>
          <a:ln/>
        </p:spPr>
      </p:sp>
      <p:sp>
        <p:nvSpPr>
          <p:cNvPr id="15" name="Text 12"/>
          <p:cNvSpPr/>
          <p:nvPr/>
        </p:nvSpPr>
        <p:spPr>
          <a:xfrm>
            <a:off x="4346448"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M+3 Lettre 265 + CR synthèse</a:t>
            </a:r>
            <a:endParaRPr lang="en-US" sz="850" dirty="0"/>
          </a:p>
        </p:txBody>
      </p:sp>
      <p:sp>
        <p:nvSpPr>
          <p:cNvPr id="16" name="Shape 13"/>
          <p:cNvSpPr/>
          <p:nvPr/>
        </p:nvSpPr>
        <p:spPr>
          <a:xfrm>
            <a:off x="6163056" y="5303520"/>
            <a:ext cx="1734312" cy="658368"/>
          </a:xfrm>
          <a:prstGeom prst="rect">
            <a:avLst/>
          </a:prstGeom>
          <a:solidFill>
            <a:srgbClr val="E9F0F9"/>
          </a:solidFill>
          <a:ln/>
        </p:spPr>
      </p:sp>
      <p:sp>
        <p:nvSpPr>
          <p:cNvPr id="17" name="Shape 14"/>
          <p:cNvSpPr/>
          <p:nvPr/>
        </p:nvSpPr>
        <p:spPr>
          <a:xfrm>
            <a:off x="6163056" y="5303520"/>
            <a:ext cx="1734312" cy="54864"/>
          </a:xfrm>
          <a:prstGeom prst="rect">
            <a:avLst/>
          </a:prstGeom>
          <a:solidFill>
            <a:srgbClr val="005EB8"/>
          </a:solidFill>
          <a:ln/>
        </p:spPr>
      </p:sp>
      <p:sp>
        <p:nvSpPr>
          <p:cNvPr id="18" name="Text 15"/>
          <p:cNvSpPr/>
          <p:nvPr/>
        </p:nvSpPr>
        <p:spPr>
          <a:xfrm>
            <a:off x="6217920"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M+4 Autres cycles</a:t>
            </a:r>
            <a:endParaRPr lang="en-US" sz="850" dirty="0"/>
          </a:p>
        </p:txBody>
      </p:sp>
      <p:sp>
        <p:nvSpPr>
          <p:cNvPr id="19" name="Shape 16"/>
          <p:cNvSpPr/>
          <p:nvPr/>
        </p:nvSpPr>
        <p:spPr>
          <a:xfrm>
            <a:off x="8034528" y="5303520"/>
            <a:ext cx="1734312" cy="658368"/>
          </a:xfrm>
          <a:prstGeom prst="rect">
            <a:avLst/>
          </a:prstGeom>
          <a:solidFill>
            <a:srgbClr val="E9F0F9"/>
          </a:solidFill>
          <a:ln/>
        </p:spPr>
      </p:sp>
      <p:sp>
        <p:nvSpPr>
          <p:cNvPr id="20" name="Shape 17"/>
          <p:cNvSpPr/>
          <p:nvPr/>
        </p:nvSpPr>
        <p:spPr>
          <a:xfrm>
            <a:off x="8034528" y="5303520"/>
            <a:ext cx="1734312" cy="54864"/>
          </a:xfrm>
          <a:prstGeom prst="rect">
            <a:avLst/>
          </a:prstGeom>
          <a:solidFill>
            <a:srgbClr val="005EB8"/>
          </a:solidFill>
          <a:ln/>
        </p:spPr>
      </p:sp>
      <p:sp>
        <p:nvSpPr>
          <p:cNvPr id="21" name="Text 18"/>
          <p:cNvSpPr/>
          <p:nvPr/>
        </p:nvSpPr>
        <p:spPr>
          <a:xfrm>
            <a:off x="8089392"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M+5 Revue associé + EQCR</a:t>
            </a:r>
            <a:endParaRPr lang="en-US" sz="850" dirty="0"/>
          </a:p>
        </p:txBody>
      </p:sp>
      <p:sp>
        <p:nvSpPr>
          <p:cNvPr id="22" name="Shape 19"/>
          <p:cNvSpPr/>
          <p:nvPr/>
        </p:nvSpPr>
        <p:spPr>
          <a:xfrm>
            <a:off x="9906000" y="5303520"/>
            <a:ext cx="1734312" cy="658368"/>
          </a:xfrm>
          <a:prstGeom prst="rect">
            <a:avLst/>
          </a:prstGeom>
          <a:solidFill>
            <a:srgbClr val="E6F1EA"/>
          </a:solidFill>
          <a:ln/>
        </p:spPr>
      </p:sp>
      <p:sp>
        <p:nvSpPr>
          <p:cNvPr id="23" name="Shape 20"/>
          <p:cNvSpPr/>
          <p:nvPr/>
        </p:nvSpPr>
        <p:spPr>
          <a:xfrm>
            <a:off x="9906000" y="5303520"/>
            <a:ext cx="1734312" cy="54864"/>
          </a:xfrm>
          <a:prstGeom prst="rect">
            <a:avLst/>
          </a:prstGeom>
          <a:solidFill>
            <a:srgbClr val="1E8449"/>
          </a:solidFill>
          <a:ln/>
        </p:spPr>
      </p:sp>
      <p:sp>
        <p:nvSpPr>
          <p:cNvPr id="24" name="Text 21"/>
          <p:cNvSpPr/>
          <p:nvPr/>
        </p:nvSpPr>
        <p:spPr>
          <a:xfrm>
            <a:off x="9960864" y="5394960"/>
            <a:ext cx="1624584" cy="548640"/>
          </a:xfrm>
          <a:prstGeom prst="rect">
            <a:avLst/>
          </a:prstGeom>
          <a:noFill/>
          <a:ln/>
        </p:spPr>
        <p:txBody>
          <a:bodyPr wrap="square" rtlCol="0" anchor="ctr"/>
          <a:lstStyle/>
          <a:p>
            <a:pPr algn="ctr" indent="0" marL="0">
              <a:lnSpc>
                <a:spcPct val="95000"/>
              </a:lnSpc>
              <a:buNone/>
            </a:pPr>
            <a:r>
              <a:rPr lang="en-US" sz="850" dirty="0">
                <a:solidFill>
                  <a:srgbClr val="1A2238"/>
                </a:solidFill>
                <a:latin typeface="Calibri" pitchFamily="34" charset="0"/>
                <a:ea typeface="Calibri" pitchFamily="34" charset="-122"/>
                <a:cs typeface="Calibri" pitchFamily="34" charset="-120"/>
              </a:rPr>
              <a:t>M+6 Prêt contrôle CNCC</a:t>
            </a:r>
            <a:endParaRPr lang="en-US" sz="850" dirty="0"/>
          </a:p>
        </p:txBody>
      </p:sp>
      <p:sp>
        <p:nvSpPr>
          <p:cNvPr id="25" name="Text 22"/>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26" name="Text 23"/>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79 / 90</a:t>
            </a:r>
            <a:endParaRPr lang="en-US" sz="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LECTURE DU CHRONOGRAMME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Quatre formats pédagogiques en alternance</a:t>
            </a:r>
            <a:endParaRPr lang="en-US" sz="2700" dirty="0"/>
          </a:p>
        </p:txBody>
      </p:sp>
      <p:sp>
        <p:nvSpPr>
          <p:cNvPr id="5" name="Shape 3"/>
          <p:cNvSpPr/>
          <p:nvPr/>
        </p:nvSpPr>
        <p:spPr>
          <a:xfrm>
            <a:off x="548640" y="1783080"/>
            <a:ext cx="2498598" cy="27432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2498598" cy="73152"/>
          </a:xfrm>
          <a:prstGeom prst="rect">
            <a:avLst/>
          </a:prstGeom>
          <a:solidFill>
            <a:srgbClr val="00338D"/>
          </a:solidFill>
          <a:ln/>
        </p:spPr>
      </p:sp>
      <p:sp>
        <p:nvSpPr>
          <p:cNvPr id="7" name="Shape 5"/>
          <p:cNvSpPr/>
          <p:nvPr/>
        </p:nvSpPr>
        <p:spPr>
          <a:xfrm>
            <a:off x="1409319" y="2103120"/>
            <a:ext cx="777240" cy="7772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chalkboard_white.png"/>
          <p:cNvPicPr>
            <a:picLocks noChangeAspect="1"/>
          </p:cNvPicPr>
          <p:nvPr/>
        </p:nvPicPr>
        <p:blipFill>
          <a:blip r:embed="rId1"/>
          <a:stretch>
            <a:fillRect/>
          </a:stretch>
        </p:blipFill>
        <p:spPr>
          <a:xfrm>
            <a:off x="1595857" y="2289658"/>
            <a:ext cx="404165" cy="404165"/>
          </a:xfrm>
          <a:prstGeom prst="rect">
            <a:avLst/>
          </a:prstGeom>
        </p:spPr>
      </p:pic>
      <p:sp>
        <p:nvSpPr>
          <p:cNvPr id="9" name="Text 6"/>
          <p:cNvSpPr/>
          <p:nvPr/>
        </p:nvSpPr>
        <p:spPr>
          <a:xfrm>
            <a:off x="685800" y="3017520"/>
            <a:ext cx="2224278" cy="457200"/>
          </a:xfrm>
          <a:prstGeom prst="rect">
            <a:avLst/>
          </a:prstGeom>
          <a:noFill/>
          <a:ln/>
        </p:spPr>
        <p:txBody>
          <a:bodyPr wrap="square" rtlCol="0" anchor="ctr"/>
          <a:lstStyle/>
          <a:p>
            <a:pPr algn="ctr" indent="0" marL="0">
              <a:buNone/>
            </a:pPr>
            <a:r>
              <a:rPr lang="en-US" sz="1350" b="1" dirty="0">
                <a:solidFill>
                  <a:srgbClr val="00338D"/>
                </a:solidFill>
                <a:latin typeface="Arial" pitchFamily="34" charset="0"/>
                <a:ea typeface="Arial" pitchFamily="34" charset="-122"/>
                <a:cs typeface="Arial" pitchFamily="34" charset="-120"/>
              </a:rPr>
              <a:t>Exposé interactif</a:t>
            </a:r>
            <a:endParaRPr lang="en-US" sz="1350" dirty="0"/>
          </a:p>
        </p:txBody>
      </p:sp>
      <p:sp>
        <p:nvSpPr>
          <p:cNvPr id="10" name="Text 7"/>
          <p:cNvSpPr/>
          <p:nvPr/>
        </p:nvSpPr>
        <p:spPr>
          <a:xfrm>
            <a:off x="731520" y="3474720"/>
            <a:ext cx="2132838" cy="914400"/>
          </a:xfrm>
          <a:prstGeom prst="rect">
            <a:avLst/>
          </a:prstGeom>
          <a:noFill/>
          <a:ln/>
        </p:spPr>
        <p:txBody>
          <a:bodyPr wrap="square" rtlCol="0" anchor="t"/>
          <a:lstStyle/>
          <a:p>
            <a:pPr algn="ctr" indent="0" marL="0">
              <a:lnSpc>
                <a:spcPct val="105000"/>
              </a:lnSpc>
              <a:buNone/>
            </a:pPr>
            <a:r>
              <a:rPr lang="en-US" sz="1100" dirty="0">
                <a:solidFill>
                  <a:srgbClr val="59657C"/>
                </a:solidFill>
                <a:latin typeface="Calibri" pitchFamily="34" charset="0"/>
                <a:ea typeface="Calibri" pitchFamily="34" charset="-122"/>
                <a:cs typeface="Calibri" pitchFamily="34" charset="-120"/>
              </a:rPr>
              <a:t>Apport conceptuel structuré : normes, principes et points d'attention.</a:t>
            </a:r>
            <a:endParaRPr lang="en-US" sz="1100" dirty="0"/>
          </a:p>
        </p:txBody>
      </p:sp>
      <p:sp>
        <p:nvSpPr>
          <p:cNvPr id="11" name="Shape 8"/>
          <p:cNvSpPr/>
          <p:nvPr/>
        </p:nvSpPr>
        <p:spPr>
          <a:xfrm>
            <a:off x="3412998" y="1783080"/>
            <a:ext cx="2498598" cy="27432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3412998" y="1783080"/>
            <a:ext cx="2498598" cy="73152"/>
          </a:xfrm>
          <a:prstGeom prst="rect">
            <a:avLst/>
          </a:prstGeom>
          <a:solidFill>
            <a:srgbClr val="005EB8"/>
          </a:solidFill>
          <a:ln/>
        </p:spPr>
      </p:sp>
      <p:sp>
        <p:nvSpPr>
          <p:cNvPr id="13" name="Shape 10"/>
          <p:cNvSpPr/>
          <p:nvPr/>
        </p:nvSpPr>
        <p:spPr>
          <a:xfrm>
            <a:off x="4273677" y="2103120"/>
            <a:ext cx="777240" cy="7772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clipboardList_white.png"/>
          <p:cNvPicPr>
            <a:picLocks noChangeAspect="1"/>
          </p:cNvPicPr>
          <p:nvPr/>
        </p:nvPicPr>
        <p:blipFill>
          <a:blip r:embed="rId2"/>
          <a:stretch>
            <a:fillRect/>
          </a:stretch>
        </p:blipFill>
        <p:spPr>
          <a:xfrm>
            <a:off x="4460215" y="2289658"/>
            <a:ext cx="404165" cy="404165"/>
          </a:xfrm>
          <a:prstGeom prst="rect">
            <a:avLst/>
          </a:prstGeom>
        </p:spPr>
      </p:pic>
      <p:sp>
        <p:nvSpPr>
          <p:cNvPr id="15" name="Text 11"/>
          <p:cNvSpPr/>
          <p:nvPr/>
        </p:nvSpPr>
        <p:spPr>
          <a:xfrm>
            <a:off x="3550158" y="3017520"/>
            <a:ext cx="2224278" cy="457200"/>
          </a:xfrm>
          <a:prstGeom prst="rect">
            <a:avLst/>
          </a:prstGeom>
          <a:noFill/>
          <a:ln/>
        </p:spPr>
        <p:txBody>
          <a:bodyPr wrap="square" rtlCol="0" anchor="ctr"/>
          <a:lstStyle/>
          <a:p>
            <a:pPr algn="ctr" indent="0" marL="0">
              <a:buNone/>
            </a:pPr>
            <a:r>
              <a:rPr lang="en-US" sz="1350" b="1" dirty="0">
                <a:solidFill>
                  <a:srgbClr val="00338D"/>
                </a:solidFill>
                <a:latin typeface="Arial" pitchFamily="34" charset="0"/>
                <a:ea typeface="Arial" pitchFamily="34" charset="-122"/>
                <a:cs typeface="Arial" pitchFamily="34" charset="-120"/>
              </a:rPr>
              <a:t>Atelier de formalisation</a:t>
            </a:r>
            <a:endParaRPr lang="en-US" sz="1350" dirty="0"/>
          </a:p>
        </p:txBody>
      </p:sp>
      <p:sp>
        <p:nvSpPr>
          <p:cNvPr id="16" name="Text 12"/>
          <p:cNvSpPr/>
          <p:nvPr/>
        </p:nvSpPr>
        <p:spPr>
          <a:xfrm>
            <a:off x="3595878" y="3474720"/>
            <a:ext cx="2132838" cy="914400"/>
          </a:xfrm>
          <a:prstGeom prst="rect">
            <a:avLst/>
          </a:prstGeom>
          <a:noFill/>
          <a:ln/>
        </p:spPr>
        <p:txBody>
          <a:bodyPr wrap="square" rtlCol="0" anchor="t"/>
          <a:lstStyle/>
          <a:p>
            <a:pPr algn="ctr" indent="0" marL="0">
              <a:lnSpc>
                <a:spcPct val="105000"/>
              </a:lnSpc>
              <a:buNone/>
            </a:pPr>
            <a:r>
              <a:rPr lang="en-US" sz="1100" dirty="0">
                <a:solidFill>
                  <a:srgbClr val="59657C"/>
                </a:solidFill>
                <a:latin typeface="Calibri" pitchFamily="34" charset="0"/>
                <a:ea typeface="Calibri" pitchFamily="34" charset="-122"/>
                <a:cs typeface="Calibri" pitchFamily="34" charset="-120"/>
              </a:rPr>
              <a:t>Production individuelle ou en sous-groupes de documents-types réutilisables.</a:t>
            </a:r>
            <a:endParaRPr lang="en-US" sz="1100" dirty="0"/>
          </a:p>
        </p:txBody>
      </p:sp>
      <p:sp>
        <p:nvSpPr>
          <p:cNvPr id="17" name="Shape 13"/>
          <p:cNvSpPr/>
          <p:nvPr/>
        </p:nvSpPr>
        <p:spPr>
          <a:xfrm>
            <a:off x="6277356" y="1783080"/>
            <a:ext cx="2498598" cy="27432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8" name="Shape 14"/>
          <p:cNvSpPr/>
          <p:nvPr/>
        </p:nvSpPr>
        <p:spPr>
          <a:xfrm>
            <a:off x="6277356" y="1783080"/>
            <a:ext cx="2498598" cy="73152"/>
          </a:xfrm>
          <a:prstGeom prst="rect">
            <a:avLst/>
          </a:prstGeom>
          <a:solidFill>
            <a:srgbClr val="0091DA"/>
          </a:solidFill>
          <a:ln/>
        </p:spPr>
      </p:sp>
      <p:sp>
        <p:nvSpPr>
          <p:cNvPr id="19" name="Shape 15"/>
          <p:cNvSpPr/>
          <p:nvPr/>
        </p:nvSpPr>
        <p:spPr>
          <a:xfrm>
            <a:off x="7138035" y="2103120"/>
            <a:ext cx="777240" cy="77724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masks_white.png"/>
          <p:cNvPicPr>
            <a:picLocks noChangeAspect="1"/>
          </p:cNvPicPr>
          <p:nvPr/>
        </p:nvPicPr>
        <p:blipFill>
          <a:blip r:embed="rId3"/>
          <a:stretch>
            <a:fillRect/>
          </a:stretch>
        </p:blipFill>
        <p:spPr>
          <a:xfrm>
            <a:off x="7324573" y="2289658"/>
            <a:ext cx="404165" cy="404165"/>
          </a:xfrm>
          <a:prstGeom prst="rect">
            <a:avLst/>
          </a:prstGeom>
        </p:spPr>
      </p:pic>
      <p:sp>
        <p:nvSpPr>
          <p:cNvPr id="21" name="Text 16"/>
          <p:cNvSpPr/>
          <p:nvPr/>
        </p:nvSpPr>
        <p:spPr>
          <a:xfrm>
            <a:off x="6414516" y="3017520"/>
            <a:ext cx="2224278" cy="457200"/>
          </a:xfrm>
          <a:prstGeom prst="rect">
            <a:avLst/>
          </a:prstGeom>
          <a:noFill/>
          <a:ln/>
        </p:spPr>
        <p:txBody>
          <a:bodyPr wrap="square" rtlCol="0" anchor="ctr"/>
          <a:lstStyle/>
          <a:p>
            <a:pPr algn="ctr" indent="0" marL="0">
              <a:buNone/>
            </a:pPr>
            <a:r>
              <a:rPr lang="en-US" sz="1350" b="1" dirty="0">
                <a:solidFill>
                  <a:srgbClr val="00338D"/>
                </a:solidFill>
                <a:latin typeface="Arial" pitchFamily="34" charset="0"/>
                <a:ea typeface="Arial" pitchFamily="34" charset="-122"/>
                <a:cs typeface="Arial" pitchFamily="34" charset="-120"/>
              </a:rPr>
              <a:t>Jeu de rôle</a:t>
            </a:r>
            <a:endParaRPr lang="en-US" sz="1350" dirty="0"/>
          </a:p>
        </p:txBody>
      </p:sp>
      <p:sp>
        <p:nvSpPr>
          <p:cNvPr id="22" name="Text 17"/>
          <p:cNvSpPr/>
          <p:nvPr/>
        </p:nvSpPr>
        <p:spPr>
          <a:xfrm>
            <a:off x="6460236" y="3474720"/>
            <a:ext cx="2132838" cy="914400"/>
          </a:xfrm>
          <a:prstGeom prst="rect">
            <a:avLst/>
          </a:prstGeom>
          <a:noFill/>
          <a:ln/>
        </p:spPr>
        <p:txBody>
          <a:bodyPr wrap="square" rtlCol="0" anchor="t"/>
          <a:lstStyle/>
          <a:p>
            <a:pPr algn="ctr" indent="0" marL="0">
              <a:lnSpc>
                <a:spcPct val="105000"/>
              </a:lnSpc>
              <a:buNone/>
            </a:pPr>
            <a:r>
              <a:rPr lang="en-US" sz="1100" dirty="0">
                <a:solidFill>
                  <a:srgbClr val="59657C"/>
                </a:solidFill>
                <a:latin typeface="Calibri" pitchFamily="34" charset="0"/>
                <a:ea typeface="Calibri" pitchFamily="34" charset="-122"/>
                <a:cs typeface="Calibri" pitchFamily="34" charset="-120"/>
              </a:rPr>
              <a:t>Simulation de revue de dossier ou de réunion d'équipe.</a:t>
            </a:r>
            <a:endParaRPr lang="en-US" sz="1100" dirty="0"/>
          </a:p>
        </p:txBody>
      </p:sp>
      <p:sp>
        <p:nvSpPr>
          <p:cNvPr id="23" name="Shape 18"/>
          <p:cNvSpPr/>
          <p:nvPr/>
        </p:nvSpPr>
        <p:spPr>
          <a:xfrm>
            <a:off x="9141714" y="1783080"/>
            <a:ext cx="2498598" cy="274320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4" name="Shape 19"/>
          <p:cNvSpPr/>
          <p:nvPr/>
        </p:nvSpPr>
        <p:spPr>
          <a:xfrm>
            <a:off x="9141714" y="1783080"/>
            <a:ext cx="2498598" cy="73152"/>
          </a:xfrm>
          <a:prstGeom prst="rect">
            <a:avLst/>
          </a:prstGeom>
          <a:solidFill>
            <a:srgbClr val="1E8449"/>
          </a:solidFill>
          <a:ln/>
        </p:spPr>
      </p:sp>
      <p:sp>
        <p:nvSpPr>
          <p:cNvPr id="25" name="Shape 20"/>
          <p:cNvSpPr/>
          <p:nvPr/>
        </p:nvSpPr>
        <p:spPr>
          <a:xfrm>
            <a:off x="10002393" y="2103120"/>
            <a:ext cx="777240" cy="7772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bullhorn_white.png"/>
          <p:cNvPicPr>
            <a:picLocks noChangeAspect="1"/>
          </p:cNvPicPr>
          <p:nvPr/>
        </p:nvPicPr>
        <p:blipFill>
          <a:blip r:embed="rId4"/>
          <a:stretch>
            <a:fillRect/>
          </a:stretch>
        </p:blipFill>
        <p:spPr>
          <a:xfrm>
            <a:off x="10188931" y="2289658"/>
            <a:ext cx="404165" cy="404165"/>
          </a:xfrm>
          <a:prstGeom prst="rect">
            <a:avLst/>
          </a:prstGeom>
        </p:spPr>
      </p:pic>
      <p:sp>
        <p:nvSpPr>
          <p:cNvPr id="27" name="Text 21"/>
          <p:cNvSpPr/>
          <p:nvPr/>
        </p:nvSpPr>
        <p:spPr>
          <a:xfrm>
            <a:off x="9278874" y="3017520"/>
            <a:ext cx="2224278" cy="457200"/>
          </a:xfrm>
          <a:prstGeom prst="rect">
            <a:avLst/>
          </a:prstGeom>
          <a:noFill/>
          <a:ln/>
        </p:spPr>
        <p:txBody>
          <a:bodyPr wrap="square" rtlCol="0" anchor="ctr"/>
          <a:lstStyle/>
          <a:p>
            <a:pPr algn="ctr" indent="0" marL="0">
              <a:buNone/>
            </a:pPr>
            <a:r>
              <a:rPr lang="en-US" sz="1350" b="1" dirty="0">
                <a:solidFill>
                  <a:srgbClr val="00338D"/>
                </a:solidFill>
                <a:latin typeface="Arial" pitchFamily="34" charset="0"/>
                <a:ea typeface="Arial" pitchFamily="34" charset="-122"/>
                <a:cs typeface="Arial" pitchFamily="34" charset="-120"/>
              </a:rPr>
              <a:t>Mise en situation</a:t>
            </a:r>
            <a:endParaRPr lang="en-US" sz="1350" dirty="0"/>
          </a:p>
        </p:txBody>
      </p:sp>
      <p:sp>
        <p:nvSpPr>
          <p:cNvPr id="28" name="Text 22"/>
          <p:cNvSpPr/>
          <p:nvPr/>
        </p:nvSpPr>
        <p:spPr>
          <a:xfrm>
            <a:off x="9324594" y="3474720"/>
            <a:ext cx="2132838" cy="914400"/>
          </a:xfrm>
          <a:prstGeom prst="rect">
            <a:avLst/>
          </a:prstGeom>
          <a:noFill/>
          <a:ln/>
        </p:spPr>
        <p:txBody>
          <a:bodyPr wrap="square" rtlCol="0" anchor="t"/>
          <a:lstStyle/>
          <a:p>
            <a:pPr algn="ctr" indent="0" marL="0">
              <a:lnSpc>
                <a:spcPct val="105000"/>
              </a:lnSpc>
              <a:buNone/>
            </a:pPr>
            <a:r>
              <a:rPr lang="en-US" sz="1100" dirty="0">
                <a:solidFill>
                  <a:srgbClr val="59657C"/>
                </a:solidFill>
                <a:latin typeface="Calibri" pitchFamily="34" charset="0"/>
                <a:ea typeface="Calibri" pitchFamily="34" charset="-122"/>
                <a:cs typeface="Calibri" pitchFamily="34" charset="-120"/>
              </a:rPr>
              <a:t>Restitution face à un client joué par le formateur.</a:t>
            </a:r>
            <a:endParaRPr lang="en-US" sz="1100" dirty="0"/>
          </a:p>
        </p:txBody>
      </p:sp>
      <p:sp>
        <p:nvSpPr>
          <p:cNvPr id="29" name="Shape 23"/>
          <p:cNvSpPr/>
          <p:nvPr/>
        </p:nvSpPr>
        <p:spPr>
          <a:xfrm>
            <a:off x="548640" y="4983480"/>
            <a:ext cx="11091672" cy="960120"/>
          </a:xfrm>
          <a:prstGeom prst="rect">
            <a:avLst/>
          </a:prstGeom>
          <a:solidFill>
            <a:srgbClr val="0A1F44"/>
          </a:solidFill>
          <a:ln/>
        </p:spPr>
      </p:sp>
      <p:sp>
        <p:nvSpPr>
          <p:cNvPr id="30" name="Shape 24"/>
          <p:cNvSpPr/>
          <p:nvPr/>
        </p:nvSpPr>
        <p:spPr>
          <a:xfrm>
            <a:off x="548640" y="4983480"/>
            <a:ext cx="109728" cy="960120"/>
          </a:xfrm>
          <a:prstGeom prst="rect">
            <a:avLst/>
          </a:prstGeom>
          <a:solidFill>
            <a:srgbClr val="1E8449"/>
          </a:solidFill>
          <a:ln/>
        </p:spPr>
      </p:sp>
      <p:pic>
        <p:nvPicPr>
          <p:cNvPr id="31" name="Image 4" descr="/home/claude/cac_deck/assets/icons/star_sky.png"/>
          <p:cNvPicPr>
            <a:picLocks noChangeAspect="1"/>
          </p:cNvPicPr>
          <p:nvPr/>
        </p:nvPicPr>
        <p:blipFill>
          <a:blip r:embed="rId5"/>
          <a:stretch>
            <a:fillRect/>
          </a:stretch>
        </p:blipFill>
        <p:spPr>
          <a:xfrm>
            <a:off x="868680" y="5230368"/>
            <a:ext cx="457200" cy="457200"/>
          </a:xfrm>
          <a:prstGeom prst="rect">
            <a:avLst/>
          </a:prstGeom>
        </p:spPr>
      </p:pic>
      <p:sp>
        <p:nvSpPr>
          <p:cNvPr id="32" name="Text 25"/>
          <p:cNvSpPr/>
          <p:nvPr/>
        </p:nvSpPr>
        <p:spPr>
          <a:xfrm>
            <a:off x="1508760" y="4983480"/>
            <a:ext cx="9811512" cy="960120"/>
          </a:xfrm>
          <a:prstGeom prst="rect">
            <a:avLst/>
          </a:prstGeom>
          <a:noFill/>
          <a:ln/>
        </p:spPr>
        <p:txBody>
          <a:bodyPr wrap="square" rtlCol="0" anchor="ctr"/>
          <a:lstStyle/>
          <a:p>
            <a:pPr indent="0" marL="0">
              <a:lnSpc>
                <a:spcPct val="105000"/>
              </a:lnSpc>
              <a:buNone/>
            </a:pPr>
            <a:r>
              <a:rPr lang="en-US" sz="1250" b="1" dirty="0">
                <a:solidFill>
                  <a:srgbClr val="0091DA"/>
                </a:solidFill>
                <a:latin typeface="Calibri" pitchFamily="34" charset="0"/>
                <a:ea typeface="Calibri" pitchFamily="34" charset="-122"/>
                <a:cs typeface="Calibri" pitchFamily="34" charset="-120"/>
              </a:rPr>
              <a:t xml:space="preserve">Fil conducteur.  </a:t>
            </a:r>
            <a:pPr indent="0" marL="0">
              <a:lnSpc>
                <a:spcPct val="105000"/>
              </a:lnSpc>
              <a:buNone/>
            </a:pPr>
            <a:r>
              <a:rPr lang="en-US" sz="1250" dirty="0">
                <a:solidFill>
                  <a:srgbClr val="D7E1F4"/>
                </a:solidFill>
                <a:latin typeface="Calibri" pitchFamily="34" charset="0"/>
                <a:ea typeface="Calibri" pitchFamily="34" charset="-122"/>
                <a:cs typeface="Calibri" pitchFamily="34" charset="-120"/>
              </a:rPr>
              <a:t>L'accent est mis sur la production de livrables directement réutilisables en cabinet — chaque séquence se conclut par un document-type ou un cas appliqué au contexte algérien.</a:t>
            </a:r>
            <a:endParaRPr lang="en-US" sz="1250" dirty="0"/>
          </a:p>
        </p:txBody>
      </p:sp>
      <p:sp>
        <p:nvSpPr>
          <p:cNvPr id="33" name="Text 26"/>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4" name="Text 27"/>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08 / 90</a:t>
            </a:r>
            <a:endParaRPr lang="en-US" sz="85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 80">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CORRIGÉ Q2</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Trame de feuille maîtresse « Personnel » (comptes 63 &amp; 64)</a:t>
            </a:r>
            <a:endParaRPr lang="en-US" sz="2700" dirty="0"/>
          </a:p>
        </p:txBody>
      </p:sp>
      <p:graphicFrame>
        <p:nvGraphicFramePr>
          <p:cNvPr id="81" name="Table 0"/>
          <p:cNvGraphicFramePr>
            <a:graphicFrameLocks noGrp="1"/>
          </p:cNvGraphicFramePr>
          <p:nvPr>
            <p:extLst>
              <p:ext uri="{D42A27DB-BD31-4B8C-83A1-F6EECF244321}">
                <p14:modId xmlns:p14="http://schemas.microsoft.com/office/powerpoint/2010/main" val="1579011935"/>
              </p:ext>
            </p:extLst>
          </p:nvPr>
        </p:nvGraphicFramePr>
        <p:xfrm>
          <a:off x="548640" y="1554480"/>
          <a:ext cx="11091672" cy="914400"/>
        </p:xfrm>
        <a:graphic>
          <a:graphicData uri="http://schemas.openxmlformats.org/drawingml/2006/table">
            <a:tbl>
              <a:tblPr/>
              <a:tblGrid>
                <a:gridCol w="1188720"/>
                <a:gridCol w="4114800"/>
                <a:gridCol w="2103120"/>
                <a:gridCol w="1005840"/>
                <a:gridCol w="1097280"/>
                <a:gridCol w="1581912"/>
              </a:tblGrid>
              <a:tr h="475488">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Compte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Intitulé</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Solde N (DA)</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Var.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Risque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Réf.</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631000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Rémunérations — salaires bruts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248 200 000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C77700"/>
                          </a:solidFill>
                          <a:latin typeface="Calibri" pitchFamily="34" charset="0"/>
                          <a:ea typeface="Calibri" pitchFamily="34" charset="-122"/>
                          <a:cs typeface="Calibri" pitchFamily="34" charset="-120"/>
                        </a:rPr>
                        <a:t>Modéré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FT-J1</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635000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Charges sociales — part patronale CNAS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59 100 000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C0392B"/>
                          </a:solidFill>
                          <a:latin typeface="Calibri" pitchFamily="34" charset="0"/>
                          <a:ea typeface="Calibri" pitchFamily="34" charset="-122"/>
                          <a:cs typeface="Calibri" pitchFamily="34" charset="-120"/>
                        </a:rPr>
                        <a:t>Élevé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FT-J2</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635100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Charges sociales — médecine du travail</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1 240 000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Faible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FT-J3</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637000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Œuvres sociales et culturelles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2 480 000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Faible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FT-J4</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638000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Autres charges (formation, frais)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3 200 000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+10 %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C77700"/>
                          </a:solidFill>
                          <a:latin typeface="Calibri" pitchFamily="34" charset="0"/>
                          <a:ea typeface="Calibri" pitchFamily="34" charset="-122"/>
                          <a:cs typeface="Calibri" pitchFamily="34" charset="-120"/>
                        </a:rPr>
                        <a:t>Modéré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FT-J5</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ctr" indent="0" marL="0">
                        <a:buNone/>
                      </a:pPr>
                      <a:r>
                        <a:rPr lang="en-US" sz="1000" b="1" dirty="0">
                          <a:solidFill>
                            <a:srgbClr val="00338D"/>
                          </a:solidFill>
                          <a:latin typeface="Calibri" pitchFamily="34" charset="0"/>
                          <a:ea typeface="Calibri" pitchFamily="34" charset="-122"/>
                          <a:cs typeface="Calibri" pitchFamily="34" charset="-120"/>
                        </a:rPr>
                        <a:t>TOTAL 63</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c>
                  <a:txBody>
                    <a:bodyPr/>
                    <a:lstStyle/>
                    <a:p>
                      <a:pPr algn="l" indent="0" marL="0">
                        <a:buNone/>
                      </a:pPr>
                      <a:r>
                        <a:rPr lang="en-US" sz="1000" b="1" dirty="0">
                          <a:solidFill>
                            <a:srgbClr val="1A2238"/>
                          </a:solidFill>
                          <a:latin typeface="Calibri" pitchFamily="34" charset="0"/>
                          <a:ea typeface="Calibri" pitchFamily="34" charset="-122"/>
                          <a:cs typeface="Calibri" pitchFamily="34" charset="-120"/>
                        </a:rPr>
                        <a:t>Charges de personnel</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c>
                  <a:txBody>
                    <a:bodyPr/>
                    <a:lstStyle/>
                    <a:p>
                      <a:pPr algn="r" indent="0" marL="0">
                        <a:buNone/>
                      </a:pPr>
                      <a:r>
                        <a:rPr lang="en-US" sz="1000" b="1" dirty="0">
                          <a:solidFill>
                            <a:srgbClr val="1A2238"/>
                          </a:solidFill>
                          <a:latin typeface="Calibri" pitchFamily="34" charset="0"/>
                          <a:ea typeface="Calibri" pitchFamily="34" charset="-122"/>
                          <a:cs typeface="Calibri" pitchFamily="34" charset="-120"/>
                        </a:rPr>
                        <a:t>314 220 000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FM-J</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E7EDF7"/>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641000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Taxes/rémun. — IRG salariés</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37 230 000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C0392B"/>
                          </a:solidFill>
                          <a:latin typeface="Calibri" pitchFamily="34" charset="0"/>
                          <a:ea typeface="Calibri" pitchFamily="34" charset="-122"/>
                          <a:cs typeface="Calibri" pitchFamily="34" charset="-120"/>
                        </a:rPr>
                        <a:t>Élevé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FT-J6</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ctr" indent="0" marL="0">
                        <a:buNone/>
                      </a:pPr>
                      <a:r>
                        <a:rPr lang="en-US" sz="1000" b="1" dirty="0">
                          <a:solidFill>
                            <a:srgbClr val="1A2238"/>
                          </a:solidFill>
                          <a:latin typeface="Calibri" pitchFamily="34" charset="0"/>
                          <a:ea typeface="Calibri" pitchFamily="34" charset="-122"/>
                          <a:cs typeface="Calibri" pitchFamily="34" charset="-120"/>
                        </a:rPr>
                        <a:t>645000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00" dirty="0">
                          <a:solidFill>
                            <a:srgbClr val="1A2238"/>
                          </a:solidFill>
                          <a:latin typeface="Calibri" pitchFamily="34" charset="0"/>
                          <a:ea typeface="Calibri" pitchFamily="34" charset="-122"/>
                          <a:cs typeface="Calibri" pitchFamily="34" charset="-120"/>
                        </a:rPr>
                        <a:t>Taxe de formation professionnelle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r" indent="0" marL="0">
                        <a:buNone/>
                      </a:pPr>
                      <a:r>
                        <a:rPr lang="en-US" sz="1000" dirty="0">
                          <a:solidFill>
                            <a:srgbClr val="1A2238"/>
                          </a:solidFill>
                          <a:latin typeface="Calibri" pitchFamily="34" charset="0"/>
                          <a:ea typeface="Calibri" pitchFamily="34" charset="-122"/>
                          <a:cs typeface="Calibri" pitchFamily="34" charset="-120"/>
                        </a:rPr>
                        <a:t>2 482 000</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+7 %</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C77700"/>
                          </a:solidFill>
                          <a:latin typeface="Calibri" pitchFamily="34" charset="0"/>
                          <a:ea typeface="Calibri" pitchFamily="34" charset="-122"/>
                          <a:cs typeface="Calibri" pitchFamily="34" charset="-120"/>
                        </a:rPr>
                        <a:t>Modéré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005EB8"/>
                          </a:solidFill>
                          <a:latin typeface="Calibri" pitchFamily="34" charset="0"/>
                          <a:ea typeface="Calibri" pitchFamily="34" charset="-122"/>
                          <a:cs typeface="Calibri" pitchFamily="34" charset="-120"/>
                        </a:rPr>
                        <a:t>FT-J7</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Shape 3"/>
          <p:cNvSpPr/>
          <p:nvPr/>
        </p:nvSpPr>
        <p:spPr>
          <a:xfrm>
            <a:off x="548640" y="5650992"/>
            <a:ext cx="11091672" cy="457200"/>
          </a:xfrm>
          <a:prstGeom prst="rect">
            <a:avLst/>
          </a:prstGeom>
          <a:solidFill>
            <a:srgbClr val="E6F1EA"/>
          </a:solidFill>
          <a:ln/>
        </p:spPr>
      </p:sp>
      <p:sp>
        <p:nvSpPr>
          <p:cNvPr id="7" name="Text 4"/>
          <p:cNvSpPr/>
          <p:nvPr/>
        </p:nvSpPr>
        <p:spPr>
          <a:xfrm>
            <a:off x="822960" y="5650992"/>
            <a:ext cx="10543032" cy="457200"/>
          </a:xfrm>
          <a:prstGeom prst="rect">
            <a:avLst/>
          </a:prstGeom>
          <a:noFill/>
          <a:ln/>
        </p:spPr>
        <p:txBody>
          <a:bodyPr wrap="square" rtlCol="0" anchor="ctr"/>
          <a:lstStyle/>
          <a:p>
            <a:pPr indent="0" marL="0">
              <a:buNone/>
            </a:pPr>
            <a:r>
              <a:rPr lang="en-US" sz="1100" b="1" dirty="0">
                <a:solidFill>
                  <a:srgbClr val="14622F"/>
                </a:solidFill>
                <a:latin typeface="Calibri" pitchFamily="34" charset="0"/>
                <a:ea typeface="Calibri" pitchFamily="34" charset="-122"/>
                <a:cs typeface="Calibri" pitchFamily="34" charset="-120"/>
              </a:rPr>
              <a:t xml:space="preserve">≈ 300 M DA de charges de personnel.  </a:t>
            </a:r>
            <a:pPr indent="0" marL="0">
              <a:buNone/>
            </a:pPr>
            <a:r>
              <a:rPr lang="en-US" sz="1100" dirty="0">
                <a:solidFill>
                  <a:srgbClr val="1A2238"/>
                </a:solidFill>
                <a:latin typeface="Calibri" pitchFamily="34" charset="0"/>
                <a:ea typeface="Calibri" pitchFamily="34" charset="-122"/>
                <a:cs typeface="Calibri" pitchFamily="34" charset="-120"/>
              </a:rPr>
              <a:t>Diligences indexées : FT-J1 salaires bruts, FT-J2 CNAS, FT-J6 IRG, + tests transversaux effectif/CNAS/DAS.</a:t>
            </a:r>
            <a:endParaRPr lang="en-US" sz="1100" dirty="0"/>
          </a:p>
        </p:txBody>
      </p:sp>
      <p:sp>
        <p:nvSpPr>
          <p:cNvPr id="8" name="Text 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9" name="Text 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80 / 90</a:t>
            </a:r>
            <a:endParaRPr lang="en-US" sz="85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 8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CORRIGÉ Q3</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Programme de travail « Personnel » — industrie</a:t>
            </a:r>
            <a:endParaRPr lang="en-US" sz="2700" dirty="0"/>
          </a:p>
        </p:txBody>
      </p:sp>
      <p:graphicFrame>
        <p:nvGraphicFramePr>
          <p:cNvPr id="82" name="Table 0"/>
          <p:cNvGraphicFramePr>
            <a:graphicFrameLocks noGrp="1"/>
          </p:cNvGraphicFramePr>
          <p:nvPr>
            <p:extLst>
              <p:ext uri="{D42A27DB-BD31-4B8C-83A1-F6EECF244321}">
                <p14:modId xmlns:p14="http://schemas.microsoft.com/office/powerpoint/2010/main" val="1579011935"/>
              </p:ext>
            </p:extLst>
          </p:nvPr>
        </p:nvGraphicFramePr>
        <p:xfrm>
          <a:off x="548640" y="1554480"/>
          <a:ext cx="11091672" cy="914400"/>
        </p:xfrm>
        <a:graphic>
          <a:graphicData uri="http://schemas.openxmlformats.org/drawingml/2006/table">
            <a:tbl>
              <a:tblPr/>
              <a:tblGrid>
                <a:gridCol w="2651760"/>
                <a:gridCol w="4206240"/>
                <a:gridCol w="1325880"/>
                <a:gridCol w="1417320"/>
                <a:gridCol w="1033272"/>
              </a:tblGrid>
              <a:tr h="475488">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Risque / Assertion</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Procédure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Étendue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Période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Grade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Existence des salariés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Effectif compta / CNAS / DAS / pointage badgeuse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100 %</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Intérim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Exactitude salaires bruts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Sondage 30 bulletins : contrat + heures + primes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30 bull.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Int.+Final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Jr+Sr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Exhaustivité CNAS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Réconciliation bordereaux trim. / compta / attestation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100 %</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Cotisations CASNOS dirigeants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Vérif. cotisations non-salariés ; attestation à jour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100 %</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IRG salariés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Barème progressif + reversement DGI + G29</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30 bull.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Provisions CP &amp; retraite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Recalcul soldes congés ; méthode actuarielle (10 dossiers)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100 % méth.</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Sr+CdM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Salariés fictifs (Fraude 240)</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Croisement effectif / CNAS / paie / domiciliations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Population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Intérim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Sr+CdM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75488">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Heures supplémentaires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Test plafond légal + majoration conforme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1A2238"/>
                          </a:solidFill>
                          <a:latin typeface="Calibri" pitchFamily="34" charset="0"/>
                          <a:ea typeface="Calibri" pitchFamily="34" charset="-122"/>
                          <a:cs typeface="Calibri" pitchFamily="34" charset="-120"/>
                        </a:rPr>
                        <a:t>20 cas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dirty="0">
                          <a:solidFill>
                            <a:srgbClr val="005EB8"/>
                          </a:solidFill>
                          <a:latin typeface="Calibri" pitchFamily="34" charset="0"/>
                          <a:ea typeface="Calibri" pitchFamily="34" charset="-122"/>
                          <a:cs typeface="Calibri" pitchFamily="34" charset="-120"/>
                        </a:rPr>
                        <a:t>Final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950" b="1" dirty="0">
                          <a:solidFill>
                            <a:srgbClr val="1E8449"/>
                          </a:solidFill>
                          <a:latin typeface="Calibri" pitchFamily="34" charset="0"/>
                          <a:ea typeface="Calibri" pitchFamily="34" charset="-122"/>
                          <a:cs typeface="Calibri" pitchFamily="34" charset="-120"/>
                        </a:rPr>
                        <a:t>Sr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Shape 3"/>
          <p:cNvSpPr/>
          <p:nvPr/>
        </p:nvSpPr>
        <p:spPr>
          <a:xfrm>
            <a:off x="548640" y="5669280"/>
            <a:ext cx="11091672" cy="411480"/>
          </a:xfrm>
          <a:prstGeom prst="rect">
            <a:avLst/>
          </a:prstGeom>
          <a:solidFill>
            <a:srgbClr val="E6F1EA"/>
          </a:solidFill>
          <a:ln/>
        </p:spPr>
      </p:sp>
      <p:sp>
        <p:nvSpPr>
          <p:cNvPr id="7" name="Text 4"/>
          <p:cNvSpPr/>
          <p:nvPr/>
        </p:nvSpPr>
        <p:spPr>
          <a:xfrm>
            <a:off x="822960" y="5669280"/>
            <a:ext cx="10543032" cy="411480"/>
          </a:xfrm>
          <a:prstGeom prst="rect">
            <a:avLst/>
          </a:prstGeom>
          <a:noFill/>
          <a:ln/>
        </p:spPr>
        <p:txBody>
          <a:bodyPr wrap="square" rtlCol="0" anchor="ctr"/>
          <a:lstStyle/>
          <a:p>
            <a:pPr indent="0" marL="0">
              <a:buNone/>
            </a:pPr>
            <a:r>
              <a:rPr lang="en-US" sz="1150" b="1" dirty="0">
                <a:solidFill>
                  <a:srgbClr val="14622F"/>
                </a:solidFill>
                <a:latin typeface="Calibri" pitchFamily="34" charset="0"/>
                <a:ea typeface="Calibri" pitchFamily="34" charset="-122"/>
                <a:cs typeface="Calibri" pitchFamily="34" charset="-120"/>
              </a:rPr>
              <a:t xml:space="preserve">Budget estimé :  </a:t>
            </a:r>
            <a:pPr indent="0" marL="0">
              <a:buNone/>
            </a:pPr>
            <a:r>
              <a:rPr lang="en-US" sz="1150" dirty="0">
                <a:solidFill>
                  <a:srgbClr val="1A2238"/>
                </a:solidFill>
                <a:latin typeface="Calibri" pitchFamily="34" charset="0"/>
                <a:ea typeface="Calibri" pitchFamily="34" charset="-122"/>
                <a:cs typeface="Calibri" pitchFamily="34" charset="-120"/>
              </a:rPr>
              <a:t>22 jours-hommes pour 720 salariés répartis sur 3 sites.</a:t>
            </a:r>
            <a:endParaRPr lang="en-US" sz="1150" dirty="0"/>
          </a:p>
        </p:txBody>
      </p:sp>
      <p:sp>
        <p:nvSpPr>
          <p:cNvPr id="8" name="Text 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9" name="Text 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81 / 90</a:t>
            </a:r>
            <a:endParaRPr lang="en-US" sz="85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 8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CORRIGÉ Q4</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Dispositif de supervision conforme à la NAGQ 1</a:t>
            </a:r>
            <a:endParaRPr lang="en-US" sz="2700" dirty="0"/>
          </a:p>
        </p:txBody>
      </p:sp>
      <p:graphicFrame>
        <p:nvGraphicFramePr>
          <p:cNvPr id="83" name="Table 0"/>
          <p:cNvGraphicFramePr>
            <a:graphicFrameLocks noGrp="1"/>
          </p:cNvGraphicFramePr>
          <p:nvPr>
            <p:extLst>
              <p:ext uri="{D42A27DB-BD31-4B8C-83A1-F6EECF244321}">
                <p14:modId xmlns:p14="http://schemas.microsoft.com/office/powerpoint/2010/main" val="1579011935"/>
              </p:ext>
            </p:extLst>
          </p:nvPr>
        </p:nvGraphicFramePr>
        <p:xfrm>
          <a:off x="548640" y="1600200"/>
          <a:ext cx="11091672" cy="914400"/>
        </p:xfrm>
        <a:graphic>
          <a:graphicData uri="http://schemas.openxmlformats.org/drawingml/2006/table">
            <a:tbl>
              <a:tblPr/>
              <a:tblGrid>
                <a:gridCol w="2606040"/>
                <a:gridCol w="2286000"/>
                <a:gridCol w="2011680"/>
                <a:gridCol w="4187952"/>
              </a:tblGrid>
              <a:tr h="640080">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Niveau</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Réviseur</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Fréquence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Trace écrite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640080">
                <a:tc>
                  <a:txBody>
                    <a:bodyPr/>
                    <a:lstStyle/>
                    <a:p>
                      <a:pPr algn="l" indent="0" marL="0">
                        <a:buNone/>
                      </a:pPr>
                      <a:r>
                        <a:rPr lang="en-US" sz="1050" b="1" dirty="0">
                          <a:solidFill>
                            <a:srgbClr val="0091DA"/>
                          </a:solidFill>
                          <a:latin typeface="Calibri" pitchFamily="34" charset="0"/>
                          <a:ea typeface="Calibri" pitchFamily="34" charset="-122"/>
                          <a:cs typeface="Calibri" pitchFamily="34" charset="-120"/>
                        </a:rPr>
                        <a:t>1 — Revue terrain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Senior expérimenté</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Quotidienne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Visa daté sur chaque FT (initiales + date)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40080">
                <a:tc>
                  <a:txBody>
                    <a:bodyPr/>
                    <a:lstStyle/>
                    <a:p>
                      <a:pPr algn="l" indent="0" marL="0">
                        <a:buNone/>
                      </a:pPr>
                      <a:r>
                        <a:rPr lang="en-US" sz="1050" b="1" dirty="0">
                          <a:solidFill>
                            <a:srgbClr val="005EB8"/>
                          </a:solidFill>
                          <a:latin typeface="Calibri" pitchFamily="34" charset="0"/>
                          <a:ea typeface="Calibri" pitchFamily="34" charset="-122"/>
                          <a:cs typeface="Calibri" pitchFamily="34" charset="-120"/>
                        </a:rPr>
                        <a:t>2 — Revue intermédiaire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Chef de mission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Fin de cycle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Note de revue par cycle, commentaires datés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640080">
                <a:tc>
                  <a:txBody>
                    <a:bodyPr/>
                    <a:lstStyle/>
                    <a:p>
                      <a:pPr algn="l" indent="0" marL="0">
                        <a:buNone/>
                      </a:pPr>
                      <a:r>
                        <a:rPr lang="en-US" sz="1050" b="1" dirty="0">
                          <a:solidFill>
                            <a:srgbClr val="00338D"/>
                          </a:solidFill>
                          <a:latin typeface="Calibri" pitchFamily="34" charset="0"/>
                          <a:ea typeface="Calibri" pitchFamily="34" charset="-122"/>
                          <a:cs typeface="Calibri" pitchFamily="34" charset="-120"/>
                        </a:rPr>
                        <a:t>3 — Revue de l'associé</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Associé signataire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Avant signature</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Note de revue d'opinion + signature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640080">
                <a:tc>
                  <a:txBody>
                    <a:bodyPr/>
                    <a:lstStyle/>
                    <a:p>
                      <a:pPr algn="l" indent="0" marL="0">
                        <a:buNone/>
                      </a:pPr>
                      <a:r>
                        <a:rPr lang="en-US" sz="1050" b="1" dirty="0">
                          <a:solidFill>
                            <a:srgbClr val="1E8449"/>
                          </a:solidFill>
                          <a:latin typeface="Calibri" pitchFamily="34" charset="0"/>
                          <a:ea typeface="Calibri" pitchFamily="34" charset="-122"/>
                          <a:cs typeface="Calibri" pitchFamily="34" charset="-120"/>
                        </a:rPr>
                        <a:t>4 — Contrôle qualité EQCR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Associé indépendant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00" dirty="0">
                          <a:solidFill>
                            <a:srgbClr val="59657C"/>
                          </a:solidFill>
                          <a:latin typeface="Calibri" pitchFamily="34" charset="0"/>
                          <a:ea typeface="Calibri" pitchFamily="34" charset="-122"/>
                          <a:cs typeface="Calibri" pitchFamily="34" charset="-120"/>
                        </a:rPr>
                        <a:t>Cycles à risque + opinion</a:t>
                      </a:r>
                      <a:endParaRPr lang="en-US" sz="100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Note EQCR séparée, conservée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Shape 3"/>
          <p:cNvSpPr/>
          <p:nvPr/>
        </p:nvSpPr>
        <p:spPr>
          <a:xfrm>
            <a:off x="548640" y="4526280"/>
            <a:ext cx="11091672" cy="1417320"/>
          </a:xfrm>
          <a:prstGeom prst="rect">
            <a:avLst/>
          </a:prstGeom>
          <a:solidFill>
            <a:srgbClr val="E9F0F9"/>
          </a:solidFill>
          <a:ln/>
        </p:spPr>
      </p:sp>
      <p:sp>
        <p:nvSpPr>
          <p:cNvPr id="7" name="Shape 4"/>
          <p:cNvSpPr/>
          <p:nvPr/>
        </p:nvSpPr>
        <p:spPr>
          <a:xfrm>
            <a:off x="548640" y="4526280"/>
            <a:ext cx="91440" cy="1417320"/>
          </a:xfrm>
          <a:prstGeom prst="rect">
            <a:avLst/>
          </a:prstGeom>
          <a:solidFill>
            <a:srgbClr val="1E8449"/>
          </a:solidFill>
          <a:ln/>
        </p:spPr>
      </p:sp>
      <p:sp>
        <p:nvSpPr>
          <p:cNvPr id="8" name="Text 5"/>
          <p:cNvSpPr/>
          <p:nvPr/>
        </p:nvSpPr>
        <p:spPr>
          <a:xfrm>
            <a:off x="822960" y="4645152"/>
            <a:ext cx="10543032" cy="3200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Modalités complémentaires</a:t>
            </a:r>
            <a:endParaRPr lang="en-US" sz="1250" dirty="0"/>
          </a:p>
        </p:txBody>
      </p:sp>
      <p:pic>
        <p:nvPicPr>
          <p:cNvPr id="9" name="Image 0" descr="/home/claude/cac_deck/assets/icons/check_green.png"/>
          <p:cNvPicPr>
            <a:picLocks noChangeAspect="1"/>
          </p:cNvPicPr>
          <p:nvPr/>
        </p:nvPicPr>
        <p:blipFill>
          <a:blip r:embed="rId1"/>
          <a:stretch>
            <a:fillRect/>
          </a:stretch>
        </p:blipFill>
        <p:spPr>
          <a:xfrm>
            <a:off x="822960" y="5020056"/>
            <a:ext cx="237744" cy="237744"/>
          </a:xfrm>
          <a:prstGeom prst="rect">
            <a:avLst/>
          </a:prstGeom>
        </p:spPr>
      </p:pic>
      <p:sp>
        <p:nvSpPr>
          <p:cNvPr id="10" name="Text 6"/>
          <p:cNvSpPr/>
          <p:nvPr/>
        </p:nvSpPr>
        <p:spPr>
          <a:xfrm>
            <a:off x="1143000" y="4983480"/>
            <a:ext cx="4768596" cy="411480"/>
          </a:xfrm>
          <a:prstGeom prst="rect">
            <a:avLst/>
          </a:prstGeom>
          <a:noFill/>
          <a:ln/>
        </p:spPr>
        <p:txBody>
          <a:bodyPr wrap="square" rtlCol="0" anchor="ctr"/>
          <a:lstStyle/>
          <a:p>
            <a:pPr indent="0" marL="0">
              <a:lnSpc>
                <a:spcPct val="95000"/>
              </a:lnSpc>
              <a:buNone/>
            </a:pPr>
            <a:r>
              <a:rPr lang="en-US" sz="1050" dirty="0">
                <a:solidFill>
                  <a:srgbClr val="1A2238"/>
                </a:solidFill>
                <a:latin typeface="Calibri" pitchFamily="34" charset="0"/>
                <a:ea typeface="Calibri" pitchFamily="34" charset="-122"/>
                <a:cs typeface="Calibri" pitchFamily="34" charset="-120"/>
              </a:rPr>
              <a:t>Briefing initial documenté, signé par tous les participants</a:t>
            </a:r>
            <a:endParaRPr lang="en-US" sz="1050" dirty="0"/>
          </a:p>
        </p:txBody>
      </p:sp>
      <p:pic>
        <p:nvPicPr>
          <p:cNvPr id="11" name="Image 1" descr="/home/claude/cac_deck/assets/icons/check_green.png"/>
          <p:cNvPicPr>
            <a:picLocks noChangeAspect="1"/>
          </p:cNvPicPr>
          <p:nvPr/>
        </p:nvPicPr>
        <p:blipFill>
          <a:blip r:embed="rId2"/>
          <a:stretch>
            <a:fillRect/>
          </a:stretch>
        </p:blipFill>
        <p:spPr>
          <a:xfrm>
            <a:off x="6368796" y="5020056"/>
            <a:ext cx="237744" cy="237744"/>
          </a:xfrm>
          <a:prstGeom prst="rect">
            <a:avLst/>
          </a:prstGeom>
        </p:spPr>
      </p:pic>
      <p:sp>
        <p:nvSpPr>
          <p:cNvPr id="12" name="Text 7"/>
          <p:cNvSpPr/>
          <p:nvPr/>
        </p:nvSpPr>
        <p:spPr>
          <a:xfrm>
            <a:off x="6688836" y="4983480"/>
            <a:ext cx="4768596" cy="411480"/>
          </a:xfrm>
          <a:prstGeom prst="rect">
            <a:avLst/>
          </a:prstGeom>
          <a:noFill/>
          <a:ln/>
        </p:spPr>
        <p:txBody>
          <a:bodyPr wrap="square" rtlCol="0" anchor="ctr"/>
          <a:lstStyle/>
          <a:p>
            <a:pPr indent="0" marL="0">
              <a:lnSpc>
                <a:spcPct val="95000"/>
              </a:lnSpc>
              <a:buNone/>
            </a:pPr>
            <a:r>
              <a:rPr lang="en-US" sz="1050" dirty="0">
                <a:solidFill>
                  <a:srgbClr val="1A2238"/>
                </a:solidFill>
                <a:latin typeface="Calibri" pitchFamily="34" charset="0"/>
                <a:ea typeface="Calibri" pitchFamily="34" charset="-122"/>
                <a:cs typeface="Calibri" pitchFamily="34" charset="-120"/>
              </a:rPr>
              <a:t>Stand-up quotidien (15 min) + CR hebdomadaire synthétique</a:t>
            </a:r>
            <a:endParaRPr lang="en-US" sz="1050" dirty="0"/>
          </a:p>
        </p:txBody>
      </p:sp>
      <p:pic>
        <p:nvPicPr>
          <p:cNvPr id="13" name="Image 2" descr="/home/claude/cac_deck/assets/icons/check_green.png"/>
          <p:cNvPicPr>
            <a:picLocks noChangeAspect="1"/>
          </p:cNvPicPr>
          <p:nvPr/>
        </p:nvPicPr>
        <p:blipFill>
          <a:blip r:embed="rId3"/>
          <a:stretch>
            <a:fillRect/>
          </a:stretch>
        </p:blipFill>
        <p:spPr>
          <a:xfrm>
            <a:off x="822960" y="5477256"/>
            <a:ext cx="237744" cy="237744"/>
          </a:xfrm>
          <a:prstGeom prst="rect">
            <a:avLst/>
          </a:prstGeom>
        </p:spPr>
      </p:pic>
      <p:sp>
        <p:nvSpPr>
          <p:cNvPr id="14" name="Text 8"/>
          <p:cNvSpPr/>
          <p:nvPr/>
        </p:nvSpPr>
        <p:spPr>
          <a:xfrm>
            <a:off x="1143000" y="5440680"/>
            <a:ext cx="4768596" cy="411480"/>
          </a:xfrm>
          <a:prstGeom prst="rect">
            <a:avLst/>
          </a:prstGeom>
          <a:noFill/>
          <a:ln/>
        </p:spPr>
        <p:txBody>
          <a:bodyPr wrap="square" rtlCol="0" anchor="ctr"/>
          <a:lstStyle/>
          <a:p>
            <a:pPr indent="0" marL="0">
              <a:lnSpc>
                <a:spcPct val="95000"/>
              </a:lnSpc>
              <a:buNone/>
            </a:pPr>
            <a:r>
              <a:rPr lang="en-US" sz="1050" dirty="0">
                <a:solidFill>
                  <a:srgbClr val="1A2238"/>
                </a:solidFill>
                <a:latin typeface="Calibri" pitchFamily="34" charset="0"/>
                <a:ea typeface="Calibri" pitchFamily="34" charset="-122"/>
                <a:cs typeface="Calibri" pitchFamily="34" charset="-120"/>
              </a:rPr>
              <a:t>Point hebdomadaire associé / chef de mission</a:t>
            </a:r>
            <a:endParaRPr lang="en-US" sz="1050" dirty="0"/>
          </a:p>
        </p:txBody>
      </p:sp>
      <p:pic>
        <p:nvPicPr>
          <p:cNvPr id="15" name="Image 3" descr="/home/claude/cac_deck/assets/icons/check_green.png"/>
          <p:cNvPicPr>
            <a:picLocks noChangeAspect="1"/>
          </p:cNvPicPr>
          <p:nvPr/>
        </p:nvPicPr>
        <p:blipFill>
          <a:blip r:embed="rId4"/>
          <a:stretch>
            <a:fillRect/>
          </a:stretch>
        </p:blipFill>
        <p:spPr>
          <a:xfrm>
            <a:off x="6368796" y="5477256"/>
            <a:ext cx="237744" cy="237744"/>
          </a:xfrm>
          <a:prstGeom prst="rect">
            <a:avLst/>
          </a:prstGeom>
        </p:spPr>
      </p:pic>
      <p:sp>
        <p:nvSpPr>
          <p:cNvPr id="16" name="Text 9"/>
          <p:cNvSpPr/>
          <p:nvPr/>
        </p:nvSpPr>
        <p:spPr>
          <a:xfrm>
            <a:off x="6688836" y="5440680"/>
            <a:ext cx="4768596" cy="411480"/>
          </a:xfrm>
          <a:prstGeom prst="rect">
            <a:avLst/>
          </a:prstGeom>
          <a:noFill/>
          <a:ln/>
        </p:spPr>
        <p:txBody>
          <a:bodyPr wrap="square" rtlCol="0" anchor="ctr"/>
          <a:lstStyle/>
          <a:p>
            <a:pPr indent="0" marL="0">
              <a:lnSpc>
                <a:spcPct val="95000"/>
              </a:lnSpc>
              <a:buNone/>
            </a:pPr>
            <a:r>
              <a:rPr lang="en-US" sz="1050" dirty="0">
                <a:solidFill>
                  <a:srgbClr val="1A2238"/>
                </a:solidFill>
                <a:latin typeface="Calibri" pitchFamily="34" charset="0"/>
                <a:ea typeface="Calibri" pitchFamily="34" charset="-122"/>
                <a:cs typeface="Calibri" pitchFamily="34" charset="-120"/>
              </a:rPr>
              <a:t>Plan de développement des juniors : un cycle difficile sous supervision rapprochée / mois</a:t>
            </a:r>
            <a:endParaRPr lang="en-US" sz="1050" dirty="0"/>
          </a:p>
        </p:txBody>
      </p:sp>
      <p:sp>
        <p:nvSpPr>
          <p:cNvPr id="17" name="Text 10"/>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8" name="Text 11"/>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82 / 90</a:t>
            </a:r>
            <a:endParaRPr lang="en-US" sz="85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 8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CORRIGÉ Q5</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Communication formelle avec le DAF &amp; le PDG (NAA 260)</a:t>
            </a:r>
            <a:endParaRPr lang="en-US" sz="2700" dirty="0"/>
          </a:p>
        </p:txBody>
      </p:sp>
      <p:graphicFrame>
        <p:nvGraphicFramePr>
          <p:cNvPr id="84" name="Table 0"/>
          <p:cNvGraphicFramePr>
            <a:graphicFrameLocks noGrp="1"/>
          </p:cNvGraphicFramePr>
          <p:nvPr>
            <p:extLst>
              <p:ext uri="{D42A27DB-BD31-4B8C-83A1-F6EECF244321}">
                <p14:modId xmlns:p14="http://schemas.microsoft.com/office/powerpoint/2010/main" val="1579011935"/>
              </p:ext>
            </p:extLst>
          </p:nvPr>
        </p:nvGraphicFramePr>
        <p:xfrm>
          <a:off x="548640" y="1572768"/>
          <a:ext cx="11091672" cy="914400"/>
        </p:xfrm>
        <a:graphic>
          <a:graphicData uri="http://schemas.openxmlformats.org/drawingml/2006/table">
            <a:tbl>
              <a:tblPr/>
              <a:tblGrid>
                <a:gridCol w="1920240"/>
                <a:gridCol w="2103120"/>
                <a:gridCol w="3840480"/>
                <a:gridCol w="3227832"/>
              </a:tblGrid>
              <a:tr h="493776">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Moment</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Interlocuteurs</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Contenu</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Livrable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Kick-off</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PDG + DAF + DRH</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Stratégie d'audit, planning, points CNAS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CR de lancement</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Intérim (fin nov.)</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DAF + contrôleur</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Organisation paie, qualité du CI, points fiscaux</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Note de synthèse intérim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Restitution intérim</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PDG + DAF</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Points d'attention pour la clôture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CR + lettre interméd.</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Phase finale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DAF (quotidien)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Points en suspens, demandes, anomalies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Suivi mail formalisé</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Pré-synthèse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DAF seul</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Pré-rapport, ajustements, anticipation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Tableau des ajustements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Réunion de synthèse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PDG + DAF + CA</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Synthèse, lettre 265, ajustements, opinion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CR + Lettre 265 + pré-rapport</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Signature rapports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PDG + DAF</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Remise officielle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Rapports signés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93776">
                <a:tc>
                  <a:txBody>
                    <a:bodyPr/>
                    <a:lstStyle/>
                    <a:p>
                      <a:pPr algn="l" indent="0" marL="0">
                        <a:buNone/>
                      </a:pPr>
                      <a:r>
                        <a:rPr lang="en-US" sz="950" b="1" dirty="0">
                          <a:solidFill>
                            <a:srgbClr val="00338D"/>
                          </a:solidFill>
                          <a:latin typeface="Calibri" pitchFamily="34" charset="0"/>
                          <a:ea typeface="Calibri" pitchFamily="34" charset="-122"/>
                          <a:cs typeface="Calibri" pitchFamily="34" charset="-120"/>
                        </a:rPr>
                        <a:t>AG approbation</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59657C"/>
                          </a:solidFill>
                          <a:latin typeface="Calibri" pitchFamily="34" charset="0"/>
                          <a:ea typeface="Calibri" pitchFamily="34" charset="-122"/>
                          <a:cs typeface="Calibri" pitchFamily="34" charset="-120"/>
                        </a:rPr>
                        <a:t>Actionnaires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A2238"/>
                          </a:solidFill>
                          <a:latin typeface="Calibri" pitchFamily="34" charset="0"/>
                          <a:ea typeface="Calibri" pitchFamily="34" charset="-122"/>
                          <a:cs typeface="Calibri" pitchFamily="34" charset="-120"/>
                        </a:rPr>
                        <a:t>Lecture des rapports</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950" dirty="0">
                          <a:solidFill>
                            <a:srgbClr val="14622F"/>
                          </a:solidFill>
                          <a:latin typeface="Calibri" pitchFamily="34" charset="0"/>
                          <a:ea typeface="Calibri" pitchFamily="34" charset="-122"/>
                          <a:cs typeface="Calibri" pitchFamily="34" charset="-120"/>
                        </a:rPr>
                        <a:t>PV d'AG, présence consignée</a:t>
                      </a:r>
                      <a:endParaRPr lang="en-US" sz="9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bl>
          </a:graphicData>
        </a:graphic>
      </p:graphicFrame>
      <p:sp>
        <p:nvSpPr>
          <p:cNvPr id="6" name="Shape 3"/>
          <p:cNvSpPr/>
          <p:nvPr/>
        </p:nvSpPr>
        <p:spPr>
          <a:xfrm>
            <a:off x="548640" y="5650992"/>
            <a:ext cx="11091672" cy="457200"/>
          </a:xfrm>
          <a:prstGeom prst="rect">
            <a:avLst/>
          </a:prstGeom>
          <a:solidFill>
            <a:srgbClr val="E6F1EA"/>
          </a:solidFill>
          <a:ln/>
        </p:spPr>
      </p:sp>
      <p:sp>
        <p:nvSpPr>
          <p:cNvPr id="7" name="Text 4"/>
          <p:cNvSpPr/>
          <p:nvPr/>
        </p:nvSpPr>
        <p:spPr>
          <a:xfrm>
            <a:off x="822960" y="5650992"/>
            <a:ext cx="10543032" cy="457200"/>
          </a:xfrm>
          <a:prstGeom prst="rect">
            <a:avLst/>
          </a:prstGeom>
          <a:noFill/>
          <a:ln/>
        </p:spPr>
        <p:txBody>
          <a:bodyPr wrap="square" rtlCol="0" anchor="ctr"/>
          <a:lstStyle/>
          <a:p>
            <a:pPr indent="0" marL="0">
              <a:buNone/>
            </a:pPr>
            <a:r>
              <a:rPr lang="en-US" sz="1100" b="1" dirty="0">
                <a:solidFill>
                  <a:srgbClr val="14622F"/>
                </a:solidFill>
                <a:latin typeface="Calibri" pitchFamily="34" charset="0"/>
                <a:ea typeface="Calibri" pitchFamily="34" charset="-122"/>
                <a:cs typeface="Calibri" pitchFamily="34" charset="-120"/>
              </a:rPr>
              <a:t xml:space="preserve">Principe directeur.  </a:t>
            </a:r>
            <a:pPr indent="0" marL="0">
              <a:buNone/>
            </a:pPr>
            <a:r>
              <a:rPr lang="en-US" sz="1100" dirty="0">
                <a:solidFill>
                  <a:srgbClr val="1A2238"/>
                </a:solidFill>
                <a:latin typeface="Calibri" pitchFamily="34" charset="0"/>
                <a:ea typeface="Calibri" pitchFamily="34" charset="-122"/>
                <a:cs typeface="Calibri" pitchFamily="34" charset="-120"/>
              </a:rPr>
              <a:t>Toute communication significative est formalisée par écrit ; les sujets sensibles oraux sont confirmés par écrit sous 48 h.</a:t>
            </a:r>
            <a:endParaRPr lang="en-US" sz="1100" dirty="0"/>
          </a:p>
        </p:txBody>
      </p:sp>
      <p:sp>
        <p:nvSpPr>
          <p:cNvPr id="8" name="Text 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9" name="Text 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83 / 90</a:t>
            </a:r>
            <a:endParaRPr lang="en-US" sz="85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 84">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1091672"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CAS PRATIQUE — CE QUE L'ON RETIENT</a:t>
            </a:r>
            <a:endParaRPr lang="en-US" sz="1100" dirty="0"/>
          </a:p>
        </p:txBody>
      </p:sp>
      <p:sp>
        <p:nvSpPr>
          <p:cNvPr id="4" name="Text 2"/>
          <p:cNvSpPr/>
          <p:nvPr/>
        </p:nvSpPr>
        <p:spPr>
          <a:xfrm>
            <a:off x="548640" y="713232"/>
            <a:ext cx="11091672" cy="640080"/>
          </a:xfrm>
          <a:prstGeom prst="rect">
            <a:avLst/>
          </a:prstGeom>
          <a:noFill/>
          <a:ln/>
        </p:spPr>
        <p:txBody>
          <a:bodyPr wrap="square" rtlCol="0" anchor="ctr"/>
          <a:lstStyle/>
          <a:p>
            <a:pPr indent="0" marL="0">
              <a:buNone/>
            </a:pPr>
            <a:r>
              <a:rPr lang="en-US" sz="2600" b="1" dirty="0">
                <a:solidFill>
                  <a:srgbClr val="FFFFFF"/>
                </a:solidFill>
                <a:latin typeface="Arial" pitchFamily="34" charset="0"/>
                <a:ea typeface="Arial" pitchFamily="34" charset="-122"/>
                <a:cs typeface="Arial" pitchFamily="34" charset="-120"/>
              </a:rPr>
              <a:t>Un dossier se redresse par la méthode</a:t>
            </a:r>
            <a:endParaRPr lang="en-US" sz="2600" dirty="0"/>
          </a:p>
        </p:txBody>
      </p:sp>
      <p:sp>
        <p:nvSpPr>
          <p:cNvPr id="5" name="Shape 3"/>
          <p:cNvSpPr/>
          <p:nvPr/>
        </p:nvSpPr>
        <p:spPr>
          <a:xfrm>
            <a:off x="548640" y="1783080"/>
            <a:ext cx="5340096" cy="1691640"/>
          </a:xfrm>
          <a:prstGeom prst="rect">
            <a:avLst/>
          </a:prstGeom>
          <a:solidFill>
            <a:srgbClr val="12274F"/>
          </a:solidFill>
          <a:ln/>
        </p:spPr>
      </p:sp>
      <p:sp>
        <p:nvSpPr>
          <p:cNvPr id="6" name="Shape 4"/>
          <p:cNvSpPr/>
          <p:nvPr/>
        </p:nvSpPr>
        <p:spPr>
          <a:xfrm>
            <a:off x="548640" y="1783080"/>
            <a:ext cx="73152" cy="1691640"/>
          </a:xfrm>
          <a:prstGeom prst="rect">
            <a:avLst/>
          </a:prstGeom>
          <a:solidFill>
            <a:srgbClr val="0091DA"/>
          </a:solidFill>
          <a:ln/>
        </p:spPr>
      </p:sp>
      <p:sp>
        <p:nvSpPr>
          <p:cNvPr id="7" name="Shape 5"/>
          <p:cNvSpPr/>
          <p:nvPr/>
        </p:nvSpPr>
        <p:spPr>
          <a:xfrm>
            <a:off x="868680" y="2103120"/>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8" name="Image 0" descr="/home/claude/cac_deck/assets/icons/route_white.png"/>
          <p:cNvPicPr>
            <a:picLocks noChangeAspect="1"/>
          </p:cNvPicPr>
          <p:nvPr/>
        </p:nvPicPr>
        <p:blipFill>
          <a:blip r:embed="rId1"/>
          <a:stretch>
            <a:fillRect/>
          </a:stretch>
        </p:blipFill>
        <p:spPr>
          <a:xfrm>
            <a:off x="1022299" y="2256739"/>
            <a:ext cx="332842" cy="332842"/>
          </a:xfrm>
          <a:prstGeom prst="rect">
            <a:avLst/>
          </a:prstGeom>
        </p:spPr>
      </p:pic>
      <p:sp>
        <p:nvSpPr>
          <p:cNvPr id="9" name="Text 6"/>
          <p:cNvSpPr/>
          <p:nvPr/>
        </p:nvSpPr>
        <p:spPr>
          <a:xfrm>
            <a:off x="1691640" y="2103120"/>
            <a:ext cx="4059936" cy="6400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Prioriser par la criticité</a:t>
            </a:r>
            <a:endParaRPr lang="en-US" sz="1400" dirty="0"/>
          </a:p>
        </p:txBody>
      </p:sp>
      <p:sp>
        <p:nvSpPr>
          <p:cNvPr id="10" name="Text 7"/>
          <p:cNvSpPr/>
          <p:nvPr/>
        </p:nvSpPr>
        <p:spPr>
          <a:xfrm>
            <a:off x="868680" y="2834640"/>
            <a:ext cx="4745736"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Les lacunes les plus graves (programme, FM, revues) traitées dès M+1 à M+2.</a:t>
            </a:r>
            <a:endParaRPr lang="en-US" sz="1100" dirty="0"/>
          </a:p>
        </p:txBody>
      </p:sp>
      <p:sp>
        <p:nvSpPr>
          <p:cNvPr id="11" name="Shape 8"/>
          <p:cNvSpPr/>
          <p:nvPr/>
        </p:nvSpPr>
        <p:spPr>
          <a:xfrm>
            <a:off x="6300216" y="1783080"/>
            <a:ext cx="5340096" cy="1691640"/>
          </a:xfrm>
          <a:prstGeom prst="rect">
            <a:avLst/>
          </a:prstGeom>
          <a:solidFill>
            <a:srgbClr val="12274F"/>
          </a:solidFill>
          <a:ln/>
        </p:spPr>
      </p:sp>
      <p:sp>
        <p:nvSpPr>
          <p:cNvPr id="12" name="Shape 9"/>
          <p:cNvSpPr/>
          <p:nvPr/>
        </p:nvSpPr>
        <p:spPr>
          <a:xfrm>
            <a:off x="6300216" y="1783080"/>
            <a:ext cx="73152" cy="1691640"/>
          </a:xfrm>
          <a:prstGeom prst="rect">
            <a:avLst/>
          </a:prstGeom>
          <a:solidFill>
            <a:srgbClr val="005EB8"/>
          </a:solidFill>
          <a:ln/>
        </p:spPr>
      </p:sp>
      <p:sp>
        <p:nvSpPr>
          <p:cNvPr id="13" name="Shape 10"/>
          <p:cNvSpPr/>
          <p:nvPr/>
        </p:nvSpPr>
        <p:spPr>
          <a:xfrm>
            <a:off x="6620256" y="2103120"/>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link_white.png"/>
          <p:cNvPicPr>
            <a:picLocks noChangeAspect="1"/>
          </p:cNvPicPr>
          <p:nvPr/>
        </p:nvPicPr>
        <p:blipFill>
          <a:blip r:embed="rId2"/>
          <a:stretch>
            <a:fillRect/>
          </a:stretch>
        </p:blipFill>
        <p:spPr>
          <a:xfrm>
            <a:off x="6773875" y="2256739"/>
            <a:ext cx="332842" cy="332842"/>
          </a:xfrm>
          <a:prstGeom prst="rect">
            <a:avLst/>
          </a:prstGeom>
        </p:spPr>
      </p:pic>
      <p:sp>
        <p:nvSpPr>
          <p:cNvPr id="15" name="Text 11"/>
          <p:cNvSpPr/>
          <p:nvPr/>
        </p:nvSpPr>
        <p:spPr>
          <a:xfrm>
            <a:off x="7443216" y="2103120"/>
            <a:ext cx="4059936" cy="6400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Produire des modèles</a:t>
            </a:r>
            <a:endParaRPr lang="en-US" sz="1400" dirty="0"/>
          </a:p>
        </p:txBody>
      </p:sp>
      <p:sp>
        <p:nvSpPr>
          <p:cNvPr id="16" name="Text 12"/>
          <p:cNvSpPr/>
          <p:nvPr/>
        </p:nvSpPr>
        <p:spPr>
          <a:xfrm>
            <a:off x="6620256" y="2834640"/>
            <a:ext cx="4745736"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FM « Personnel » indexée au SCF, programme par assertion, dispositif de visas.</a:t>
            </a:r>
            <a:endParaRPr lang="en-US" sz="1100" dirty="0"/>
          </a:p>
        </p:txBody>
      </p:sp>
      <p:sp>
        <p:nvSpPr>
          <p:cNvPr id="17" name="Shape 13"/>
          <p:cNvSpPr/>
          <p:nvPr/>
        </p:nvSpPr>
        <p:spPr>
          <a:xfrm>
            <a:off x="548640" y="3657600"/>
            <a:ext cx="5340096" cy="1691640"/>
          </a:xfrm>
          <a:prstGeom prst="rect">
            <a:avLst/>
          </a:prstGeom>
          <a:solidFill>
            <a:srgbClr val="12274F"/>
          </a:solidFill>
          <a:ln/>
        </p:spPr>
      </p:sp>
      <p:sp>
        <p:nvSpPr>
          <p:cNvPr id="18" name="Shape 14"/>
          <p:cNvSpPr/>
          <p:nvPr/>
        </p:nvSpPr>
        <p:spPr>
          <a:xfrm>
            <a:off x="548640" y="3657600"/>
            <a:ext cx="73152" cy="1691640"/>
          </a:xfrm>
          <a:prstGeom prst="rect">
            <a:avLst/>
          </a:prstGeom>
          <a:solidFill>
            <a:srgbClr val="1E8449"/>
          </a:solidFill>
          <a:ln/>
        </p:spPr>
      </p:sp>
      <p:sp>
        <p:nvSpPr>
          <p:cNvPr id="19" name="Shape 15"/>
          <p:cNvSpPr/>
          <p:nvPr/>
        </p:nvSpPr>
        <p:spPr>
          <a:xfrm>
            <a:off x="868680" y="3977640"/>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0" name="Image 2" descr="/home/claude/cac_deck/assets/icons/shieldCheck_white.png"/>
          <p:cNvPicPr>
            <a:picLocks noChangeAspect="1"/>
          </p:cNvPicPr>
          <p:nvPr/>
        </p:nvPicPr>
        <p:blipFill>
          <a:blip r:embed="rId3"/>
          <a:stretch>
            <a:fillRect/>
          </a:stretch>
        </p:blipFill>
        <p:spPr>
          <a:xfrm>
            <a:off x="1022299" y="4131259"/>
            <a:ext cx="332842" cy="332842"/>
          </a:xfrm>
          <a:prstGeom prst="rect">
            <a:avLst/>
          </a:prstGeom>
        </p:spPr>
      </p:pic>
      <p:sp>
        <p:nvSpPr>
          <p:cNvPr id="21" name="Text 16"/>
          <p:cNvSpPr/>
          <p:nvPr/>
        </p:nvSpPr>
        <p:spPr>
          <a:xfrm>
            <a:off x="1691640" y="3977640"/>
            <a:ext cx="4059936" cy="6400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Ancrer la supervision</a:t>
            </a:r>
            <a:endParaRPr lang="en-US" sz="1400" dirty="0"/>
          </a:p>
        </p:txBody>
      </p:sp>
      <p:sp>
        <p:nvSpPr>
          <p:cNvPr id="22" name="Text 17"/>
          <p:cNvSpPr/>
          <p:nvPr/>
        </p:nvSpPr>
        <p:spPr>
          <a:xfrm>
            <a:off x="868680" y="4709160"/>
            <a:ext cx="4745736"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Quatre niveaux NAGQ 1 avec trace écrite identifiable à chaque étape.</a:t>
            </a:r>
            <a:endParaRPr lang="en-US" sz="1100" dirty="0"/>
          </a:p>
        </p:txBody>
      </p:sp>
      <p:sp>
        <p:nvSpPr>
          <p:cNvPr id="23" name="Shape 18"/>
          <p:cNvSpPr/>
          <p:nvPr/>
        </p:nvSpPr>
        <p:spPr>
          <a:xfrm>
            <a:off x="6300216" y="3657600"/>
            <a:ext cx="5340096" cy="1691640"/>
          </a:xfrm>
          <a:prstGeom prst="rect">
            <a:avLst/>
          </a:prstGeom>
          <a:solidFill>
            <a:srgbClr val="12274F"/>
          </a:solidFill>
          <a:ln/>
        </p:spPr>
      </p:sp>
      <p:sp>
        <p:nvSpPr>
          <p:cNvPr id="24" name="Shape 19"/>
          <p:cNvSpPr/>
          <p:nvPr/>
        </p:nvSpPr>
        <p:spPr>
          <a:xfrm>
            <a:off x="6300216" y="3657600"/>
            <a:ext cx="73152" cy="1691640"/>
          </a:xfrm>
          <a:prstGeom prst="rect">
            <a:avLst/>
          </a:prstGeom>
          <a:solidFill>
            <a:srgbClr val="C77700"/>
          </a:solidFill>
          <a:ln/>
        </p:spPr>
      </p:sp>
      <p:sp>
        <p:nvSpPr>
          <p:cNvPr id="25" name="Shape 20"/>
          <p:cNvSpPr/>
          <p:nvPr/>
        </p:nvSpPr>
        <p:spPr>
          <a:xfrm>
            <a:off x="6620256" y="3977640"/>
            <a:ext cx="640080" cy="64008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26" name="Image 3" descr="/home/claude/cac_deck/assets/icons/handshake_white.png"/>
          <p:cNvPicPr>
            <a:picLocks noChangeAspect="1"/>
          </p:cNvPicPr>
          <p:nvPr/>
        </p:nvPicPr>
        <p:blipFill>
          <a:blip r:embed="rId4"/>
          <a:stretch>
            <a:fillRect/>
          </a:stretch>
        </p:blipFill>
        <p:spPr>
          <a:xfrm>
            <a:off x="6773875" y="4131259"/>
            <a:ext cx="332842" cy="332842"/>
          </a:xfrm>
          <a:prstGeom prst="rect">
            <a:avLst/>
          </a:prstGeom>
        </p:spPr>
      </p:pic>
      <p:sp>
        <p:nvSpPr>
          <p:cNvPr id="27" name="Text 21"/>
          <p:cNvSpPr/>
          <p:nvPr/>
        </p:nvSpPr>
        <p:spPr>
          <a:xfrm>
            <a:off x="7443216" y="3977640"/>
            <a:ext cx="4059936" cy="6400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Structurer la communication</a:t>
            </a:r>
            <a:endParaRPr lang="en-US" sz="1400" dirty="0"/>
          </a:p>
        </p:txBody>
      </p:sp>
      <p:sp>
        <p:nvSpPr>
          <p:cNvPr id="28" name="Text 22"/>
          <p:cNvSpPr/>
          <p:nvPr/>
        </p:nvSpPr>
        <p:spPr>
          <a:xfrm>
            <a:off x="6620256" y="4709160"/>
            <a:ext cx="4745736" cy="548640"/>
          </a:xfrm>
          <a:prstGeom prst="rect">
            <a:avLst/>
          </a:prstGeom>
          <a:noFill/>
          <a:ln/>
        </p:spPr>
        <p:txBody>
          <a:bodyPr wrap="square" rtlCol="0" anchor="t"/>
          <a:lstStyle/>
          <a:p>
            <a:pPr indent="0" marL="0">
              <a:lnSpc>
                <a:spcPct val="103000"/>
              </a:lnSpc>
              <a:buNone/>
            </a:pPr>
            <a:r>
              <a:rPr lang="en-US" sz="1100" dirty="0">
                <a:solidFill>
                  <a:srgbClr val="B9C7E0"/>
                </a:solidFill>
                <a:latin typeface="Calibri" pitchFamily="34" charset="0"/>
                <a:ea typeface="Calibri" pitchFamily="34" charset="-122"/>
                <a:cs typeface="Calibri" pitchFamily="34" charset="-120"/>
              </a:rPr>
              <a:t>Un calendrier formalisé du kick-off à l'AG, tout versé au dossier.</a:t>
            </a:r>
            <a:endParaRPr lang="en-US" sz="1100" dirty="0"/>
          </a:p>
        </p:txBody>
      </p:sp>
      <p:sp>
        <p:nvSpPr>
          <p:cNvPr id="29" name="Text 2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30" name="Text 2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84 / 90</a:t>
            </a:r>
            <a:endParaRPr lang="en-US" sz="85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 8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QUIZZ DE FIN DE JOURNÉE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15 questions à choix multiples — corrigé</a:t>
            </a:r>
            <a:endParaRPr lang="en-US" sz="2700" dirty="0"/>
          </a:p>
        </p:txBody>
      </p:sp>
      <p:graphicFrame>
        <p:nvGraphicFramePr>
          <p:cNvPr id="86" name="Table 0"/>
          <p:cNvGraphicFramePr>
            <a:graphicFrameLocks noGrp="1"/>
          </p:cNvGraphicFramePr>
          <p:nvPr>
            <p:extLst>
              <p:ext uri="{D42A27DB-BD31-4B8C-83A1-F6EECF244321}">
                <p14:modId xmlns:p14="http://schemas.microsoft.com/office/powerpoint/2010/main" val="1579011935"/>
              </p:ext>
            </p:extLst>
          </p:nvPr>
        </p:nvGraphicFramePr>
        <p:xfrm>
          <a:off x="548640" y="1554480"/>
          <a:ext cx="11091672" cy="914400"/>
        </p:xfrm>
        <a:graphic>
          <a:graphicData uri="http://schemas.openxmlformats.org/drawingml/2006/table">
            <a:tbl>
              <a:tblPr/>
              <a:tblGrid>
                <a:gridCol w="573707"/>
                <a:gridCol w="4302804"/>
                <a:gridCol w="908370"/>
                <a:gridCol w="573707"/>
                <a:gridCol w="4302804"/>
                <a:gridCol w="430280"/>
              </a:tblGrid>
              <a:tr h="457200">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Q</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Thème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Rép.</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Q</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l" indent="0" marL="0">
                        <a:buNone/>
                      </a:pPr>
                      <a:r>
                        <a:rPr lang="en-US" sz="1000" b="1" dirty="0">
                          <a:solidFill>
                            <a:srgbClr val="FFFFFF"/>
                          </a:solidFill>
                          <a:latin typeface="Arial" pitchFamily="34" charset="0"/>
                          <a:ea typeface="Arial" pitchFamily="34" charset="-122"/>
                          <a:cs typeface="Arial" pitchFamily="34" charset="-120"/>
                        </a:rPr>
                        <a:t>Thème</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c>
                  <a:txBody>
                    <a:bodyPr/>
                    <a:lstStyle/>
                    <a:p>
                      <a:pPr algn="ctr" indent="0" marL="0">
                        <a:buNone/>
                      </a:pPr>
                      <a:r>
                        <a:rPr lang="en-US" sz="1000" b="1" dirty="0">
                          <a:solidFill>
                            <a:srgbClr val="FFFFFF"/>
                          </a:solidFill>
                          <a:latin typeface="Arial" pitchFamily="34" charset="0"/>
                          <a:ea typeface="Arial" pitchFamily="34" charset="-122"/>
                          <a:cs typeface="Arial" pitchFamily="34" charset="-120"/>
                        </a:rPr>
                        <a:t>Rép.</a:t>
                      </a:r>
                      <a:endParaRPr lang="en-US" sz="1000" dirty="0">
                        <a:latin typeface="Arial" charset="0"/>
                        <a:ea typeface="Arial" charset="0"/>
                        <a:cs typeface="Arial"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00338D"/>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Norme documentation d'audit</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9</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Comptes 51 = cycle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C</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2</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Norme planification</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C</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Classe 63 = nature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A</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3</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Objet de la NAA 260</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11</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Objet de la NAGQ 1</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C</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4</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Objet de la NAA 265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C</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12</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Fonction feuille maîtresse</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Décret normes rapports CAC</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13</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Organisme cotis. salariés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6</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 non documenté = non fait »</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A</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14</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Organisme cotis. non-salariés</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7</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Délai finalisation dossier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15</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Origine lettre recommand.</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D</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r h="457200">
                <a:tc>
                  <a:txBody>
                    <a:bodyPr/>
                    <a:lstStyle/>
                    <a:p>
                      <a:pPr algn="ctr" indent="0" marL="0">
                        <a:buNone/>
                      </a:pPr>
                      <a:r>
                        <a:rPr lang="en-US" sz="1050" b="1" dirty="0">
                          <a:solidFill>
                            <a:srgbClr val="00338D"/>
                          </a:solidFill>
                          <a:latin typeface="Calibri" pitchFamily="34" charset="0"/>
                          <a:ea typeface="Calibri" pitchFamily="34" charset="-122"/>
                          <a:cs typeface="Calibri" pitchFamily="34" charset="-120"/>
                        </a:rPr>
                        <a:t>8</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l" indent="0" marL="0">
                        <a:buNone/>
                      </a:pPr>
                      <a:r>
                        <a:rPr lang="en-US" sz="1050" dirty="0">
                          <a:solidFill>
                            <a:srgbClr val="1A2238"/>
                          </a:solidFill>
                          <a:latin typeface="Calibri" pitchFamily="34" charset="0"/>
                          <a:ea typeface="Calibri" pitchFamily="34" charset="-122"/>
                          <a:cs typeface="Calibri" pitchFamily="34" charset="-120"/>
                        </a:rPr>
                        <a:t>Nomenclature SCF fixée par</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r>
                        <a:rPr lang="en-US" sz="1050" b="1" dirty="0">
                          <a:solidFill>
                            <a:srgbClr val="1E8449"/>
                          </a:solidFill>
                          <a:latin typeface="Calibri" pitchFamily="34" charset="0"/>
                          <a:ea typeface="Calibri" pitchFamily="34" charset="-122"/>
                          <a:cs typeface="Calibri" pitchFamily="34" charset="-120"/>
                        </a:rPr>
                        <a:t>B</a:t>
                      </a: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3F6FB"/>
                    </a:solidFill>
                  </a:tcPr>
                </a:tc>
                <a:tc>
                  <a:txBody>
                    <a:bodyPr/>
                    <a:lstStyle/>
                    <a:p>
                      <a:pPr algn="ctr" indent="0" marL="0">
                        <a:buNone/>
                      </a:pP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l" indent="0" marL="0">
                        <a:buNone/>
                      </a:pP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c>
                  <a:txBody>
                    <a:bodyPr/>
                    <a:lstStyle/>
                    <a:p>
                      <a:pPr algn="ctr" indent="0" marL="0">
                        <a:buNone/>
                      </a:pPr>
                      <a:endParaRPr lang="en-US" sz="1050" dirty="0">
                        <a:latin typeface="Calibri" charset="0"/>
                        <a:ea typeface="Calibri" charset="0"/>
                        <a:cs typeface="Calibri" charset="0"/>
                      </a:endParaRPr>
                    </a:p>
                  </a:txBody>
                  <a:tcPr marL="91440" marR="91440" marT="45720" marB="45720" anchor="ctr">
                    <a:lnL w="9525" cap="flat" cmpd="sng" algn="ctr">
                      <a:solidFill>
                        <a:srgbClr val="DCE3EF"/>
                      </a:solidFill>
                      <a:prstDash val="solid"/>
                      <a:round/>
                      <a:headEnd type="none" w="med" len="med"/>
                      <a:tailEnd type="none" w="med" len="med"/>
                    </a:lnL>
                    <a:lnR w="9525" cap="flat" cmpd="sng" algn="ctr">
                      <a:solidFill>
                        <a:srgbClr val="DCE3EF"/>
                      </a:solidFill>
                      <a:prstDash val="solid"/>
                      <a:round/>
                      <a:headEnd type="none" w="med" len="med"/>
                      <a:tailEnd type="none" w="med" len="med"/>
                    </a:lnR>
                    <a:lnT w="9525" cap="flat" cmpd="sng" algn="ctr">
                      <a:solidFill>
                        <a:srgbClr val="DCE3EF"/>
                      </a:solidFill>
                      <a:prstDash val="solid"/>
                      <a:round/>
                      <a:headEnd type="none" w="med" len="med"/>
                      <a:tailEnd type="none" w="med" len="med"/>
                    </a:lnT>
                    <a:lnB w="9525" cap="flat" cmpd="sng" algn="ctr">
                      <a:solidFill>
                        <a:srgbClr val="DCE3EF"/>
                      </a:solidFill>
                      <a:prstDash val="solid"/>
                      <a:round/>
                      <a:headEnd type="none" w="med" len="med"/>
                      <a:tailEnd type="none" w="med" len="med"/>
                    </a:lnB>
                    <a:solidFill>
                      <a:srgbClr val="FFFFFF"/>
                    </a:solidFill>
                  </a:tcPr>
                </a:tc>
              </a:tr>
            </a:tbl>
          </a:graphicData>
        </a:graphic>
      </p:graphicFrame>
      <p:sp>
        <p:nvSpPr>
          <p:cNvPr id="6" name="Shape 3"/>
          <p:cNvSpPr/>
          <p:nvPr/>
        </p:nvSpPr>
        <p:spPr>
          <a:xfrm>
            <a:off x="548640" y="5650992"/>
            <a:ext cx="11091672" cy="457200"/>
          </a:xfrm>
          <a:prstGeom prst="rect">
            <a:avLst/>
          </a:prstGeom>
          <a:solidFill>
            <a:srgbClr val="E7EDF7"/>
          </a:solidFill>
          <a:ln/>
        </p:spPr>
      </p:sp>
      <p:sp>
        <p:nvSpPr>
          <p:cNvPr id="7" name="Text 4"/>
          <p:cNvSpPr/>
          <p:nvPr/>
        </p:nvSpPr>
        <p:spPr>
          <a:xfrm>
            <a:off x="822960" y="5650992"/>
            <a:ext cx="10543032" cy="457200"/>
          </a:xfrm>
          <a:prstGeom prst="rect">
            <a:avLst/>
          </a:prstGeom>
          <a:noFill/>
          <a:ln/>
        </p:spPr>
        <p:txBody>
          <a:bodyPr wrap="square" rtlCol="0" anchor="ctr"/>
          <a:lstStyle/>
          <a:p>
            <a:pPr indent="0" marL="0">
              <a:buNone/>
            </a:pPr>
            <a:r>
              <a:rPr lang="en-US" sz="1100" b="1" dirty="0">
                <a:solidFill>
                  <a:srgbClr val="00338D"/>
                </a:solidFill>
                <a:latin typeface="Calibri" pitchFamily="34" charset="0"/>
                <a:ea typeface="Calibri" pitchFamily="34" charset="-122"/>
                <a:cs typeface="Calibri" pitchFamily="34" charset="-120"/>
              </a:rPr>
              <a:t xml:space="preserve">Auto-évaluation :  </a:t>
            </a:r>
            <a:pPr indent="0" marL="0">
              <a:buNone/>
            </a:pPr>
            <a:r>
              <a:rPr lang="en-US" sz="1100" dirty="0">
                <a:solidFill>
                  <a:srgbClr val="1A2238"/>
                </a:solidFill>
                <a:latin typeface="Calibri" pitchFamily="34" charset="0"/>
                <a:ea typeface="Calibri" pitchFamily="34" charset="-122"/>
                <a:cs typeface="Calibri" pitchFamily="34" charset="-120"/>
              </a:rPr>
              <a:t>13-15 maîtrise excellente · 10-12 bonne maîtrise · 7-9 maîtrise partielle (revoir les annexes) · &lt; 7 reprise avec l'animateur.</a:t>
            </a:r>
            <a:endParaRPr lang="en-US" sz="1100" dirty="0"/>
          </a:p>
        </p:txBody>
      </p:sp>
      <p:sp>
        <p:nvSpPr>
          <p:cNvPr id="8" name="Text 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9" name="Text 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85 / 90</a:t>
            </a:r>
            <a:endParaRPr lang="en-US" sz="85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 8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BOÎTE À OUTILS — DOSSIER 2</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Dix trames réutilisables : outils 7 à 16</a:t>
            </a:r>
            <a:endParaRPr lang="en-US" sz="2700" dirty="0"/>
          </a:p>
        </p:txBody>
      </p:sp>
      <p:sp>
        <p:nvSpPr>
          <p:cNvPr id="5" name="Shape 3"/>
          <p:cNvSpPr/>
          <p:nvPr/>
        </p:nvSpPr>
        <p:spPr>
          <a:xfrm>
            <a:off x="548640" y="17830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 name="Shape 4"/>
          <p:cNvSpPr/>
          <p:nvPr/>
        </p:nvSpPr>
        <p:spPr>
          <a:xfrm>
            <a:off x="548640" y="1783080"/>
            <a:ext cx="1998878" cy="73152"/>
          </a:xfrm>
          <a:prstGeom prst="rect">
            <a:avLst/>
          </a:prstGeom>
          <a:solidFill>
            <a:srgbClr val="00338D"/>
          </a:solidFill>
          <a:ln/>
        </p:spPr>
      </p:sp>
      <p:sp>
        <p:nvSpPr>
          <p:cNvPr id="7" name="Text 5"/>
          <p:cNvSpPr/>
          <p:nvPr/>
        </p:nvSpPr>
        <p:spPr>
          <a:xfrm>
            <a:off x="685800" y="19476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7</a:t>
            </a:r>
            <a:endParaRPr lang="en-US" sz="2600" dirty="0"/>
          </a:p>
        </p:txBody>
      </p:sp>
      <p:sp>
        <p:nvSpPr>
          <p:cNvPr id="8" name="Shape 6"/>
          <p:cNvSpPr/>
          <p:nvPr/>
        </p:nvSpPr>
        <p:spPr>
          <a:xfrm>
            <a:off x="1228039" y="2350008"/>
            <a:ext cx="640080" cy="64008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folderOpen_white.png"/>
          <p:cNvPicPr>
            <a:picLocks noChangeAspect="1"/>
          </p:cNvPicPr>
          <p:nvPr/>
        </p:nvPicPr>
        <p:blipFill>
          <a:blip r:embed="rId1"/>
          <a:stretch>
            <a:fillRect/>
          </a:stretch>
        </p:blipFill>
        <p:spPr>
          <a:xfrm>
            <a:off x="1381658" y="2503627"/>
            <a:ext cx="332842" cy="332842"/>
          </a:xfrm>
          <a:prstGeom prst="rect">
            <a:avLst/>
          </a:prstGeom>
        </p:spPr>
      </p:pic>
      <p:sp>
        <p:nvSpPr>
          <p:cNvPr id="10" name="Text 7"/>
          <p:cNvSpPr/>
          <p:nvPr/>
        </p:nvSpPr>
        <p:spPr>
          <a:xfrm>
            <a:off x="658368" y="30632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Architecture du dossier permanent</a:t>
            </a:r>
            <a:endParaRPr lang="en-US" sz="1000" dirty="0"/>
          </a:p>
        </p:txBody>
      </p:sp>
      <p:sp>
        <p:nvSpPr>
          <p:cNvPr id="11" name="Shape 8"/>
          <p:cNvSpPr/>
          <p:nvPr/>
        </p:nvSpPr>
        <p:spPr>
          <a:xfrm>
            <a:off x="2821838" y="17830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2" name="Shape 9"/>
          <p:cNvSpPr/>
          <p:nvPr/>
        </p:nvSpPr>
        <p:spPr>
          <a:xfrm>
            <a:off x="2821838" y="1783080"/>
            <a:ext cx="1998878" cy="73152"/>
          </a:xfrm>
          <a:prstGeom prst="rect">
            <a:avLst/>
          </a:prstGeom>
          <a:solidFill>
            <a:srgbClr val="005EB8"/>
          </a:solidFill>
          <a:ln/>
        </p:spPr>
      </p:sp>
      <p:sp>
        <p:nvSpPr>
          <p:cNvPr id="13" name="Text 10"/>
          <p:cNvSpPr/>
          <p:nvPr/>
        </p:nvSpPr>
        <p:spPr>
          <a:xfrm>
            <a:off x="2958998" y="19476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8</a:t>
            </a:r>
            <a:endParaRPr lang="en-US" sz="2600" dirty="0"/>
          </a:p>
        </p:txBody>
      </p:sp>
      <p:sp>
        <p:nvSpPr>
          <p:cNvPr id="14" name="Shape 11"/>
          <p:cNvSpPr/>
          <p:nvPr/>
        </p:nvSpPr>
        <p:spPr>
          <a:xfrm>
            <a:off x="3501238" y="2350008"/>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5" name="Image 1" descr="/home/claude/cac_deck/assets/icons/sitemap_white.png"/>
          <p:cNvPicPr>
            <a:picLocks noChangeAspect="1"/>
          </p:cNvPicPr>
          <p:nvPr/>
        </p:nvPicPr>
        <p:blipFill>
          <a:blip r:embed="rId2"/>
          <a:stretch>
            <a:fillRect/>
          </a:stretch>
        </p:blipFill>
        <p:spPr>
          <a:xfrm>
            <a:off x="3654857" y="2503627"/>
            <a:ext cx="332842" cy="332842"/>
          </a:xfrm>
          <a:prstGeom prst="rect">
            <a:avLst/>
          </a:prstGeom>
        </p:spPr>
      </p:pic>
      <p:sp>
        <p:nvSpPr>
          <p:cNvPr id="16" name="Text 12"/>
          <p:cNvSpPr/>
          <p:nvPr/>
        </p:nvSpPr>
        <p:spPr>
          <a:xfrm>
            <a:off x="2931566" y="30632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Architecture du dossier de travail</a:t>
            </a:r>
            <a:endParaRPr lang="en-US" sz="1000" dirty="0"/>
          </a:p>
        </p:txBody>
      </p:sp>
      <p:sp>
        <p:nvSpPr>
          <p:cNvPr id="17" name="Shape 13"/>
          <p:cNvSpPr/>
          <p:nvPr/>
        </p:nvSpPr>
        <p:spPr>
          <a:xfrm>
            <a:off x="5095037" y="17830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8" name="Shape 14"/>
          <p:cNvSpPr/>
          <p:nvPr/>
        </p:nvSpPr>
        <p:spPr>
          <a:xfrm>
            <a:off x="5095037" y="1783080"/>
            <a:ext cx="1998878" cy="73152"/>
          </a:xfrm>
          <a:prstGeom prst="rect">
            <a:avLst/>
          </a:prstGeom>
          <a:solidFill>
            <a:srgbClr val="0091DA"/>
          </a:solidFill>
          <a:ln/>
        </p:spPr>
      </p:sp>
      <p:sp>
        <p:nvSpPr>
          <p:cNvPr id="19" name="Text 15"/>
          <p:cNvSpPr/>
          <p:nvPr/>
        </p:nvSpPr>
        <p:spPr>
          <a:xfrm>
            <a:off x="5232197" y="19476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9</a:t>
            </a:r>
            <a:endParaRPr lang="en-US" sz="2600" dirty="0"/>
          </a:p>
        </p:txBody>
      </p:sp>
      <p:sp>
        <p:nvSpPr>
          <p:cNvPr id="20" name="Shape 16"/>
          <p:cNvSpPr/>
          <p:nvPr/>
        </p:nvSpPr>
        <p:spPr>
          <a:xfrm>
            <a:off x="5774436" y="2350008"/>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1" name="Image 2" descr="/home/claude/cac_deck/assets/icons/fileAlt_white.png"/>
          <p:cNvPicPr>
            <a:picLocks noChangeAspect="1"/>
          </p:cNvPicPr>
          <p:nvPr/>
        </p:nvPicPr>
        <p:blipFill>
          <a:blip r:embed="rId3"/>
          <a:stretch>
            <a:fillRect/>
          </a:stretch>
        </p:blipFill>
        <p:spPr>
          <a:xfrm>
            <a:off x="5928055" y="2503627"/>
            <a:ext cx="332842" cy="332842"/>
          </a:xfrm>
          <a:prstGeom prst="rect">
            <a:avLst/>
          </a:prstGeom>
        </p:spPr>
      </p:pic>
      <p:sp>
        <p:nvSpPr>
          <p:cNvPr id="22" name="Text 17"/>
          <p:cNvSpPr/>
          <p:nvPr/>
        </p:nvSpPr>
        <p:spPr>
          <a:xfrm>
            <a:off x="5204765" y="30632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Trame de feuille maîtresse</a:t>
            </a:r>
            <a:endParaRPr lang="en-US" sz="1000" dirty="0"/>
          </a:p>
        </p:txBody>
      </p:sp>
      <p:sp>
        <p:nvSpPr>
          <p:cNvPr id="23" name="Shape 18"/>
          <p:cNvSpPr/>
          <p:nvPr/>
        </p:nvSpPr>
        <p:spPr>
          <a:xfrm>
            <a:off x="7368235" y="17830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4" name="Shape 19"/>
          <p:cNvSpPr/>
          <p:nvPr/>
        </p:nvSpPr>
        <p:spPr>
          <a:xfrm>
            <a:off x="7368235" y="1783080"/>
            <a:ext cx="1998878" cy="73152"/>
          </a:xfrm>
          <a:prstGeom prst="rect">
            <a:avLst/>
          </a:prstGeom>
          <a:solidFill>
            <a:srgbClr val="1E8449"/>
          </a:solidFill>
          <a:ln/>
        </p:spPr>
      </p:sp>
      <p:sp>
        <p:nvSpPr>
          <p:cNvPr id="25" name="Text 20"/>
          <p:cNvSpPr/>
          <p:nvPr/>
        </p:nvSpPr>
        <p:spPr>
          <a:xfrm>
            <a:off x="7505395" y="19476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10</a:t>
            </a:r>
            <a:endParaRPr lang="en-US" sz="2600" dirty="0"/>
          </a:p>
        </p:txBody>
      </p:sp>
      <p:sp>
        <p:nvSpPr>
          <p:cNvPr id="26" name="Shape 21"/>
          <p:cNvSpPr/>
          <p:nvPr/>
        </p:nvSpPr>
        <p:spPr>
          <a:xfrm>
            <a:off x="8047634" y="2350008"/>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7" name="Image 3" descr="/home/claude/cac_deck/assets/icons/fileContract_white.png"/>
          <p:cNvPicPr>
            <a:picLocks noChangeAspect="1"/>
          </p:cNvPicPr>
          <p:nvPr/>
        </p:nvPicPr>
        <p:blipFill>
          <a:blip r:embed="rId4"/>
          <a:stretch>
            <a:fillRect/>
          </a:stretch>
        </p:blipFill>
        <p:spPr>
          <a:xfrm>
            <a:off x="8201254" y="2503627"/>
            <a:ext cx="332842" cy="332842"/>
          </a:xfrm>
          <a:prstGeom prst="rect">
            <a:avLst/>
          </a:prstGeom>
        </p:spPr>
      </p:pic>
      <p:sp>
        <p:nvSpPr>
          <p:cNvPr id="28" name="Text 22"/>
          <p:cNvSpPr/>
          <p:nvPr/>
        </p:nvSpPr>
        <p:spPr>
          <a:xfrm>
            <a:off x="7477963" y="30632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Trame de feuille de travail</a:t>
            </a:r>
            <a:endParaRPr lang="en-US" sz="1000" dirty="0"/>
          </a:p>
        </p:txBody>
      </p:sp>
      <p:sp>
        <p:nvSpPr>
          <p:cNvPr id="29" name="Shape 23"/>
          <p:cNvSpPr/>
          <p:nvPr/>
        </p:nvSpPr>
        <p:spPr>
          <a:xfrm>
            <a:off x="9641434" y="17830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0" name="Shape 24"/>
          <p:cNvSpPr/>
          <p:nvPr/>
        </p:nvSpPr>
        <p:spPr>
          <a:xfrm>
            <a:off x="9641434" y="1783080"/>
            <a:ext cx="1998878" cy="73152"/>
          </a:xfrm>
          <a:prstGeom prst="rect">
            <a:avLst/>
          </a:prstGeom>
          <a:solidFill>
            <a:srgbClr val="C77700"/>
          </a:solidFill>
          <a:ln/>
        </p:spPr>
      </p:sp>
      <p:sp>
        <p:nvSpPr>
          <p:cNvPr id="31" name="Text 25"/>
          <p:cNvSpPr/>
          <p:nvPr/>
        </p:nvSpPr>
        <p:spPr>
          <a:xfrm>
            <a:off x="9778594" y="19476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11</a:t>
            </a:r>
            <a:endParaRPr lang="en-US" sz="2600" dirty="0"/>
          </a:p>
        </p:txBody>
      </p:sp>
      <p:sp>
        <p:nvSpPr>
          <p:cNvPr id="32" name="Shape 26"/>
          <p:cNvSpPr/>
          <p:nvPr/>
        </p:nvSpPr>
        <p:spPr>
          <a:xfrm>
            <a:off x="10320833" y="2350008"/>
            <a:ext cx="640080" cy="64008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33" name="Image 4" descr="/home/claude/cac_deck/assets/icons/listOl_white.png"/>
          <p:cNvPicPr>
            <a:picLocks noChangeAspect="1"/>
          </p:cNvPicPr>
          <p:nvPr/>
        </p:nvPicPr>
        <p:blipFill>
          <a:blip r:embed="rId5"/>
          <a:stretch>
            <a:fillRect/>
          </a:stretch>
        </p:blipFill>
        <p:spPr>
          <a:xfrm>
            <a:off x="10474452" y="2503627"/>
            <a:ext cx="332842" cy="332842"/>
          </a:xfrm>
          <a:prstGeom prst="rect">
            <a:avLst/>
          </a:prstGeom>
        </p:spPr>
      </p:pic>
      <p:sp>
        <p:nvSpPr>
          <p:cNvPr id="34" name="Text 27"/>
          <p:cNvSpPr/>
          <p:nvPr/>
        </p:nvSpPr>
        <p:spPr>
          <a:xfrm>
            <a:off x="9751162" y="30632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Trame de programme de travail</a:t>
            </a:r>
            <a:endParaRPr lang="en-US" sz="1000" dirty="0"/>
          </a:p>
        </p:txBody>
      </p:sp>
      <p:sp>
        <p:nvSpPr>
          <p:cNvPr id="35" name="Shape 28"/>
          <p:cNvSpPr/>
          <p:nvPr/>
        </p:nvSpPr>
        <p:spPr>
          <a:xfrm>
            <a:off x="548640" y="38404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6" name="Shape 29"/>
          <p:cNvSpPr/>
          <p:nvPr/>
        </p:nvSpPr>
        <p:spPr>
          <a:xfrm>
            <a:off x="548640" y="3840480"/>
            <a:ext cx="1998878" cy="73152"/>
          </a:xfrm>
          <a:prstGeom prst="rect">
            <a:avLst/>
          </a:prstGeom>
          <a:solidFill>
            <a:srgbClr val="00338D"/>
          </a:solidFill>
          <a:ln/>
        </p:spPr>
      </p:sp>
      <p:sp>
        <p:nvSpPr>
          <p:cNvPr id="37" name="Text 30"/>
          <p:cNvSpPr/>
          <p:nvPr/>
        </p:nvSpPr>
        <p:spPr>
          <a:xfrm>
            <a:off x="685800" y="40050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12</a:t>
            </a:r>
            <a:endParaRPr lang="en-US" sz="2600" dirty="0"/>
          </a:p>
        </p:txBody>
      </p:sp>
      <p:sp>
        <p:nvSpPr>
          <p:cNvPr id="38" name="Shape 31"/>
          <p:cNvSpPr/>
          <p:nvPr/>
        </p:nvSpPr>
        <p:spPr>
          <a:xfrm>
            <a:off x="1228039" y="4407408"/>
            <a:ext cx="640080" cy="64008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39" name="Image 5" descr="/home/claude/cac_deck/assets/icons/bullhorn_white.png"/>
          <p:cNvPicPr>
            <a:picLocks noChangeAspect="1"/>
          </p:cNvPicPr>
          <p:nvPr/>
        </p:nvPicPr>
        <p:blipFill>
          <a:blip r:embed="rId6"/>
          <a:stretch>
            <a:fillRect/>
          </a:stretch>
        </p:blipFill>
        <p:spPr>
          <a:xfrm>
            <a:off x="1381658" y="4561027"/>
            <a:ext cx="332842" cy="332842"/>
          </a:xfrm>
          <a:prstGeom prst="rect">
            <a:avLst/>
          </a:prstGeom>
        </p:spPr>
      </p:pic>
      <p:sp>
        <p:nvSpPr>
          <p:cNvPr id="40" name="Text 32"/>
          <p:cNvSpPr/>
          <p:nvPr/>
        </p:nvSpPr>
        <p:spPr>
          <a:xfrm>
            <a:off x="658368" y="51206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Trame de briefing de démarrage</a:t>
            </a:r>
            <a:endParaRPr lang="en-US" sz="1000" dirty="0"/>
          </a:p>
        </p:txBody>
      </p:sp>
      <p:sp>
        <p:nvSpPr>
          <p:cNvPr id="41" name="Shape 33"/>
          <p:cNvSpPr/>
          <p:nvPr/>
        </p:nvSpPr>
        <p:spPr>
          <a:xfrm>
            <a:off x="2821838" y="38404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42" name="Shape 34"/>
          <p:cNvSpPr/>
          <p:nvPr/>
        </p:nvSpPr>
        <p:spPr>
          <a:xfrm>
            <a:off x="2821838" y="3840480"/>
            <a:ext cx="1998878" cy="73152"/>
          </a:xfrm>
          <a:prstGeom prst="rect">
            <a:avLst/>
          </a:prstGeom>
          <a:solidFill>
            <a:srgbClr val="005EB8"/>
          </a:solidFill>
          <a:ln/>
        </p:spPr>
      </p:sp>
      <p:sp>
        <p:nvSpPr>
          <p:cNvPr id="43" name="Text 35"/>
          <p:cNvSpPr/>
          <p:nvPr/>
        </p:nvSpPr>
        <p:spPr>
          <a:xfrm>
            <a:off x="2958998" y="40050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13</a:t>
            </a:r>
            <a:endParaRPr lang="en-US" sz="2600" dirty="0"/>
          </a:p>
        </p:txBody>
      </p:sp>
      <p:sp>
        <p:nvSpPr>
          <p:cNvPr id="44" name="Shape 36"/>
          <p:cNvSpPr/>
          <p:nvPr/>
        </p:nvSpPr>
        <p:spPr>
          <a:xfrm>
            <a:off x="3501238" y="4407408"/>
            <a:ext cx="640080" cy="64008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45" name="Image 6" descr="/home/claude/cac_deck/assets/icons/eye_white.png"/>
          <p:cNvPicPr>
            <a:picLocks noChangeAspect="1"/>
          </p:cNvPicPr>
          <p:nvPr/>
        </p:nvPicPr>
        <p:blipFill>
          <a:blip r:embed="rId7"/>
          <a:stretch>
            <a:fillRect/>
          </a:stretch>
        </p:blipFill>
        <p:spPr>
          <a:xfrm>
            <a:off x="3654857" y="4561027"/>
            <a:ext cx="332842" cy="332842"/>
          </a:xfrm>
          <a:prstGeom prst="rect">
            <a:avLst/>
          </a:prstGeom>
        </p:spPr>
      </p:pic>
      <p:sp>
        <p:nvSpPr>
          <p:cNvPr id="46" name="Text 37"/>
          <p:cNvSpPr/>
          <p:nvPr/>
        </p:nvSpPr>
        <p:spPr>
          <a:xfrm>
            <a:off x="2931566" y="51206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Grille de revue (supervision)</a:t>
            </a:r>
            <a:endParaRPr lang="en-US" sz="1000" dirty="0"/>
          </a:p>
        </p:txBody>
      </p:sp>
      <p:sp>
        <p:nvSpPr>
          <p:cNvPr id="47" name="Shape 38"/>
          <p:cNvSpPr/>
          <p:nvPr/>
        </p:nvSpPr>
        <p:spPr>
          <a:xfrm>
            <a:off x="5095037" y="38404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48" name="Shape 39"/>
          <p:cNvSpPr/>
          <p:nvPr/>
        </p:nvSpPr>
        <p:spPr>
          <a:xfrm>
            <a:off x="5095037" y="3840480"/>
            <a:ext cx="1998878" cy="73152"/>
          </a:xfrm>
          <a:prstGeom prst="rect">
            <a:avLst/>
          </a:prstGeom>
          <a:solidFill>
            <a:srgbClr val="0091DA"/>
          </a:solidFill>
          <a:ln/>
        </p:spPr>
      </p:sp>
      <p:sp>
        <p:nvSpPr>
          <p:cNvPr id="49" name="Text 40"/>
          <p:cNvSpPr/>
          <p:nvPr/>
        </p:nvSpPr>
        <p:spPr>
          <a:xfrm>
            <a:off x="5232197" y="40050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14</a:t>
            </a:r>
            <a:endParaRPr lang="en-US" sz="2600" dirty="0"/>
          </a:p>
        </p:txBody>
      </p:sp>
      <p:sp>
        <p:nvSpPr>
          <p:cNvPr id="50" name="Shape 41"/>
          <p:cNvSpPr/>
          <p:nvPr/>
        </p:nvSpPr>
        <p:spPr>
          <a:xfrm>
            <a:off x="5774436" y="4407408"/>
            <a:ext cx="640080" cy="64008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51" name="Image 7" descr="/home/claude/cac_deck/assets/icons/comments_white.png"/>
          <p:cNvPicPr>
            <a:picLocks noChangeAspect="1"/>
          </p:cNvPicPr>
          <p:nvPr/>
        </p:nvPicPr>
        <p:blipFill>
          <a:blip r:embed="rId8"/>
          <a:stretch>
            <a:fillRect/>
          </a:stretch>
        </p:blipFill>
        <p:spPr>
          <a:xfrm>
            <a:off x="5928055" y="4561027"/>
            <a:ext cx="332842" cy="332842"/>
          </a:xfrm>
          <a:prstGeom prst="rect">
            <a:avLst/>
          </a:prstGeom>
        </p:spPr>
      </p:pic>
      <p:sp>
        <p:nvSpPr>
          <p:cNvPr id="52" name="Text 42"/>
          <p:cNvSpPr/>
          <p:nvPr/>
        </p:nvSpPr>
        <p:spPr>
          <a:xfrm>
            <a:off x="5204765" y="51206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CR de réunion client</a:t>
            </a:r>
            <a:endParaRPr lang="en-US" sz="1000" dirty="0"/>
          </a:p>
        </p:txBody>
      </p:sp>
      <p:sp>
        <p:nvSpPr>
          <p:cNvPr id="53" name="Shape 43"/>
          <p:cNvSpPr/>
          <p:nvPr/>
        </p:nvSpPr>
        <p:spPr>
          <a:xfrm>
            <a:off x="7368235" y="38404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54" name="Shape 44"/>
          <p:cNvSpPr/>
          <p:nvPr/>
        </p:nvSpPr>
        <p:spPr>
          <a:xfrm>
            <a:off x="7368235" y="3840480"/>
            <a:ext cx="1998878" cy="73152"/>
          </a:xfrm>
          <a:prstGeom prst="rect">
            <a:avLst/>
          </a:prstGeom>
          <a:solidFill>
            <a:srgbClr val="1E8449"/>
          </a:solidFill>
          <a:ln/>
        </p:spPr>
      </p:sp>
      <p:sp>
        <p:nvSpPr>
          <p:cNvPr id="55" name="Text 45"/>
          <p:cNvSpPr/>
          <p:nvPr/>
        </p:nvSpPr>
        <p:spPr>
          <a:xfrm>
            <a:off x="7505395" y="40050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15</a:t>
            </a:r>
            <a:endParaRPr lang="en-US" sz="2600" dirty="0"/>
          </a:p>
        </p:txBody>
      </p:sp>
      <p:sp>
        <p:nvSpPr>
          <p:cNvPr id="56" name="Shape 46"/>
          <p:cNvSpPr/>
          <p:nvPr/>
        </p:nvSpPr>
        <p:spPr>
          <a:xfrm>
            <a:off x="8047634" y="4407408"/>
            <a:ext cx="640080" cy="64008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57" name="Image 8" descr="/home/claude/cac_deck/assets/icons/pen_white.png"/>
          <p:cNvPicPr>
            <a:picLocks noChangeAspect="1"/>
          </p:cNvPicPr>
          <p:nvPr/>
        </p:nvPicPr>
        <p:blipFill>
          <a:blip r:embed="rId9"/>
          <a:stretch>
            <a:fillRect/>
          </a:stretch>
        </p:blipFill>
        <p:spPr>
          <a:xfrm>
            <a:off x="8201254" y="4561027"/>
            <a:ext cx="332842" cy="332842"/>
          </a:xfrm>
          <a:prstGeom prst="rect">
            <a:avLst/>
          </a:prstGeom>
        </p:spPr>
      </p:pic>
      <p:sp>
        <p:nvSpPr>
          <p:cNvPr id="58" name="Text 47"/>
          <p:cNvSpPr/>
          <p:nvPr/>
        </p:nvSpPr>
        <p:spPr>
          <a:xfrm>
            <a:off x="7477963" y="51206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Lettre de recommandations (265)</a:t>
            </a:r>
            <a:endParaRPr lang="en-US" sz="1000" dirty="0"/>
          </a:p>
        </p:txBody>
      </p:sp>
      <p:sp>
        <p:nvSpPr>
          <p:cNvPr id="59" name="Shape 48"/>
          <p:cNvSpPr/>
          <p:nvPr/>
        </p:nvSpPr>
        <p:spPr>
          <a:xfrm>
            <a:off x="9641434" y="3840480"/>
            <a:ext cx="1998878" cy="187452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60" name="Shape 49"/>
          <p:cNvSpPr/>
          <p:nvPr/>
        </p:nvSpPr>
        <p:spPr>
          <a:xfrm>
            <a:off x="9641434" y="3840480"/>
            <a:ext cx="1998878" cy="73152"/>
          </a:xfrm>
          <a:prstGeom prst="rect">
            <a:avLst/>
          </a:prstGeom>
          <a:solidFill>
            <a:srgbClr val="C77700"/>
          </a:solidFill>
          <a:ln/>
        </p:spPr>
      </p:sp>
      <p:sp>
        <p:nvSpPr>
          <p:cNvPr id="61" name="Text 50"/>
          <p:cNvSpPr/>
          <p:nvPr/>
        </p:nvSpPr>
        <p:spPr>
          <a:xfrm>
            <a:off x="9778594" y="4005072"/>
            <a:ext cx="1724558" cy="457200"/>
          </a:xfrm>
          <a:prstGeom prst="rect">
            <a:avLst/>
          </a:prstGeom>
          <a:noFill/>
          <a:ln/>
        </p:spPr>
        <p:txBody>
          <a:bodyPr wrap="square" rtlCol="0" anchor="ctr"/>
          <a:lstStyle/>
          <a:p>
            <a:pPr indent="0" marL="0">
              <a:buNone/>
            </a:pPr>
            <a:r>
              <a:rPr lang="en-US" sz="2600" b="1" dirty="0">
                <a:solidFill>
                  <a:srgbClr val="D7DEEC"/>
                </a:solidFill>
                <a:latin typeface="Arial" pitchFamily="34" charset="0"/>
                <a:ea typeface="Arial" pitchFamily="34" charset="-122"/>
                <a:cs typeface="Arial" pitchFamily="34" charset="-120"/>
              </a:rPr>
              <a:t>16</a:t>
            </a:r>
            <a:endParaRPr lang="en-US" sz="2600" dirty="0"/>
          </a:p>
        </p:txBody>
      </p:sp>
      <p:sp>
        <p:nvSpPr>
          <p:cNvPr id="62" name="Shape 51"/>
          <p:cNvSpPr/>
          <p:nvPr/>
        </p:nvSpPr>
        <p:spPr>
          <a:xfrm>
            <a:off x="10320833" y="4407408"/>
            <a:ext cx="640080" cy="64008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63" name="Image 9" descr="/home/claude/cac_deck/assets/icons/clipboardCheck_white.png"/>
          <p:cNvPicPr>
            <a:picLocks noChangeAspect="1"/>
          </p:cNvPicPr>
          <p:nvPr/>
        </p:nvPicPr>
        <p:blipFill>
          <a:blip r:embed="rId10"/>
          <a:stretch>
            <a:fillRect/>
          </a:stretch>
        </p:blipFill>
        <p:spPr>
          <a:xfrm>
            <a:off x="10474452" y="4561027"/>
            <a:ext cx="332842" cy="332842"/>
          </a:xfrm>
          <a:prstGeom prst="rect">
            <a:avLst/>
          </a:prstGeom>
        </p:spPr>
      </p:pic>
      <p:sp>
        <p:nvSpPr>
          <p:cNvPr id="64" name="Text 52"/>
          <p:cNvSpPr/>
          <p:nvPr/>
        </p:nvSpPr>
        <p:spPr>
          <a:xfrm>
            <a:off x="9751162" y="5120640"/>
            <a:ext cx="1779422" cy="548640"/>
          </a:xfrm>
          <a:prstGeom prst="rect">
            <a:avLst/>
          </a:prstGeom>
          <a:noFill/>
          <a:ln/>
        </p:spPr>
        <p:txBody>
          <a:bodyPr wrap="square" rtlCol="0" anchor="t"/>
          <a:lstStyle/>
          <a:p>
            <a:pPr algn="ctr" indent="0" marL="0">
              <a:lnSpc>
                <a:spcPct val="100000"/>
              </a:lnSpc>
              <a:buNone/>
            </a:pPr>
            <a:r>
              <a:rPr lang="en-US" sz="1000" dirty="0">
                <a:solidFill>
                  <a:srgbClr val="1A2238"/>
                </a:solidFill>
                <a:latin typeface="Calibri" pitchFamily="34" charset="0"/>
                <a:ea typeface="Calibri" pitchFamily="34" charset="-122"/>
                <a:cs typeface="Calibri" pitchFamily="34" charset="-120"/>
              </a:rPr>
              <a:t>Note de synthèse de mission</a:t>
            </a:r>
            <a:endParaRPr lang="en-US" sz="1000" dirty="0"/>
          </a:p>
        </p:txBody>
      </p:sp>
      <p:sp>
        <p:nvSpPr>
          <p:cNvPr id="65" name="Text 5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66" name="Text 5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86 / 90</a:t>
            </a:r>
            <a:endParaRPr lang="en-US" sz="85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 8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SYNTHÈSE DE LA JOURNÉE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Six points clés à retenir</a:t>
            </a:r>
            <a:endParaRPr lang="en-US" sz="2700" dirty="0"/>
          </a:p>
        </p:txBody>
      </p:sp>
      <p:sp>
        <p:nvSpPr>
          <p:cNvPr id="5" name="Shape 3"/>
          <p:cNvSpPr/>
          <p:nvPr/>
        </p:nvSpPr>
        <p:spPr>
          <a:xfrm>
            <a:off x="548640" y="1783080"/>
            <a:ext cx="3453384" cy="1920240"/>
          </a:xfrm>
          <a:prstGeom prst="rect">
            <a:avLst/>
          </a:prstGeom>
          <a:solidFill>
            <a:srgbClr val="F3F6FB"/>
          </a:solidFill>
          <a:ln w="12700">
            <a:solidFill>
              <a:srgbClr val="DCE3EF"/>
            </a:solidFill>
            <a:prstDash val="solid"/>
          </a:ln>
        </p:spPr>
      </p:sp>
      <p:sp>
        <p:nvSpPr>
          <p:cNvPr id="6" name="Shape 4"/>
          <p:cNvSpPr/>
          <p:nvPr/>
        </p:nvSpPr>
        <p:spPr>
          <a:xfrm>
            <a:off x="548640" y="1783080"/>
            <a:ext cx="3453384" cy="73152"/>
          </a:xfrm>
          <a:prstGeom prst="rect">
            <a:avLst/>
          </a:prstGeom>
          <a:solidFill>
            <a:srgbClr val="00338D"/>
          </a:solidFill>
          <a:ln/>
        </p:spPr>
      </p:sp>
      <p:sp>
        <p:nvSpPr>
          <p:cNvPr id="7" name="Shape 5"/>
          <p:cNvSpPr/>
          <p:nvPr/>
        </p:nvSpPr>
        <p:spPr>
          <a:xfrm>
            <a:off x="804672" y="2039112"/>
            <a:ext cx="548640" cy="54864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8" name="Image 0" descr="/home/claude/cac_deck/assets/icons/archive_white.png"/>
          <p:cNvPicPr>
            <a:picLocks noChangeAspect="1"/>
          </p:cNvPicPr>
          <p:nvPr/>
        </p:nvPicPr>
        <p:blipFill>
          <a:blip r:embed="rId1"/>
          <a:stretch>
            <a:fillRect/>
          </a:stretch>
        </p:blipFill>
        <p:spPr>
          <a:xfrm>
            <a:off x="936346" y="2170786"/>
            <a:ext cx="285293" cy="285293"/>
          </a:xfrm>
          <a:prstGeom prst="rect">
            <a:avLst/>
          </a:prstGeom>
        </p:spPr>
      </p:pic>
      <p:sp>
        <p:nvSpPr>
          <p:cNvPr id="9" name="Text 6"/>
          <p:cNvSpPr/>
          <p:nvPr/>
        </p:nvSpPr>
        <p:spPr>
          <a:xfrm>
            <a:off x="1463040" y="203911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Un dossier n'est pas une archive</a:t>
            </a:r>
            <a:endParaRPr lang="en-US" sz="1250" dirty="0"/>
          </a:p>
        </p:txBody>
      </p:sp>
      <p:sp>
        <p:nvSpPr>
          <p:cNvPr id="10" name="Text 7"/>
          <p:cNvSpPr/>
          <p:nvPr/>
        </p:nvSpPr>
        <p:spPr>
          <a:xfrm>
            <a:off x="804672" y="269748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Il démontre la démarche (NAA 230) : un auditeur expérimenté étranger à la mission doit pouvoir le comprendre.</a:t>
            </a:r>
            <a:endParaRPr lang="en-US" sz="1050" dirty="0"/>
          </a:p>
        </p:txBody>
      </p:sp>
      <p:sp>
        <p:nvSpPr>
          <p:cNvPr id="11" name="Shape 8"/>
          <p:cNvSpPr/>
          <p:nvPr/>
        </p:nvSpPr>
        <p:spPr>
          <a:xfrm>
            <a:off x="4367784" y="1783080"/>
            <a:ext cx="3453384" cy="1920240"/>
          </a:xfrm>
          <a:prstGeom prst="rect">
            <a:avLst/>
          </a:prstGeom>
          <a:solidFill>
            <a:srgbClr val="F3F6FB"/>
          </a:solidFill>
          <a:ln w="12700">
            <a:solidFill>
              <a:srgbClr val="DCE3EF"/>
            </a:solidFill>
            <a:prstDash val="solid"/>
          </a:ln>
        </p:spPr>
      </p:sp>
      <p:sp>
        <p:nvSpPr>
          <p:cNvPr id="12" name="Shape 9"/>
          <p:cNvSpPr/>
          <p:nvPr/>
        </p:nvSpPr>
        <p:spPr>
          <a:xfrm>
            <a:off x="4367784" y="1783080"/>
            <a:ext cx="3453384" cy="73152"/>
          </a:xfrm>
          <a:prstGeom prst="rect">
            <a:avLst/>
          </a:prstGeom>
          <a:solidFill>
            <a:srgbClr val="005EB8"/>
          </a:solidFill>
          <a:ln/>
        </p:spPr>
      </p:sp>
      <p:sp>
        <p:nvSpPr>
          <p:cNvPr id="13" name="Shape 10"/>
          <p:cNvSpPr/>
          <p:nvPr/>
        </p:nvSpPr>
        <p:spPr>
          <a:xfrm>
            <a:off x="4623816" y="2039112"/>
            <a:ext cx="548640" cy="54864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4" name="Image 1" descr="/home/claude/cac_deck/assets/icons/shield_white.png"/>
          <p:cNvPicPr>
            <a:picLocks noChangeAspect="1"/>
          </p:cNvPicPr>
          <p:nvPr/>
        </p:nvPicPr>
        <p:blipFill>
          <a:blip r:embed="rId2"/>
          <a:stretch>
            <a:fillRect/>
          </a:stretch>
        </p:blipFill>
        <p:spPr>
          <a:xfrm>
            <a:off x="4755490" y="2170786"/>
            <a:ext cx="285293" cy="285293"/>
          </a:xfrm>
          <a:prstGeom prst="rect">
            <a:avLst/>
          </a:prstGeom>
        </p:spPr>
      </p:pic>
      <p:sp>
        <p:nvSpPr>
          <p:cNvPr id="15" name="Text 11"/>
          <p:cNvSpPr/>
          <p:nvPr/>
        </p:nvSpPr>
        <p:spPr>
          <a:xfrm>
            <a:off x="5282184" y="203911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Formalisation = défendabilité</a:t>
            </a:r>
            <a:endParaRPr lang="en-US" sz="1250" dirty="0"/>
          </a:p>
        </p:txBody>
      </p:sp>
      <p:sp>
        <p:nvSpPr>
          <p:cNvPr id="16" name="Text 12"/>
          <p:cNvSpPr/>
          <p:nvPr/>
        </p:nvSpPr>
        <p:spPr>
          <a:xfrm>
            <a:off x="4623816" y="269748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Seules les traces écrites prouvent la diligence. « Ce qui n'est pas documenté n'est pas considéré comme fait. »</a:t>
            </a:r>
            <a:endParaRPr lang="en-US" sz="1050" dirty="0"/>
          </a:p>
        </p:txBody>
      </p:sp>
      <p:sp>
        <p:nvSpPr>
          <p:cNvPr id="17" name="Shape 13"/>
          <p:cNvSpPr/>
          <p:nvPr/>
        </p:nvSpPr>
        <p:spPr>
          <a:xfrm>
            <a:off x="8186928" y="1783080"/>
            <a:ext cx="3453384" cy="1920240"/>
          </a:xfrm>
          <a:prstGeom prst="rect">
            <a:avLst/>
          </a:prstGeom>
          <a:solidFill>
            <a:srgbClr val="F3F6FB"/>
          </a:solidFill>
          <a:ln w="12700">
            <a:solidFill>
              <a:srgbClr val="DCE3EF"/>
            </a:solidFill>
            <a:prstDash val="solid"/>
          </a:ln>
        </p:spPr>
      </p:sp>
      <p:sp>
        <p:nvSpPr>
          <p:cNvPr id="18" name="Shape 14"/>
          <p:cNvSpPr/>
          <p:nvPr/>
        </p:nvSpPr>
        <p:spPr>
          <a:xfrm>
            <a:off x="8186928" y="1783080"/>
            <a:ext cx="3453384" cy="73152"/>
          </a:xfrm>
          <a:prstGeom prst="rect">
            <a:avLst/>
          </a:prstGeom>
          <a:solidFill>
            <a:srgbClr val="0091DA"/>
          </a:solidFill>
          <a:ln/>
        </p:spPr>
      </p:sp>
      <p:sp>
        <p:nvSpPr>
          <p:cNvPr id="19" name="Shape 15"/>
          <p:cNvSpPr/>
          <p:nvPr/>
        </p:nvSpPr>
        <p:spPr>
          <a:xfrm>
            <a:off x="8442960" y="2039112"/>
            <a:ext cx="548640" cy="54864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0" name="Image 2" descr="/home/claude/cac_deck/assets/icons/sync_white.png"/>
          <p:cNvPicPr>
            <a:picLocks noChangeAspect="1"/>
          </p:cNvPicPr>
          <p:nvPr/>
        </p:nvPicPr>
        <p:blipFill>
          <a:blip r:embed="rId3"/>
          <a:stretch>
            <a:fillRect/>
          </a:stretch>
        </p:blipFill>
        <p:spPr>
          <a:xfrm>
            <a:off x="8574634" y="2170786"/>
            <a:ext cx="285293" cy="285293"/>
          </a:xfrm>
          <a:prstGeom prst="rect">
            <a:avLst/>
          </a:prstGeom>
        </p:spPr>
      </p:pic>
      <p:sp>
        <p:nvSpPr>
          <p:cNvPr id="21" name="Text 16"/>
          <p:cNvSpPr/>
          <p:nvPr/>
        </p:nvSpPr>
        <p:spPr>
          <a:xfrm>
            <a:off x="9101328" y="203911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Le dossier permanent est vivant</a:t>
            </a:r>
            <a:endParaRPr lang="en-US" sz="1250" dirty="0"/>
          </a:p>
        </p:txBody>
      </p:sp>
      <p:sp>
        <p:nvSpPr>
          <p:cNvPr id="22" name="Text 17"/>
          <p:cNvSpPr/>
          <p:nvPr/>
        </p:nvSpPr>
        <p:spPr>
          <a:xfrm>
            <a:off x="8442960" y="269748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Sa mise à jour annuelle est aussi importante que sa constitution initiale.</a:t>
            </a:r>
            <a:endParaRPr lang="en-US" sz="1050" dirty="0"/>
          </a:p>
        </p:txBody>
      </p:sp>
      <p:sp>
        <p:nvSpPr>
          <p:cNvPr id="23" name="Shape 18"/>
          <p:cNvSpPr/>
          <p:nvPr/>
        </p:nvSpPr>
        <p:spPr>
          <a:xfrm>
            <a:off x="548640" y="3886200"/>
            <a:ext cx="3453384" cy="1920240"/>
          </a:xfrm>
          <a:prstGeom prst="rect">
            <a:avLst/>
          </a:prstGeom>
          <a:solidFill>
            <a:srgbClr val="F3F6FB"/>
          </a:solidFill>
          <a:ln w="12700">
            <a:solidFill>
              <a:srgbClr val="DCE3EF"/>
            </a:solidFill>
            <a:prstDash val="solid"/>
          </a:ln>
        </p:spPr>
      </p:sp>
      <p:sp>
        <p:nvSpPr>
          <p:cNvPr id="24" name="Shape 19"/>
          <p:cNvSpPr/>
          <p:nvPr/>
        </p:nvSpPr>
        <p:spPr>
          <a:xfrm>
            <a:off x="548640" y="3886200"/>
            <a:ext cx="3453384" cy="73152"/>
          </a:xfrm>
          <a:prstGeom prst="rect">
            <a:avLst/>
          </a:prstGeom>
          <a:solidFill>
            <a:srgbClr val="1E8449"/>
          </a:solidFill>
          <a:ln/>
        </p:spPr>
      </p:sp>
      <p:sp>
        <p:nvSpPr>
          <p:cNvPr id="25" name="Shape 20"/>
          <p:cNvSpPr/>
          <p:nvPr/>
        </p:nvSpPr>
        <p:spPr>
          <a:xfrm>
            <a:off x="804672" y="4142232"/>
            <a:ext cx="548640" cy="54864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26" name="Image 3" descr="/home/claude/cac_deck/assets/icons/eye_white.png"/>
          <p:cNvPicPr>
            <a:picLocks noChangeAspect="1"/>
          </p:cNvPicPr>
          <p:nvPr/>
        </p:nvPicPr>
        <p:blipFill>
          <a:blip r:embed="rId4"/>
          <a:stretch>
            <a:fillRect/>
          </a:stretch>
        </p:blipFill>
        <p:spPr>
          <a:xfrm>
            <a:off x="936346" y="4273906"/>
            <a:ext cx="285293" cy="285293"/>
          </a:xfrm>
          <a:prstGeom prst="rect">
            <a:avLst/>
          </a:prstGeom>
        </p:spPr>
      </p:pic>
      <p:sp>
        <p:nvSpPr>
          <p:cNvPr id="27" name="Text 21"/>
          <p:cNvSpPr/>
          <p:nvPr/>
        </p:nvSpPr>
        <p:spPr>
          <a:xfrm>
            <a:off x="1463040" y="414223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La supervision est normative</a:t>
            </a:r>
            <a:endParaRPr lang="en-US" sz="1250" dirty="0"/>
          </a:p>
        </p:txBody>
      </p:sp>
      <p:sp>
        <p:nvSpPr>
          <p:cNvPr id="28" name="Text 22"/>
          <p:cNvSpPr/>
          <p:nvPr/>
        </p:nvSpPr>
        <p:spPr>
          <a:xfrm>
            <a:off x="804672" y="480060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Quatre niveaux (terrain, intermédiaire, associé, EQCR) avec trace écrite (NAGQ 1).</a:t>
            </a:r>
            <a:endParaRPr lang="en-US" sz="1050" dirty="0"/>
          </a:p>
        </p:txBody>
      </p:sp>
      <p:sp>
        <p:nvSpPr>
          <p:cNvPr id="29" name="Shape 23"/>
          <p:cNvSpPr/>
          <p:nvPr/>
        </p:nvSpPr>
        <p:spPr>
          <a:xfrm>
            <a:off x="4367784" y="3886200"/>
            <a:ext cx="3453384" cy="1920240"/>
          </a:xfrm>
          <a:prstGeom prst="rect">
            <a:avLst/>
          </a:prstGeom>
          <a:solidFill>
            <a:srgbClr val="F3F6FB"/>
          </a:solidFill>
          <a:ln w="12700">
            <a:solidFill>
              <a:srgbClr val="DCE3EF"/>
            </a:solidFill>
            <a:prstDash val="solid"/>
          </a:ln>
        </p:spPr>
      </p:sp>
      <p:sp>
        <p:nvSpPr>
          <p:cNvPr id="30" name="Shape 24"/>
          <p:cNvSpPr/>
          <p:nvPr/>
        </p:nvSpPr>
        <p:spPr>
          <a:xfrm>
            <a:off x="4367784" y="3886200"/>
            <a:ext cx="3453384" cy="73152"/>
          </a:xfrm>
          <a:prstGeom prst="rect">
            <a:avLst/>
          </a:prstGeom>
          <a:solidFill>
            <a:srgbClr val="C77700"/>
          </a:solidFill>
          <a:ln/>
        </p:spPr>
      </p:sp>
      <p:sp>
        <p:nvSpPr>
          <p:cNvPr id="31" name="Shape 25"/>
          <p:cNvSpPr/>
          <p:nvPr/>
        </p:nvSpPr>
        <p:spPr>
          <a:xfrm>
            <a:off x="4623816" y="4142232"/>
            <a:ext cx="548640" cy="54864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32" name="Image 4" descr="/home/claude/cac_deck/assets/icons/route_white.png"/>
          <p:cNvPicPr>
            <a:picLocks noChangeAspect="1"/>
          </p:cNvPicPr>
          <p:nvPr/>
        </p:nvPicPr>
        <p:blipFill>
          <a:blip r:embed="rId5"/>
          <a:stretch>
            <a:fillRect/>
          </a:stretch>
        </p:blipFill>
        <p:spPr>
          <a:xfrm>
            <a:off x="4755490" y="4273906"/>
            <a:ext cx="285293" cy="285293"/>
          </a:xfrm>
          <a:prstGeom prst="rect">
            <a:avLst/>
          </a:prstGeom>
        </p:spPr>
      </p:pic>
      <p:sp>
        <p:nvSpPr>
          <p:cNvPr id="33" name="Text 26"/>
          <p:cNvSpPr/>
          <p:nvPr/>
        </p:nvSpPr>
        <p:spPr>
          <a:xfrm>
            <a:off x="5282184" y="414223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Le programme découle des risques</a:t>
            </a:r>
            <a:endParaRPr lang="en-US" sz="1250" dirty="0"/>
          </a:p>
        </p:txBody>
      </p:sp>
      <p:sp>
        <p:nvSpPr>
          <p:cNvPr id="34" name="Text 27"/>
          <p:cNvSpPr/>
          <p:nvPr/>
        </p:nvSpPr>
        <p:spPr>
          <a:xfrm>
            <a:off x="4623816" y="480060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Articulation NAA 315 → 330 → 300. Adapter les programmes-types au contexte algérien.</a:t>
            </a:r>
            <a:endParaRPr lang="en-US" sz="1050" dirty="0"/>
          </a:p>
        </p:txBody>
      </p:sp>
      <p:sp>
        <p:nvSpPr>
          <p:cNvPr id="35" name="Shape 28"/>
          <p:cNvSpPr/>
          <p:nvPr/>
        </p:nvSpPr>
        <p:spPr>
          <a:xfrm>
            <a:off x="8186928" y="3886200"/>
            <a:ext cx="3453384" cy="1920240"/>
          </a:xfrm>
          <a:prstGeom prst="rect">
            <a:avLst/>
          </a:prstGeom>
          <a:solidFill>
            <a:srgbClr val="F3F6FB"/>
          </a:solidFill>
          <a:ln w="12700">
            <a:solidFill>
              <a:srgbClr val="DCE3EF"/>
            </a:solidFill>
            <a:prstDash val="solid"/>
          </a:ln>
        </p:spPr>
      </p:sp>
      <p:sp>
        <p:nvSpPr>
          <p:cNvPr id="36" name="Shape 29"/>
          <p:cNvSpPr/>
          <p:nvPr/>
        </p:nvSpPr>
        <p:spPr>
          <a:xfrm>
            <a:off x="8186928" y="3886200"/>
            <a:ext cx="3453384" cy="73152"/>
          </a:xfrm>
          <a:prstGeom prst="rect">
            <a:avLst/>
          </a:prstGeom>
          <a:solidFill>
            <a:srgbClr val="14622F"/>
          </a:solidFill>
          <a:ln/>
        </p:spPr>
      </p:sp>
      <p:sp>
        <p:nvSpPr>
          <p:cNvPr id="37" name="Shape 30"/>
          <p:cNvSpPr/>
          <p:nvPr/>
        </p:nvSpPr>
        <p:spPr>
          <a:xfrm>
            <a:off x="8442960" y="4142232"/>
            <a:ext cx="548640" cy="548640"/>
          </a:xfrm>
          <a:prstGeom prst="ellipse">
            <a:avLst/>
          </a:prstGeom>
          <a:solidFill>
            <a:srgbClr val="14622F"/>
          </a:solidFill>
          <a:ln/>
          <a:effectLst>
            <a:outerShdw sx="100000" sy="100000" kx="0" ky="0" algn="bl" rotWithShape="0" blurRad="63500" dist="25400" dir="5400000">
              <a:srgbClr val="AAB6CC">
                <a:alpha val="18000"/>
              </a:srgbClr>
            </a:outerShdw>
          </a:effectLst>
        </p:spPr>
      </p:sp>
      <p:pic>
        <p:nvPicPr>
          <p:cNvPr id="38" name="Image 5" descr="/home/claude/cac_deck/assets/icons/handshake_white.png"/>
          <p:cNvPicPr>
            <a:picLocks noChangeAspect="1"/>
          </p:cNvPicPr>
          <p:nvPr/>
        </p:nvPicPr>
        <p:blipFill>
          <a:blip r:embed="rId6"/>
          <a:stretch>
            <a:fillRect/>
          </a:stretch>
        </p:blipFill>
        <p:spPr>
          <a:xfrm>
            <a:off x="8574634" y="4273906"/>
            <a:ext cx="285293" cy="285293"/>
          </a:xfrm>
          <a:prstGeom prst="rect">
            <a:avLst/>
          </a:prstGeom>
        </p:spPr>
      </p:pic>
      <p:sp>
        <p:nvSpPr>
          <p:cNvPr id="39" name="Text 31"/>
          <p:cNvSpPr/>
          <p:nvPr/>
        </p:nvSpPr>
        <p:spPr>
          <a:xfrm>
            <a:off x="9101328" y="4142232"/>
            <a:ext cx="2447544" cy="548640"/>
          </a:xfrm>
          <a:prstGeom prst="rect">
            <a:avLst/>
          </a:prstGeom>
          <a:noFill/>
          <a:ln/>
        </p:spPr>
        <p:txBody>
          <a:bodyPr wrap="square" rtlCol="0" anchor="ctr"/>
          <a:lstStyle/>
          <a:p>
            <a:pPr indent="0" marL="0">
              <a:buNone/>
            </a:pPr>
            <a:r>
              <a:rPr lang="en-US" sz="1250" b="1" dirty="0">
                <a:solidFill>
                  <a:srgbClr val="00338D"/>
                </a:solidFill>
                <a:latin typeface="Arial" pitchFamily="34" charset="0"/>
                <a:ea typeface="Arial" pitchFamily="34" charset="-122"/>
                <a:cs typeface="Arial" pitchFamily="34" charset="-120"/>
              </a:rPr>
              <a:t>La communication crée de la valeur</a:t>
            </a:r>
            <a:endParaRPr lang="en-US" sz="1250" dirty="0"/>
          </a:p>
        </p:txBody>
      </p:sp>
      <p:sp>
        <p:nvSpPr>
          <p:cNvPr id="40" name="Text 32"/>
          <p:cNvSpPr/>
          <p:nvPr/>
        </p:nvSpPr>
        <p:spPr>
          <a:xfrm>
            <a:off x="8442960" y="4800600"/>
            <a:ext cx="2996184" cy="914400"/>
          </a:xfrm>
          <a:prstGeom prst="rect">
            <a:avLst/>
          </a:prstGeom>
          <a:noFill/>
          <a:ln/>
        </p:spPr>
        <p:txBody>
          <a:bodyPr wrap="square" rtlCol="0" anchor="t"/>
          <a:lstStyle/>
          <a:p>
            <a:pPr indent="0" marL="0">
              <a:lnSpc>
                <a:spcPct val="104000"/>
              </a:lnSpc>
              <a:buNone/>
            </a:pPr>
            <a:r>
              <a:rPr lang="en-US" sz="1050" dirty="0">
                <a:solidFill>
                  <a:srgbClr val="1A2238"/>
                </a:solidFill>
                <a:latin typeface="Calibri" pitchFamily="34" charset="0"/>
                <a:ea typeface="Calibri" pitchFamily="34" charset="-122"/>
                <a:cs typeface="Calibri" pitchFamily="34" charset="-120"/>
              </a:rPr>
              <a:t>Lettre 265 et réunion de synthèse (260) valorisent la mission et fidélisent le client.</a:t>
            </a:r>
            <a:endParaRPr lang="en-US" sz="1050" dirty="0"/>
          </a:p>
        </p:txBody>
      </p:sp>
      <p:sp>
        <p:nvSpPr>
          <p:cNvPr id="41" name="Text 3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87 / 90</a:t>
            </a:r>
            <a:endParaRPr lang="en-US" sz="85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 8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1E8449"/>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1E8449"/>
                </a:solidFill>
                <a:latin typeface="Arial" pitchFamily="34" charset="0"/>
                <a:ea typeface="Arial" pitchFamily="34" charset="-122"/>
                <a:cs typeface="Arial" pitchFamily="34" charset="-120"/>
              </a:rPr>
              <a:t>POUR ALLER PLUS LOIN</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Références réglementaires &amp; professionnelles</a:t>
            </a:r>
            <a:endParaRPr lang="en-US" sz="2700" dirty="0"/>
          </a:p>
        </p:txBody>
      </p:sp>
      <p:sp>
        <p:nvSpPr>
          <p:cNvPr id="5" name="Shape 3"/>
          <p:cNvSpPr/>
          <p:nvPr/>
        </p:nvSpPr>
        <p:spPr>
          <a:xfrm>
            <a:off x="548640" y="1737360"/>
            <a:ext cx="3422904" cy="4251960"/>
          </a:xfrm>
          <a:prstGeom prst="rect">
            <a:avLst/>
          </a:prstGeom>
          <a:solidFill>
            <a:srgbClr val="F3F6FB"/>
          </a:solidFill>
          <a:ln w="12700">
            <a:solidFill>
              <a:srgbClr val="DCE3EF"/>
            </a:solidFill>
            <a:prstDash val="solid"/>
          </a:ln>
        </p:spPr>
      </p:sp>
      <p:sp>
        <p:nvSpPr>
          <p:cNvPr id="6" name="Shape 4"/>
          <p:cNvSpPr/>
          <p:nvPr/>
        </p:nvSpPr>
        <p:spPr>
          <a:xfrm>
            <a:off x="548640" y="1737360"/>
            <a:ext cx="3422904" cy="868680"/>
          </a:xfrm>
          <a:prstGeom prst="rect">
            <a:avLst/>
          </a:prstGeom>
          <a:solidFill>
            <a:srgbClr val="00338D"/>
          </a:solidFill>
          <a:ln/>
        </p:spPr>
      </p:sp>
      <p:sp>
        <p:nvSpPr>
          <p:cNvPr id="7" name="Shape 5"/>
          <p:cNvSpPr/>
          <p:nvPr/>
        </p:nvSpPr>
        <p:spPr>
          <a:xfrm>
            <a:off x="804672" y="1920240"/>
            <a:ext cx="502920" cy="502920"/>
          </a:xfrm>
          <a:prstGeom prst="roundRect">
            <a:avLst>
              <a:gd name="adj" fmla="val 10909"/>
            </a:avLst>
          </a:prstGeom>
          <a:solidFill>
            <a:srgbClr val="005EB8"/>
          </a:solidFill>
          <a:ln/>
          <a:effectLst>
            <a:outerShdw sx="100000" sy="100000" kx="0" ky="0" algn="bl" rotWithShape="0" blurRad="63500" dist="25400" dir="5400000">
              <a:srgbClr val="AAB6CC">
                <a:alpha val="18000"/>
              </a:srgbClr>
            </a:outerShdw>
          </a:effectLst>
        </p:spPr>
      </p:sp>
      <p:pic>
        <p:nvPicPr>
          <p:cNvPr id="8" name="Image 0" descr="/home/claude/cac_deck/assets/icons/landmark_white.png"/>
          <p:cNvPicPr>
            <a:picLocks noChangeAspect="1"/>
          </p:cNvPicPr>
          <p:nvPr/>
        </p:nvPicPr>
        <p:blipFill>
          <a:blip r:embed="rId1"/>
          <a:stretch>
            <a:fillRect/>
          </a:stretch>
        </p:blipFill>
        <p:spPr>
          <a:xfrm>
            <a:off x="920344" y="2035912"/>
            <a:ext cx="271577" cy="271577"/>
          </a:xfrm>
          <a:prstGeom prst="rect">
            <a:avLst/>
          </a:prstGeom>
        </p:spPr>
      </p:pic>
      <p:sp>
        <p:nvSpPr>
          <p:cNvPr id="9" name="Text 6"/>
          <p:cNvSpPr/>
          <p:nvPr/>
        </p:nvSpPr>
        <p:spPr>
          <a:xfrm>
            <a:off x="1417320" y="1737360"/>
            <a:ext cx="2508504" cy="8686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Textes algériens</a:t>
            </a:r>
            <a:endParaRPr lang="en-US" sz="1400" dirty="0"/>
          </a:p>
        </p:txBody>
      </p:sp>
      <p:sp>
        <p:nvSpPr>
          <p:cNvPr id="10" name="Shape 7"/>
          <p:cNvSpPr/>
          <p:nvPr/>
        </p:nvSpPr>
        <p:spPr>
          <a:xfrm>
            <a:off x="822960" y="2898648"/>
            <a:ext cx="109728" cy="109728"/>
          </a:xfrm>
          <a:prstGeom prst="ellipse">
            <a:avLst/>
          </a:prstGeom>
          <a:solidFill>
            <a:srgbClr val="00338D"/>
          </a:solidFill>
          <a:ln/>
        </p:spPr>
      </p:sp>
      <p:sp>
        <p:nvSpPr>
          <p:cNvPr id="11" name="Text 8"/>
          <p:cNvSpPr/>
          <p:nvPr/>
        </p:nvSpPr>
        <p:spPr>
          <a:xfrm>
            <a:off x="1024128" y="2798064"/>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Loi 10-01 — professions comptables</a:t>
            </a:r>
            <a:endParaRPr lang="en-US" sz="1100" dirty="0"/>
          </a:p>
        </p:txBody>
      </p:sp>
      <p:sp>
        <p:nvSpPr>
          <p:cNvPr id="12" name="Shape 9"/>
          <p:cNvSpPr/>
          <p:nvPr/>
        </p:nvSpPr>
        <p:spPr>
          <a:xfrm>
            <a:off x="822960" y="3520440"/>
            <a:ext cx="109728" cy="109728"/>
          </a:xfrm>
          <a:prstGeom prst="ellipse">
            <a:avLst/>
          </a:prstGeom>
          <a:solidFill>
            <a:srgbClr val="00338D"/>
          </a:solidFill>
          <a:ln/>
        </p:spPr>
      </p:sp>
      <p:sp>
        <p:nvSpPr>
          <p:cNvPr id="13" name="Text 10"/>
          <p:cNvSpPr/>
          <p:nvPr/>
        </p:nvSpPr>
        <p:spPr>
          <a:xfrm>
            <a:off x="1024128" y="3419856"/>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Loi 07-11 — SCF</a:t>
            </a:r>
            <a:endParaRPr lang="en-US" sz="1100" dirty="0"/>
          </a:p>
        </p:txBody>
      </p:sp>
      <p:sp>
        <p:nvSpPr>
          <p:cNvPr id="14" name="Shape 11"/>
          <p:cNvSpPr/>
          <p:nvPr/>
        </p:nvSpPr>
        <p:spPr>
          <a:xfrm>
            <a:off x="822960" y="4142232"/>
            <a:ext cx="109728" cy="109728"/>
          </a:xfrm>
          <a:prstGeom prst="ellipse">
            <a:avLst/>
          </a:prstGeom>
          <a:solidFill>
            <a:srgbClr val="00338D"/>
          </a:solidFill>
          <a:ln/>
        </p:spPr>
      </p:sp>
      <p:sp>
        <p:nvSpPr>
          <p:cNvPr id="15" name="Text 12"/>
          <p:cNvSpPr/>
          <p:nvPr/>
        </p:nvSpPr>
        <p:spPr>
          <a:xfrm>
            <a:off x="1024128" y="4041648"/>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Code commerce art. 715 bis 1-14</a:t>
            </a:r>
            <a:endParaRPr lang="en-US" sz="1100" dirty="0"/>
          </a:p>
        </p:txBody>
      </p:sp>
      <p:sp>
        <p:nvSpPr>
          <p:cNvPr id="16" name="Shape 13"/>
          <p:cNvSpPr/>
          <p:nvPr/>
        </p:nvSpPr>
        <p:spPr>
          <a:xfrm>
            <a:off x="822960" y="4764024"/>
            <a:ext cx="109728" cy="109728"/>
          </a:xfrm>
          <a:prstGeom prst="ellipse">
            <a:avLst/>
          </a:prstGeom>
          <a:solidFill>
            <a:srgbClr val="00338D"/>
          </a:solidFill>
          <a:ln/>
        </p:spPr>
      </p:sp>
      <p:sp>
        <p:nvSpPr>
          <p:cNvPr id="17" name="Text 14"/>
          <p:cNvSpPr/>
          <p:nvPr/>
        </p:nvSpPr>
        <p:spPr>
          <a:xfrm>
            <a:off x="1024128" y="4663440"/>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Décret 11-202 — rapports CAC</a:t>
            </a:r>
            <a:endParaRPr lang="en-US" sz="1100" dirty="0"/>
          </a:p>
        </p:txBody>
      </p:sp>
      <p:sp>
        <p:nvSpPr>
          <p:cNvPr id="18" name="Shape 15"/>
          <p:cNvSpPr/>
          <p:nvPr/>
        </p:nvSpPr>
        <p:spPr>
          <a:xfrm>
            <a:off x="822960" y="5385816"/>
            <a:ext cx="109728" cy="109728"/>
          </a:xfrm>
          <a:prstGeom prst="ellipse">
            <a:avLst/>
          </a:prstGeom>
          <a:solidFill>
            <a:srgbClr val="00338D"/>
          </a:solidFill>
          <a:ln/>
        </p:spPr>
      </p:sp>
      <p:sp>
        <p:nvSpPr>
          <p:cNvPr id="19" name="Text 16"/>
          <p:cNvSpPr/>
          <p:nvPr/>
        </p:nvSpPr>
        <p:spPr>
          <a:xfrm>
            <a:off x="1024128" y="5285232"/>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Arrêté 26 juillet 2008 — nomenclature SCF</a:t>
            </a:r>
            <a:endParaRPr lang="en-US" sz="1100" dirty="0"/>
          </a:p>
        </p:txBody>
      </p:sp>
      <p:sp>
        <p:nvSpPr>
          <p:cNvPr id="20" name="Shape 17"/>
          <p:cNvSpPr/>
          <p:nvPr/>
        </p:nvSpPr>
        <p:spPr>
          <a:xfrm>
            <a:off x="4383024" y="1737360"/>
            <a:ext cx="3422904" cy="4251960"/>
          </a:xfrm>
          <a:prstGeom prst="rect">
            <a:avLst/>
          </a:prstGeom>
          <a:solidFill>
            <a:srgbClr val="F3F6FB"/>
          </a:solidFill>
          <a:ln w="12700">
            <a:solidFill>
              <a:srgbClr val="DCE3EF"/>
            </a:solidFill>
            <a:prstDash val="solid"/>
          </a:ln>
        </p:spPr>
      </p:sp>
      <p:sp>
        <p:nvSpPr>
          <p:cNvPr id="21" name="Shape 18"/>
          <p:cNvSpPr/>
          <p:nvPr/>
        </p:nvSpPr>
        <p:spPr>
          <a:xfrm>
            <a:off x="4383024" y="1737360"/>
            <a:ext cx="3422904" cy="868680"/>
          </a:xfrm>
          <a:prstGeom prst="rect">
            <a:avLst/>
          </a:prstGeom>
          <a:solidFill>
            <a:srgbClr val="005EB8"/>
          </a:solidFill>
          <a:ln/>
        </p:spPr>
      </p:sp>
      <p:sp>
        <p:nvSpPr>
          <p:cNvPr id="22" name="Shape 19"/>
          <p:cNvSpPr/>
          <p:nvPr/>
        </p:nvSpPr>
        <p:spPr>
          <a:xfrm>
            <a:off x="4639056" y="1920240"/>
            <a:ext cx="502920" cy="502920"/>
          </a:xfrm>
          <a:prstGeom prst="roundRect">
            <a:avLst>
              <a:gd name="adj" fmla="val 10909"/>
            </a:avLst>
          </a:prstGeom>
          <a:solidFill>
            <a:srgbClr val="0091DA"/>
          </a:solidFill>
          <a:ln/>
          <a:effectLst>
            <a:outerShdw sx="100000" sy="100000" kx="0" ky="0" algn="bl" rotWithShape="0" blurRad="63500" dist="25400" dir="5400000">
              <a:srgbClr val="AAB6CC">
                <a:alpha val="18000"/>
              </a:srgbClr>
            </a:outerShdw>
          </a:effectLst>
        </p:spPr>
      </p:sp>
      <p:pic>
        <p:nvPicPr>
          <p:cNvPr id="23" name="Image 1" descr="/home/claude/cac_deck/assets/icons/book_white.png"/>
          <p:cNvPicPr>
            <a:picLocks noChangeAspect="1"/>
          </p:cNvPicPr>
          <p:nvPr/>
        </p:nvPicPr>
        <p:blipFill>
          <a:blip r:embed="rId2"/>
          <a:stretch>
            <a:fillRect/>
          </a:stretch>
        </p:blipFill>
        <p:spPr>
          <a:xfrm>
            <a:off x="4754728" y="2035912"/>
            <a:ext cx="271577" cy="271577"/>
          </a:xfrm>
          <a:prstGeom prst="rect">
            <a:avLst/>
          </a:prstGeom>
        </p:spPr>
      </p:pic>
      <p:sp>
        <p:nvSpPr>
          <p:cNvPr id="24" name="Text 20"/>
          <p:cNvSpPr/>
          <p:nvPr/>
        </p:nvSpPr>
        <p:spPr>
          <a:xfrm>
            <a:off x="5251704" y="1737360"/>
            <a:ext cx="2508504" cy="8686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Normes (NAA / NAGQ)</a:t>
            </a:r>
            <a:endParaRPr lang="en-US" sz="1400" dirty="0"/>
          </a:p>
        </p:txBody>
      </p:sp>
      <p:sp>
        <p:nvSpPr>
          <p:cNvPr id="25" name="Shape 21"/>
          <p:cNvSpPr/>
          <p:nvPr/>
        </p:nvSpPr>
        <p:spPr>
          <a:xfrm>
            <a:off x="4657344" y="2898648"/>
            <a:ext cx="109728" cy="109728"/>
          </a:xfrm>
          <a:prstGeom prst="ellipse">
            <a:avLst/>
          </a:prstGeom>
          <a:solidFill>
            <a:srgbClr val="005EB8"/>
          </a:solidFill>
          <a:ln/>
        </p:spPr>
      </p:sp>
      <p:sp>
        <p:nvSpPr>
          <p:cNvPr id="26" name="Text 22"/>
          <p:cNvSpPr/>
          <p:nvPr/>
        </p:nvSpPr>
        <p:spPr>
          <a:xfrm>
            <a:off x="4858512" y="2798064"/>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NAA 210, 230, 240, 260, 265</a:t>
            </a:r>
            <a:endParaRPr lang="en-US" sz="1100" dirty="0"/>
          </a:p>
        </p:txBody>
      </p:sp>
      <p:sp>
        <p:nvSpPr>
          <p:cNvPr id="27" name="Shape 23"/>
          <p:cNvSpPr/>
          <p:nvPr/>
        </p:nvSpPr>
        <p:spPr>
          <a:xfrm>
            <a:off x="4657344" y="3520440"/>
            <a:ext cx="109728" cy="109728"/>
          </a:xfrm>
          <a:prstGeom prst="ellipse">
            <a:avLst/>
          </a:prstGeom>
          <a:solidFill>
            <a:srgbClr val="005EB8"/>
          </a:solidFill>
          <a:ln/>
        </p:spPr>
      </p:sp>
      <p:sp>
        <p:nvSpPr>
          <p:cNvPr id="28" name="Text 24"/>
          <p:cNvSpPr/>
          <p:nvPr/>
        </p:nvSpPr>
        <p:spPr>
          <a:xfrm>
            <a:off x="4858512" y="3419856"/>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NAA 300, 315, 320, 330, 450</a:t>
            </a:r>
            <a:endParaRPr lang="en-US" sz="1100" dirty="0"/>
          </a:p>
        </p:txBody>
      </p:sp>
      <p:sp>
        <p:nvSpPr>
          <p:cNvPr id="29" name="Shape 25"/>
          <p:cNvSpPr/>
          <p:nvPr/>
        </p:nvSpPr>
        <p:spPr>
          <a:xfrm>
            <a:off x="4657344" y="4142232"/>
            <a:ext cx="109728" cy="109728"/>
          </a:xfrm>
          <a:prstGeom prst="ellipse">
            <a:avLst/>
          </a:prstGeom>
          <a:solidFill>
            <a:srgbClr val="005EB8"/>
          </a:solidFill>
          <a:ln/>
        </p:spPr>
      </p:sp>
      <p:sp>
        <p:nvSpPr>
          <p:cNvPr id="30" name="Text 26"/>
          <p:cNvSpPr/>
          <p:nvPr/>
        </p:nvSpPr>
        <p:spPr>
          <a:xfrm>
            <a:off x="4858512" y="4041648"/>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NAA 500, 700, 705, 706</a:t>
            </a:r>
            <a:endParaRPr lang="en-US" sz="1100" dirty="0"/>
          </a:p>
        </p:txBody>
      </p:sp>
      <p:sp>
        <p:nvSpPr>
          <p:cNvPr id="31" name="Shape 27"/>
          <p:cNvSpPr/>
          <p:nvPr/>
        </p:nvSpPr>
        <p:spPr>
          <a:xfrm>
            <a:off x="4657344" y="4764024"/>
            <a:ext cx="109728" cy="109728"/>
          </a:xfrm>
          <a:prstGeom prst="ellipse">
            <a:avLst/>
          </a:prstGeom>
          <a:solidFill>
            <a:srgbClr val="005EB8"/>
          </a:solidFill>
          <a:ln/>
        </p:spPr>
      </p:sp>
      <p:sp>
        <p:nvSpPr>
          <p:cNvPr id="32" name="Text 28"/>
          <p:cNvSpPr/>
          <p:nvPr/>
        </p:nvSpPr>
        <p:spPr>
          <a:xfrm>
            <a:off x="4858512" y="4663440"/>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NAGQ 1 — qualité des cabinets</a:t>
            </a:r>
            <a:endParaRPr lang="en-US" sz="1100" dirty="0"/>
          </a:p>
        </p:txBody>
      </p:sp>
      <p:sp>
        <p:nvSpPr>
          <p:cNvPr id="33" name="Shape 29"/>
          <p:cNvSpPr/>
          <p:nvPr/>
        </p:nvSpPr>
        <p:spPr>
          <a:xfrm>
            <a:off x="4657344" y="5385816"/>
            <a:ext cx="109728" cy="109728"/>
          </a:xfrm>
          <a:prstGeom prst="ellipse">
            <a:avLst/>
          </a:prstGeom>
          <a:solidFill>
            <a:srgbClr val="005EB8"/>
          </a:solidFill>
          <a:ln/>
        </p:spPr>
      </p:sp>
      <p:sp>
        <p:nvSpPr>
          <p:cNvPr id="34" name="Text 30"/>
          <p:cNvSpPr/>
          <p:nvPr/>
        </p:nvSpPr>
        <p:spPr>
          <a:xfrm>
            <a:off x="4858512" y="5285232"/>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Décision n°77 du 27/09/2017 (NAA 230)</a:t>
            </a:r>
            <a:endParaRPr lang="en-US" sz="1100" dirty="0"/>
          </a:p>
        </p:txBody>
      </p:sp>
      <p:sp>
        <p:nvSpPr>
          <p:cNvPr id="35" name="Shape 31"/>
          <p:cNvSpPr/>
          <p:nvPr/>
        </p:nvSpPr>
        <p:spPr>
          <a:xfrm>
            <a:off x="8217408" y="1737360"/>
            <a:ext cx="3422904" cy="4251960"/>
          </a:xfrm>
          <a:prstGeom prst="rect">
            <a:avLst/>
          </a:prstGeom>
          <a:solidFill>
            <a:srgbClr val="F3F6FB"/>
          </a:solidFill>
          <a:ln w="12700">
            <a:solidFill>
              <a:srgbClr val="DCE3EF"/>
            </a:solidFill>
            <a:prstDash val="solid"/>
          </a:ln>
        </p:spPr>
      </p:sp>
      <p:sp>
        <p:nvSpPr>
          <p:cNvPr id="36" name="Shape 32"/>
          <p:cNvSpPr/>
          <p:nvPr/>
        </p:nvSpPr>
        <p:spPr>
          <a:xfrm>
            <a:off x="8217408" y="1737360"/>
            <a:ext cx="3422904" cy="868680"/>
          </a:xfrm>
          <a:prstGeom prst="rect">
            <a:avLst/>
          </a:prstGeom>
          <a:solidFill>
            <a:srgbClr val="1E8449"/>
          </a:solidFill>
          <a:ln/>
        </p:spPr>
      </p:sp>
      <p:sp>
        <p:nvSpPr>
          <p:cNvPr id="37" name="Shape 33"/>
          <p:cNvSpPr/>
          <p:nvPr/>
        </p:nvSpPr>
        <p:spPr>
          <a:xfrm>
            <a:off x="8473440" y="1920240"/>
            <a:ext cx="502920" cy="502920"/>
          </a:xfrm>
          <a:prstGeom prst="roundRect">
            <a:avLst>
              <a:gd name="adj" fmla="val 10909"/>
            </a:avLst>
          </a:prstGeom>
          <a:solidFill>
            <a:srgbClr val="14622F"/>
          </a:solidFill>
          <a:ln/>
          <a:effectLst>
            <a:outerShdw sx="100000" sy="100000" kx="0" ky="0" algn="bl" rotWithShape="0" blurRad="63500" dist="25400" dir="5400000">
              <a:srgbClr val="AAB6CC">
                <a:alpha val="18000"/>
              </a:srgbClr>
            </a:outerShdw>
          </a:effectLst>
        </p:spPr>
      </p:sp>
      <p:pic>
        <p:nvPicPr>
          <p:cNvPr id="38" name="Image 2" descr="/home/claude/cac_deck/assets/icons/globe_white.png"/>
          <p:cNvPicPr>
            <a:picLocks noChangeAspect="1"/>
          </p:cNvPicPr>
          <p:nvPr/>
        </p:nvPicPr>
        <p:blipFill>
          <a:blip r:embed="rId3"/>
          <a:stretch>
            <a:fillRect/>
          </a:stretch>
        </p:blipFill>
        <p:spPr>
          <a:xfrm>
            <a:off x="8589112" y="2035912"/>
            <a:ext cx="271577" cy="271577"/>
          </a:xfrm>
          <a:prstGeom prst="rect">
            <a:avLst/>
          </a:prstGeom>
        </p:spPr>
      </p:pic>
      <p:sp>
        <p:nvSpPr>
          <p:cNvPr id="39" name="Text 34"/>
          <p:cNvSpPr/>
          <p:nvPr/>
        </p:nvSpPr>
        <p:spPr>
          <a:xfrm>
            <a:off x="9086088" y="1737360"/>
            <a:ext cx="2508504" cy="868680"/>
          </a:xfrm>
          <a:prstGeom prst="rect">
            <a:avLst/>
          </a:prstGeom>
          <a:noFill/>
          <a:ln/>
        </p:spPr>
        <p:txBody>
          <a:bodyPr wrap="square" rtlCol="0" anchor="ctr"/>
          <a:lstStyle/>
          <a:p>
            <a:pPr indent="0" marL="0">
              <a:buNone/>
            </a:pPr>
            <a:r>
              <a:rPr lang="en-US" sz="1400" b="1" dirty="0">
                <a:solidFill>
                  <a:srgbClr val="FFFFFF"/>
                </a:solidFill>
                <a:latin typeface="Arial" pitchFamily="34" charset="0"/>
                <a:ea typeface="Arial" pitchFamily="34" charset="-122"/>
                <a:cs typeface="Arial" pitchFamily="34" charset="-120"/>
              </a:rPr>
              <a:t>International &amp; organismes</a:t>
            </a:r>
            <a:endParaRPr lang="en-US" sz="1400" dirty="0"/>
          </a:p>
        </p:txBody>
      </p:sp>
      <p:sp>
        <p:nvSpPr>
          <p:cNvPr id="40" name="Shape 35"/>
          <p:cNvSpPr/>
          <p:nvPr/>
        </p:nvSpPr>
        <p:spPr>
          <a:xfrm>
            <a:off x="8491728" y="2898648"/>
            <a:ext cx="109728" cy="109728"/>
          </a:xfrm>
          <a:prstGeom prst="ellipse">
            <a:avLst/>
          </a:prstGeom>
          <a:solidFill>
            <a:srgbClr val="1E8449"/>
          </a:solidFill>
          <a:ln/>
        </p:spPr>
      </p:sp>
      <p:sp>
        <p:nvSpPr>
          <p:cNvPr id="41" name="Text 36"/>
          <p:cNvSpPr/>
          <p:nvPr/>
        </p:nvSpPr>
        <p:spPr>
          <a:xfrm>
            <a:off x="8692896" y="2798064"/>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ISA 230/260/265/300/315/330</a:t>
            </a:r>
            <a:endParaRPr lang="en-US" sz="1100" dirty="0"/>
          </a:p>
        </p:txBody>
      </p:sp>
      <p:sp>
        <p:nvSpPr>
          <p:cNvPr id="42" name="Shape 37"/>
          <p:cNvSpPr/>
          <p:nvPr/>
        </p:nvSpPr>
        <p:spPr>
          <a:xfrm>
            <a:off x="8491728" y="3520440"/>
            <a:ext cx="109728" cy="109728"/>
          </a:xfrm>
          <a:prstGeom prst="ellipse">
            <a:avLst/>
          </a:prstGeom>
          <a:solidFill>
            <a:srgbClr val="1E8449"/>
          </a:solidFill>
          <a:ln/>
        </p:spPr>
      </p:sp>
      <p:sp>
        <p:nvSpPr>
          <p:cNvPr id="43" name="Text 38"/>
          <p:cNvSpPr/>
          <p:nvPr/>
        </p:nvSpPr>
        <p:spPr>
          <a:xfrm>
            <a:off x="8692896" y="3419856"/>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ISQM 1 (= NAGQ 1) ; Code IESBA</a:t>
            </a:r>
            <a:endParaRPr lang="en-US" sz="1100" dirty="0"/>
          </a:p>
        </p:txBody>
      </p:sp>
      <p:sp>
        <p:nvSpPr>
          <p:cNvPr id="44" name="Shape 39"/>
          <p:cNvSpPr/>
          <p:nvPr/>
        </p:nvSpPr>
        <p:spPr>
          <a:xfrm>
            <a:off x="8491728" y="4142232"/>
            <a:ext cx="109728" cy="109728"/>
          </a:xfrm>
          <a:prstGeom prst="ellipse">
            <a:avLst/>
          </a:prstGeom>
          <a:solidFill>
            <a:srgbClr val="1E8449"/>
          </a:solidFill>
          <a:ln/>
        </p:spPr>
      </p:sp>
      <p:sp>
        <p:nvSpPr>
          <p:cNvPr id="45" name="Text 40"/>
          <p:cNvSpPr/>
          <p:nvPr/>
        </p:nvSpPr>
        <p:spPr>
          <a:xfrm>
            <a:off x="8692896" y="4041648"/>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CNAS / CASNOS — sécurité sociale</a:t>
            </a:r>
            <a:endParaRPr lang="en-US" sz="1100" dirty="0"/>
          </a:p>
        </p:txBody>
      </p:sp>
      <p:sp>
        <p:nvSpPr>
          <p:cNvPr id="46" name="Shape 41"/>
          <p:cNvSpPr/>
          <p:nvPr/>
        </p:nvSpPr>
        <p:spPr>
          <a:xfrm>
            <a:off x="8491728" y="4764024"/>
            <a:ext cx="109728" cy="109728"/>
          </a:xfrm>
          <a:prstGeom prst="ellipse">
            <a:avLst/>
          </a:prstGeom>
          <a:solidFill>
            <a:srgbClr val="1E8449"/>
          </a:solidFill>
          <a:ln/>
        </p:spPr>
      </p:sp>
      <p:sp>
        <p:nvSpPr>
          <p:cNvPr id="47" name="Text 42"/>
          <p:cNvSpPr/>
          <p:nvPr/>
        </p:nvSpPr>
        <p:spPr>
          <a:xfrm>
            <a:off x="8692896" y="4663440"/>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DGI / CNRC / ANDI</a:t>
            </a:r>
            <a:endParaRPr lang="en-US" sz="1100" dirty="0"/>
          </a:p>
        </p:txBody>
      </p:sp>
      <p:sp>
        <p:nvSpPr>
          <p:cNvPr id="48" name="Shape 43"/>
          <p:cNvSpPr/>
          <p:nvPr/>
        </p:nvSpPr>
        <p:spPr>
          <a:xfrm>
            <a:off x="8491728" y="5385816"/>
            <a:ext cx="109728" cy="109728"/>
          </a:xfrm>
          <a:prstGeom prst="ellipse">
            <a:avLst/>
          </a:prstGeom>
          <a:solidFill>
            <a:srgbClr val="1E8449"/>
          </a:solidFill>
          <a:ln/>
        </p:spPr>
      </p:sp>
      <p:sp>
        <p:nvSpPr>
          <p:cNvPr id="49" name="Text 44"/>
          <p:cNvSpPr/>
          <p:nvPr/>
        </p:nvSpPr>
        <p:spPr>
          <a:xfrm>
            <a:off x="8692896" y="5285232"/>
            <a:ext cx="2737104" cy="594360"/>
          </a:xfrm>
          <a:prstGeom prst="rect">
            <a:avLst/>
          </a:prstGeom>
          <a:noFill/>
          <a:ln/>
        </p:spPr>
        <p:txBody>
          <a:bodyPr wrap="square" rtlCol="0" anchor="t"/>
          <a:lstStyle/>
          <a:p>
            <a:pPr indent="0" marL="0">
              <a:lnSpc>
                <a:spcPct val="100000"/>
              </a:lnSpc>
              <a:buNone/>
            </a:pPr>
            <a:r>
              <a:rPr lang="en-US" sz="1100" dirty="0">
                <a:solidFill>
                  <a:srgbClr val="1A2238"/>
                </a:solidFill>
                <a:latin typeface="Calibri" pitchFamily="34" charset="0"/>
                <a:ea typeface="Calibri" pitchFamily="34" charset="-122"/>
                <a:cs typeface="Calibri" pitchFamily="34" charset="-120"/>
              </a:rPr>
              <a:t>Boccon-Gibod &amp; Vilmint, Dunod 2022</a:t>
            </a:r>
            <a:endParaRPr lang="en-US" sz="1100" dirty="0"/>
          </a:p>
        </p:txBody>
      </p:sp>
      <p:sp>
        <p:nvSpPr>
          <p:cNvPr id="50" name="Text 45"/>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51" name="Text 46"/>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88 / 90</a:t>
            </a:r>
            <a:endParaRPr lang="en-US" sz="85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 89">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48640" y="475488"/>
            <a:ext cx="137160" cy="137160"/>
          </a:xfrm>
          <a:prstGeom prst="rect">
            <a:avLst/>
          </a:prstGeom>
          <a:solidFill>
            <a:srgbClr val="0091DA"/>
          </a:solidFill>
          <a:ln/>
        </p:spPr>
      </p:sp>
      <p:sp>
        <p:nvSpPr>
          <p:cNvPr id="3" name="Text 1"/>
          <p:cNvSpPr/>
          <p:nvPr/>
        </p:nvSpPr>
        <p:spPr>
          <a:xfrm>
            <a:off x="795528" y="420624"/>
            <a:ext cx="10844784" cy="256032"/>
          </a:xfrm>
          <a:prstGeom prst="rect">
            <a:avLst/>
          </a:prstGeom>
          <a:noFill/>
          <a:ln/>
        </p:spPr>
        <p:txBody>
          <a:bodyPr wrap="square" rtlCol="0" anchor="ctr"/>
          <a:lstStyle/>
          <a:p>
            <a:pPr indent="0" marL="0">
              <a:buNone/>
            </a:pPr>
            <a:r>
              <a:rPr lang="en-US" sz="1100" b="1" spc="200" kern="0" dirty="0">
                <a:solidFill>
                  <a:srgbClr val="0091DA"/>
                </a:solidFill>
                <a:latin typeface="Arial" pitchFamily="34" charset="0"/>
                <a:ea typeface="Arial" pitchFamily="34" charset="-122"/>
                <a:cs typeface="Arial" pitchFamily="34" charset="-120"/>
              </a:rPr>
              <a:t>CONTINUITÉ PÉDAGOGIQUE</a:t>
            </a:r>
            <a:endParaRPr lang="en-US" sz="1100" dirty="0"/>
          </a:p>
        </p:txBody>
      </p:sp>
      <p:sp>
        <p:nvSpPr>
          <p:cNvPr id="4" name="Text 2"/>
          <p:cNvSpPr/>
          <p:nvPr/>
        </p:nvSpPr>
        <p:spPr>
          <a:xfrm>
            <a:off x="548640" y="713232"/>
            <a:ext cx="11091672" cy="868680"/>
          </a:xfrm>
          <a:prstGeom prst="rect">
            <a:avLst/>
          </a:prstGeom>
          <a:noFill/>
          <a:ln/>
        </p:spPr>
        <p:txBody>
          <a:bodyPr wrap="square" rtlCol="0" anchor="t"/>
          <a:lstStyle/>
          <a:p>
            <a:pPr indent="0" marL="0">
              <a:lnSpc>
                <a:spcPct val="98000"/>
              </a:lnSpc>
              <a:buNone/>
            </a:pPr>
            <a:r>
              <a:rPr lang="en-US" sz="2700" b="1" dirty="0">
                <a:solidFill>
                  <a:srgbClr val="00338D"/>
                </a:solidFill>
                <a:latin typeface="Arial" pitchFamily="34" charset="0"/>
                <a:ea typeface="Arial" pitchFamily="34" charset="-122"/>
                <a:cs typeface="Arial" pitchFamily="34" charset="-120"/>
              </a:rPr>
              <a:t>Le Jour 3 — Approche par les risques</a:t>
            </a:r>
            <a:endParaRPr lang="en-US" sz="2700" dirty="0"/>
          </a:p>
        </p:txBody>
      </p:sp>
      <p:sp>
        <p:nvSpPr>
          <p:cNvPr id="5" name="Text 3"/>
          <p:cNvSpPr/>
          <p:nvPr/>
        </p:nvSpPr>
        <p:spPr>
          <a:xfrm>
            <a:off x="548640" y="1554480"/>
            <a:ext cx="11091672" cy="731520"/>
          </a:xfrm>
          <a:prstGeom prst="rect">
            <a:avLst/>
          </a:prstGeom>
          <a:noFill/>
          <a:ln/>
        </p:spPr>
        <p:txBody>
          <a:bodyPr wrap="square" rtlCol="0" anchor="ctr"/>
          <a:lstStyle/>
          <a:p>
            <a:pPr indent="0" marL="0">
              <a:lnSpc>
                <a:spcPct val="110000"/>
              </a:lnSpc>
              <a:buNone/>
            </a:pPr>
            <a:r>
              <a:rPr lang="en-US" sz="1350" dirty="0">
                <a:solidFill>
                  <a:srgbClr val="1A2238"/>
                </a:solidFill>
                <a:latin typeface="Calibri" pitchFamily="34" charset="0"/>
                <a:ea typeface="Calibri" pitchFamily="34" charset="-122"/>
                <a:cs typeface="Calibri" pitchFamily="34" charset="-120"/>
              </a:rPr>
              <a:t>La troisième journée prolonge la démarche : après la formalisation et la communication, place à l'identification et au traitement des risques, cœur de l'audit moderne.</a:t>
            </a:r>
            <a:endParaRPr lang="en-US" sz="1350" dirty="0"/>
          </a:p>
        </p:txBody>
      </p:sp>
      <p:sp>
        <p:nvSpPr>
          <p:cNvPr id="6" name="Shape 4"/>
          <p:cNvSpPr/>
          <p:nvPr/>
        </p:nvSpPr>
        <p:spPr>
          <a:xfrm>
            <a:off x="548640" y="2514600"/>
            <a:ext cx="1962302"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7" name="Shape 5"/>
          <p:cNvSpPr/>
          <p:nvPr/>
        </p:nvSpPr>
        <p:spPr>
          <a:xfrm>
            <a:off x="548640" y="2514600"/>
            <a:ext cx="1962302" cy="73152"/>
          </a:xfrm>
          <a:prstGeom prst="rect">
            <a:avLst/>
          </a:prstGeom>
          <a:solidFill>
            <a:srgbClr val="00338D"/>
          </a:solidFill>
          <a:ln/>
        </p:spPr>
      </p:sp>
      <p:sp>
        <p:nvSpPr>
          <p:cNvPr id="8" name="Shape 6"/>
          <p:cNvSpPr/>
          <p:nvPr/>
        </p:nvSpPr>
        <p:spPr>
          <a:xfrm>
            <a:off x="1186891" y="2788920"/>
            <a:ext cx="685800" cy="685800"/>
          </a:xfrm>
          <a:prstGeom prst="ellipse">
            <a:avLst/>
          </a:prstGeom>
          <a:solidFill>
            <a:srgbClr val="00338D"/>
          </a:solidFill>
          <a:ln/>
          <a:effectLst>
            <a:outerShdw sx="100000" sy="100000" kx="0" ky="0" algn="bl" rotWithShape="0" blurRad="63500" dist="25400" dir="5400000">
              <a:srgbClr val="AAB6CC">
                <a:alpha val="18000"/>
              </a:srgbClr>
            </a:outerShdw>
          </a:effectLst>
        </p:spPr>
      </p:sp>
      <p:pic>
        <p:nvPicPr>
          <p:cNvPr id="9" name="Image 0" descr="/home/claude/cac_deck/assets/icons/search_white.png"/>
          <p:cNvPicPr>
            <a:picLocks noChangeAspect="1"/>
          </p:cNvPicPr>
          <p:nvPr/>
        </p:nvPicPr>
        <p:blipFill>
          <a:blip r:embed="rId1"/>
          <a:stretch>
            <a:fillRect/>
          </a:stretch>
        </p:blipFill>
        <p:spPr>
          <a:xfrm>
            <a:off x="1351483" y="2953512"/>
            <a:ext cx="356616" cy="356616"/>
          </a:xfrm>
          <a:prstGeom prst="rect">
            <a:avLst/>
          </a:prstGeom>
        </p:spPr>
      </p:pic>
      <p:sp>
        <p:nvSpPr>
          <p:cNvPr id="10" name="Text 7"/>
          <p:cNvSpPr/>
          <p:nvPr/>
        </p:nvSpPr>
        <p:spPr>
          <a:xfrm>
            <a:off x="548640" y="3611880"/>
            <a:ext cx="1962302" cy="365760"/>
          </a:xfrm>
          <a:prstGeom prst="rect">
            <a:avLst/>
          </a:prstGeom>
          <a:noFill/>
          <a:ln/>
        </p:spPr>
        <p:txBody>
          <a:bodyPr wrap="square" rtlCol="0" anchor="ctr"/>
          <a:lstStyle/>
          <a:p>
            <a:pPr algn="ctr" indent="0" marL="0">
              <a:buNone/>
            </a:pPr>
            <a:r>
              <a:rPr lang="en-US" sz="1400" b="1" dirty="0">
                <a:solidFill>
                  <a:srgbClr val="00338D"/>
                </a:solidFill>
                <a:latin typeface="Arial" pitchFamily="34" charset="0"/>
                <a:ea typeface="Arial" pitchFamily="34" charset="-122"/>
                <a:cs typeface="Arial" pitchFamily="34" charset="-120"/>
              </a:rPr>
              <a:t>NAA 315</a:t>
            </a:r>
            <a:endParaRPr lang="en-US" sz="1400" dirty="0"/>
          </a:p>
        </p:txBody>
      </p:sp>
      <p:sp>
        <p:nvSpPr>
          <p:cNvPr id="11" name="Text 8"/>
          <p:cNvSpPr/>
          <p:nvPr/>
        </p:nvSpPr>
        <p:spPr>
          <a:xfrm>
            <a:off x="658368" y="3931920"/>
            <a:ext cx="1742846" cy="457200"/>
          </a:xfrm>
          <a:prstGeom prst="rect">
            <a:avLst/>
          </a:prstGeom>
          <a:noFill/>
          <a:ln/>
        </p:spPr>
        <p:txBody>
          <a:bodyPr wrap="square" rtlCol="0" anchor="t"/>
          <a:lstStyle/>
          <a:p>
            <a:pPr algn="ctr" indent="0" marL="0">
              <a:lnSpc>
                <a:spcPct val="95000"/>
              </a:lnSpc>
              <a:buNone/>
            </a:pPr>
            <a:r>
              <a:rPr lang="en-US" sz="950" dirty="0">
                <a:solidFill>
                  <a:srgbClr val="59657C"/>
                </a:solidFill>
                <a:latin typeface="Calibri" pitchFamily="34" charset="0"/>
                <a:ea typeface="Calibri" pitchFamily="34" charset="-122"/>
                <a:cs typeface="Calibri" pitchFamily="34" charset="-120"/>
              </a:rPr>
              <a:t>Identification &amp; évaluation des risques</a:t>
            </a:r>
            <a:endParaRPr lang="en-US" sz="950" dirty="0"/>
          </a:p>
        </p:txBody>
      </p:sp>
      <p:sp>
        <p:nvSpPr>
          <p:cNvPr id="12" name="Shape 9"/>
          <p:cNvSpPr/>
          <p:nvPr/>
        </p:nvSpPr>
        <p:spPr>
          <a:xfrm>
            <a:off x="2830982" y="2514600"/>
            <a:ext cx="1962302"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3" name="Shape 10"/>
          <p:cNvSpPr/>
          <p:nvPr/>
        </p:nvSpPr>
        <p:spPr>
          <a:xfrm>
            <a:off x="2830982" y="2514600"/>
            <a:ext cx="1962302" cy="73152"/>
          </a:xfrm>
          <a:prstGeom prst="rect">
            <a:avLst/>
          </a:prstGeom>
          <a:solidFill>
            <a:srgbClr val="005EB8"/>
          </a:solidFill>
          <a:ln/>
        </p:spPr>
      </p:sp>
      <p:sp>
        <p:nvSpPr>
          <p:cNvPr id="14" name="Shape 11"/>
          <p:cNvSpPr/>
          <p:nvPr/>
        </p:nvSpPr>
        <p:spPr>
          <a:xfrm>
            <a:off x="3469234" y="2788920"/>
            <a:ext cx="685800" cy="685800"/>
          </a:xfrm>
          <a:prstGeom prst="ellipse">
            <a:avLst/>
          </a:prstGeom>
          <a:solidFill>
            <a:srgbClr val="005EB8"/>
          </a:solidFill>
          <a:ln/>
          <a:effectLst>
            <a:outerShdw sx="100000" sy="100000" kx="0" ky="0" algn="bl" rotWithShape="0" blurRad="63500" dist="25400" dir="5400000">
              <a:srgbClr val="AAB6CC">
                <a:alpha val="18000"/>
              </a:srgbClr>
            </a:outerShdw>
          </a:effectLst>
        </p:spPr>
      </p:sp>
      <p:pic>
        <p:nvPicPr>
          <p:cNvPr id="15" name="Image 1" descr="/home/claude/cac_deck/assets/icons/chartBar_white.png"/>
          <p:cNvPicPr>
            <a:picLocks noChangeAspect="1"/>
          </p:cNvPicPr>
          <p:nvPr/>
        </p:nvPicPr>
        <p:blipFill>
          <a:blip r:embed="rId2"/>
          <a:stretch>
            <a:fillRect/>
          </a:stretch>
        </p:blipFill>
        <p:spPr>
          <a:xfrm>
            <a:off x="3633826" y="2953512"/>
            <a:ext cx="356616" cy="356616"/>
          </a:xfrm>
          <a:prstGeom prst="rect">
            <a:avLst/>
          </a:prstGeom>
        </p:spPr>
      </p:pic>
      <p:sp>
        <p:nvSpPr>
          <p:cNvPr id="16" name="Text 12"/>
          <p:cNvSpPr/>
          <p:nvPr/>
        </p:nvSpPr>
        <p:spPr>
          <a:xfrm>
            <a:off x="2830982" y="3611880"/>
            <a:ext cx="1962302" cy="365760"/>
          </a:xfrm>
          <a:prstGeom prst="rect">
            <a:avLst/>
          </a:prstGeom>
          <a:noFill/>
          <a:ln/>
        </p:spPr>
        <p:txBody>
          <a:bodyPr wrap="square" rtlCol="0" anchor="ctr"/>
          <a:lstStyle/>
          <a:p>
            <a:pPr algn="ctr" indent="0" marL="0">
              <a:buNone/>
            </a:pPr>
            <a:r>
              <a:rPr lang="en-US" sz="1400" b="1" dirty="0">
                <a:solidFill>
                  <a:srgbClr val="005EB8"/>
                </a:solidFill>
                <a:latin typeface="Arial" pitchFamily="34" charset="0"/>
                <a:ea typeface="Arial" pitchFamily="34" charset="-122"/>
                <a:cs typeface="Arial" pitchFamily="34" charset="-120"/>
              </a:rPr>
              <a:t>NAA 320</a:t>
            </a:r>
            <a:endParaRPr lang="en-US" sz="1400" dirty="0"/>
          </a:p>
        </p:txBody>
      </p:sp>
      <p:sp>
        <p:nvSpPr>
          <p:cNvPr id="17" name="Text 13"/>
          <p:cNvSpPr/>
          <p:nvPr/>
        </p:nvSpPr>
        <p:spPr>
          <a:xfrm>
            <a:off x="2940710" y="3931920"/>
            <a:ext cx="1742846" cy="457200"/>
          </a:xfrm>
          <a:prstGeom prst="rect">
            <a:avLst/>
          </a:prstGeom>
          <a:noFill/>
          <a:ln/>
        </p:spPr>
        <p:txBody>
          <a:bodyPr wrap="square" rtlCol="0" anchor="t"/>
          <a:lstStyle/>
          <a:p>
            <a:pPr algn="ctr" indent="0" marL="0">
              <a:lnSpc>
                <a:spcPct val="95000"/>
              </a:lnSpc>
              <a:buNone/>
            </a:pPr>
            <a:r>
              <a:rPr lang="en-US" sz="950" dirty="0">
                <a:solidFill>
                  <a:srgbClr val="59657C"/>
                </a:solidFill>
                <a:latin typeface="Calibri" pitchFamily="34" charset="0"/>
                <a:ea typeface="Calibri" pitchFamily="34" charset="-122"/>
                <a:cs typeface="Calibri" pitchFamily="34" charset="-120"/>
              </a:rPr>
              <a:t>Caractère significatif (seuils)</a:t>
            </a:r>
            <a:endParaRPr lang="en-US" sz="950" dirty="0"/>
          </a:p>
        </p:txBody>
      </p:sp>
      <p:sp>
        <p:nvSpPr>
          <p:cNvPr id="18" name="Shape 14"/>
          <p:cNvSpPr/>
          <p:nvPr/>
        </p:nvSpPr>
        <p:spPr>
          <a:xfrm>
            <a:off x="5113325" y="2514600"/>
            <a:ext cx="1962302"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19" name="Shape 15"/>
          <p:cNvSpPr/>
          <p:nvPr/>
        </p:nvSpPr>
        <p:spPr>
          <a:xfrm>
            <a:off x="5113325" y="2514600"/>
            <a:ext cx="1962302" cy="73152"/>
          </a:xfrm>
          <a:prstGeom prst="rect">
            <a:avLst/>
          </a:prstGeom>
          <a:solidFill>
            <a:srgbClr val="0091DA"/>
          </a:solidFill>
          <a:ln/>
        </p:spPr>
      </p:sp>
      <p:sp>
        <p:nvSpPr>
          <p:cNvPr id="20" name="Shape 16"/>
          <p:cNvSpPr/>
          <p:nvPr/>
        </p:nvSpPr>
        <p:spPr>
          <a:xfrm>
            <a:off x="5751576" y="2788920"/>
            <a:ext cx="685800" cy="685800"/>
          </a:xfrm>
          <a:prstGeom prst="ellipse">
            <a:avLst/>
          </a:prstGeom>
          <a:solidFill>
            <a:srgbClr val="0091DA"/>
          </a:solidFill>
          <a:ln/>
          <a:effectLst>
            <a:outerShdw sx="100000" sy="100000" kx="0" ky="0" algn="bl" rotWithShape="0" blurRad="63500" dist="25400" dir="5400000">
              <a:srgbClr val="AAB6CC">
                <a:alpha val="18000"/>
              </a:srgbClr>
            </a:outerShdw>
          </a:effectLst>
        </p:spPr>
      </p:sp>
      <p:pic>
        <p:nvPicPr>
          <p:cNvPr id="21" name="Image 2" descr="/home/claude/cac_deck/assets/icons/target_white.png"/>
          <p:cNvPicPr>
            <a:picLocks noChangeAspect="1"/>
          </p:cNvPicPr>
          <p:nvPr/>
        </p:nvPicPr>
        <p:blipFill>
          <a:blip r:embed="rId3"/>
          <a:stretch>
            <a:fillRect/>
          </a:stretch>
        </p:blipFill>
        <p:spPr>
          <a:xfrm>
            <a:off x="5916168" y="2953512"/>
            <a:ext cx="356616" cy="356616"/>
          </a:xfrm>
          <a:prstGeom prst="rect">
            <a:avLst/>
          </a:prstGeom>
        </p:spPr>
      </p:pic>
      <p:sp>
        <p:nvSpPr>
          <p:cNvPr id="22" name="Text 17"/>
          <p:cNvSpPr/>
          <p:nvPr/>
        </p:nvSpPr>
        <p:spPr>
          <a:xfrm>
            <a:off x="5113325" y="3611880"/>
            <a:ext cx="1962302" cy="365760"/>
          </a:xfrm>
          <a:prstGeom prst="rect">
            <a:avLst/>
          </a:prstGeom>
          <a:noFill/>
          <a:ln/>
        </p:spPr>
        <p:txBody>
          <a:bodyPr wrap="square" rtlCol="0" anchor="ctr"/>
          <a:lstStyle/>
          <a:p>
            <a:pPr algn="ctr" indent="0" marL="0">
              <a:buNone/>
            </a:pPr>
            <a:r>
              <a:rPr lang="en-US" sz="1400" b="1" dirty="0">
                <a:solidFill>
                  <a:srgbClr val="0091DA"/>
                </a:solidFill>
                <a:latin typeface="Arial" pitchFamily="34" charset="0"/>
                <a:ea typeface="Arial" pitchFamily="34" charset="-122"/>
                <a:cs typeface="Arial" pitchFamily="34" charset="-120"/>
              </a:rPr>
              <a:t>NAA 330</a:t>
            </a:r>
            <a:endParaRPr lang="en-US" sz="1400" dirty="0"/>
          </a:p>
        </p:txBody>
      </p:sp>
      <p:sp>
        <p:nvSpPr>
          <p:cNvPr id="23" name="Text 18"/>
          <p:cNvSpPr/>
          <p:nvPr/>
        </p:nvSpPr>
        <p:spPr>
          <a:xfrm>
            <a:off x="5223053" y="3931920"/>
            <a:ext cx="1742846" cy="457200"/>
          </a:xfrm>
          <a:prstGeom prst="rect">
            <a:avLst/>
          </a:prstGeom>
          <a:noFill/>
          <a:ln/>
        </p:spPr>
        <p:txBody>
          <a:bodyPr wrap="square" rtlCol="0" anchor="t"/>
          <a:lstStyle/>
          <a:p>
            <a:pPr algn="ctr" indent="0" marL="0">
              <a:lnSpc>
                <a:spcPct val="95000"/>
              </a:lnSpc>
              <a:buNone/>
            </a:pPr>
            <a:r>
              <a:rPr lang="en-US" sz="950" dirty="0">
                <a:solidFill>
                  <a:srgbClr val="59657C"/>
                </a:solidFill>
                <a:latin typeface="Calibri" pitchFamily="34" charset="0"/>
                <a:ea typeface="Calibri" pitchFamily="34" charset="-122"/>
                <a:cs typeface="Calibri" pitchFamily="34" charset="-120"/>
              </a:rPr>
              <a:t>Réponses de l'auditeur aux risques</a:t>
            </a:r>
            <a:endParaRPr lang="en-US" sz="950" dirty="0"/>
          </a:p>
        </p:txBody>
      </p:sp>
      <p:sp>
        <p:nvSpPr>
          <p:cNvPr id="24" name="Shape 19"/>
          <p:cNvSpPr/>
          <p:nvPr/>
        </p:nvSpPr>
        <p:spPr>
          <a:xfrm>
            <a:off x="7395667" y="2514600"/>
            <a:ext cx="1962302"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25" name="Shape 20"/>
          <p:cNvSpPr/>
          <p:nvPr/>
        </p:nvSpPr>
        <p:spPr>
          <a:xfrm>
            <a:off x="7395667" y="2514600"/>
            <a:ext cx="1962302" cy="73152"/>
          </a:xfrm>
          <a:prstGeom prst="rect">
            <a:avLst/>
          </a:prstGeom>
          <a:solidFill>
            <a:srgbClr val="C77700"/>
          </a:solidFill>
          <a:ln/>
        </p:spPr>
      </p:sp>
      <p:sp>
        <p:nvSpPr>
          <p:cNvPr id="26" name="Shape 21"/>
          <p:cNvSpPr/>
          <p:nvPr/>
        </p:nvSpPr>
        <p:spPr>
          <a:xfrm>
            <a:off x="8033918" y="2788920"/>
            <a:ext cx="685800" cy="685800"/>
          </a:xfrm>
          <a:prstGeom prst="ellipse">
            <a:avLst/>
          </a:prstGeom>
          <a:solidFill>
            <a:srgbClr val="C77700"/>
          </a:solidFill>
          <a:ln/>
          <a:effectLst>
            <a:outerShdw sx="100000" sy="100000" kx="0" ky="0" algn="bl" rotWithShape="0" blurRad="63500" dist="25400" dir="5400000">
              <a:srgbClr val="AAB6CC">
                <a:alpha val="18000"/>
              </a:srgbClr>
            </a:outerShdw>
          </a:effectLst>
        </p:spPr>
      </p:sp>
      <p:pic>
        <p:nvPicPr>
          <p:cNvPr id="27" name="Image 3" descr="/home/claude/cac_deck/assets/icons/warning_white.png"/>
          <p:cNvPicPr>
            <a:picLocks noChangeAspect="1"/>
          </p:cNvPicPr>
          <p:nvPr/>
        </p:nvPicPr>
        <p:blipFill>
          <a:blip r:embed="rId4"/>
          <a:stretch>
            <a:fillRect/>
          </a:stretch>
        </p:blipFill>
        <p:spPr>
          <a:xfrm>
            <a:off x="8198510" y="2953512"/>
            <a:ext cx="356616" cy="356616"/>
          </a:xfrm>
          <a:prstGeom prst="rect">
            <a:avLst/>
          </a:prstGeom>
        </p:spPr>
      </p:pic>
      <p:sp>
        <p:nvSpPr>
          <p:cNvPr id="28" name="Text 22"/>
          <p:cNvSpPr/>
          <p:nvPr/>
        </p:nvSpPr>
        <p:spPr>
          <a:xfrm>
            <a:off x="7395667" y="3611880"/>
            <a:ext cx="1962302" cy="365760"/>
          </a:xfrm>
          <a:prstGeom prst="rect">
            <a:avLst/>
          </a:prstGeom>
          <a:noFill/>
          <a:ln/>
        </p:spPr>
        <p:txBody>
          <a:bodyPr wrap="square" rtlCol="0" anchor="ctr"/>
          <a:lstStyle/>
          <a:p>
            <a:pPr algn="ctr" indent="0" marL="0">
              <a:buNone/>
            </a:pPr>
            <a:r>
              <a:rPr lang="en-US" sz="1400" b="1" dirty="0">
                <a:solidFill>
                  <a:srgbClr val="C77700"/>
                </a:solidFill>
                <a:latin typeface="Arial" pitchFamily="34" charset="0"/>
                <a:ea typeface="Arial" pitchFamily="34" charset="-122"/>
                <a:cs typeface="Arial" pitchFamily="34" charset="-120"/>
              </a:rPr>
              <a:t>NAA 240</a:t>
            </a:r>
            <a:endParaRPr lang="en-US" sz="1400" dirty="0"/>
          </a:p>
        </p:txBody>
      </p:sp>
      <p:sp>
        <p:nvSpPr>
          <p:cNvPr id="29" name="Text 23"/>
          <p:cNvSpPr/>
          <p:nvPr/>
        </p:nvSpPr>
        <p:spPr>
          <a:xfrm>
            <a:off x="7505395" y="3931920"/>
            <a:ext cx="1742846" cy="457200"/>
          </a:xfrm>
          <a:prstGeom prst="rect">
            <a:avLst/>
          </a:prstGeom>
          <a:noFill/>
          <a:ln/>
        </p:spPr>
        <p:txBody>
          <a:bodyPr wrap="square" rtlCol="0" anchor="t"/>
          <a:lstStyle/>
          <a:p>
            <a:pPr algn="ctr" indent="0" marL="0">
              <a:lnSpc>
                <a:spcPct val="95000"/>
              </a:lnSpc>
              <a:buNone/>
            </a:pPr>
            <a:r>
              <a:rPr lang="en-US" sz="950" dirty="0">
                <a:solidFill>
                  <a:srgbClr val="59657C"/>
                </a:solidFill>
                <a:latin typeface="Calibri" pitchFamily="34" charset="0"/>
                <a:ea typeface="Calibri" pitchFamily="34" charset="-122"/>
                <a:cs typeface="Calibri" pitchFamily="34" charset="-120"/>
              </a:rPr>
              <a:t>Obligations en matière de fraude</a:t>
            </a:r>
            <a:endParaRPr lang="en-US" sz="950" dirty="0"/>
          </a:p>
        </p:txBody>
      </p:sp>
      <p:sp>
        <p:nvSpPr>
          <p:cNvPr id="30" name="Shape 24"/>
          <p:cNvSpPr/>
          <p:nvPr/>
        </p:nvSpPr>
        <p:spPr>
          <a:xfrm>
            <a:off x="9678010" y="2514600"/>
            <a:ext cx="1962302" cy="1920240"/>
          </a:xfrm>
          <a:prstGeom prst="rect">
            <a:avLst/>
          </a:prstGeom>
          <a:solidFill>
            <a:srgbClr val="F3F6FB"/>
          </a:solidFill>
          <a:ln w="12700">
            <a:solidFill>
              <a:srgbClr val="DCE3EF"/>
            </a:solidFill>
            <a:prstDash val="solid"/>
          </a:ln>
          <a:effectLst>
            <a:outerShdw sx="100000" sy="100000" kx="0" ky="0" algn="bl" rotWithShape="0" blurRad="63500" dist="25400" dir="5400000">
              <a:srgbClr val="AAB6CC">
                <a:alpha val="18000"/>
              </a:srgbClr>
            </a:outerShdw>
          </a:effectLst>
        </p:spPr>
      </p:sp>
      <p:sp>
        <p:nvSpPr>
          <p:cNvPr id="31" name="Shape 25"/>
          <p:cNvSpPr/>
          <p:nvPr/>
        </p:nvSpPr>
        <p:spPr>
          <a:xfrm>
            <a:off x="9678010" y="2514600"/>
            <a:ext cx="1962302" cy="73152"/>
          </a:xfrm>
          <a:prstGeom prst="rect">
            <a:avLst/>
          </a:prstGeom>
          <a:solidFill>
            <a:srgbClr val="1E8449"/>
          </a:solidFill>
          <a:ln/>
        </p:spPr>
      </p:sp>
      <p:sp>
        <p:nvSpPr>
          <p:cNvPr id="32" name="Shape 26"/>
          <p:cNvSpPr/>
          <p:nvPr/>
        </p:nvSpPr>
        <p:spPr>
          <a:xfrm>
            <a:off x="10316261" y="2788920"/>
            <a:ext cx="685800" cy="6858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33" name="Image 4" descr="/home/claude/cac_deck/assets/icons/scale_white.png"/>
          <p:cNvPicPr>
            <a:picLocks noChangeAspect="1"/>
          </p:cNvPicPr>
          <p:nvPr/>
        </p:nvPicPr>
        <p:blipFill>
          <a:blip r:embed="rId5"/>
          <a:stretch>
            <a:fillRect/>
          </a:stretch>
        </p:blipFill>
        <p:spPr>
          <a:xfrm>
            <a:off x="10480853" y="2953512"/>
            <a:ext cx="356616" cy="356616"/>
          </a:xfrm>
          <a:prstGeom prst="rect">
            <a:avLst/>
          </a:prstGeom>
        </p:spPr>
      </p:pic>
      <p:sp>
        <p:nvSpPr>
          <p:cNvPr id="34" name="Text 27"/>
          <p:cNvSpPr/>
          <p:nvPr/>
        </p:nvSpPr>
        <p:spPr>
          <a:xfrm>
            <a:off x="9678010" y="3611880"/>
            <a:ext cx="1962302" cy="365760"/>
          </a:xfrm>
          <a:prstGeom prst="rect">
            <a:avLst/>
          </a:prstGeom>
          <a:noFill/>
          <a:ln/>
        </p:spPr>
        <p:txBody>
          <a:bodyPr wrap="square" rtlCol="0" anchor="ctr"/>
          <a:lstStyle/>
          <a:p>
            <a:pPr algn="ctr" indent="0" marL="0">
              <a:buNone/>
            </a:pPr>
            <a:r>
              <a:rPr lang="en-US" sz="1400" b="1" dirty="0">
                <a:solidFill>
                  <a:srgbClr val="1E8449"/>
                </a:solidFill>
                <a:latin typeface="Arial" pitchFamily="34" charset="0"/>
                <a:ea typeface="Arial" pitchFamily="34" charset="-122"/>
                <a:cs typeface="Arial" pitchFamily="34" charset="-120"/>
              </a:rPr>
              <a:t>NAA 450</a:t>
            </a:r>
            <a:endParaRPr lang="en-US" sz="1400" dirty="0"/>
          </a:p>
        </p:txBody>
      </p:sp>
      <p:sp>
        <p:nvSpPr>
          <p:cNvPr id="35" name="Text 28"/>
          <p:cNvSpPr/>
          <p:nvPr/>
        </p:nvSpPr>
        <p:spPr>
          <a:xfrm>
            <a:off x="9787738" y="3931920"/>
            <a:ext cx="1742846" cy="457200"/>
          </a:xfrm>
          <a:prstGeom prst="rect">
            <a:avLst/>
          </a:prstGeom>
          <a:noFill/>
          <a:ln/>
        </p:spPr>
        <p:txBody>
          <a:bodyPr wrap="square" rtlCol="0" anchor="t"/>
          <a:lstStyle/>
          <a:p>
            <a:pPr algn="ctr" indent="0" marL="0">
              <a:lnSpc>
                <a:spcPct val="95000"/>
              </a:lnSpc>
              <a:buNone/>
            </a:pPr>
            <a:r>
              <a:rPr lang="en-US" sz="950" dirty="0">
                <a:solidFill>
                  <a:srgbClr val="59657C"/>
                </a:solidFill>
                <a:latin typeface="Calibri" pitchFamily="34" charset="0"/>
                <a:ea typeface="Calibri" pitchFamily="34" charset="-122"/>
                <a:cs typeface="Calibri" pitchFamily="34" charset="-120"/>
              </a:rPr>
              <a:t>Évaluation des anomalies</a:t>
            </a:r>
            <a:endParaRPr lang="en-US" sz="950" dirty="0"/>
          </a:p>
        </p:txBody>
      </p:sp>
      <p:sp>
        <p:nvSpPr>
          <p:cNvPr id="36" name="Shape 29"/>
          <p:cNvSpPr/>
          <p:nvPr/>
        </p:nvSpPr>
        <p:spPr>
          <a:xfrm>
            <a:off x="548640" y="4937760"/>
            <a:ext cx="11091672" cy="1005840"/>
          </a:xfrm>
          <a:prstGeom prst="rect">
            <a:avLst/>
          </a:prstGeom>
          <a:solidFill>
            <a:srgbClr val="0A1F44"/>
          </a:solidFill>
          <a:ln/>
        </p:spPr>
      </p:sp>
      <p:sp>
        <p:nvSpPr>
          <p:cNvPr id="37" name="Shape 30"/>
          <p:cNvSpPr/>
          <p:nvPr/>
        </p:nvSpPr>
        <p:spPr>
          <a:xfrm>
            <a:off x="548640" y="4937760"/>
            <a:ext cx="109728" cy="1005840"/>
          </a:xfrm>
          <a:prstGeom prst="rect">
            <a:avLst/>
          </a:prstGeom>
          <a:solidFill>
            <a:srgbClr val="1E8449"/>
          </a:solidFill>
          <a:ln/>
        </p:spPr>
      </p:sp>
      <p:sp>
        <p:nvSpPr>
          <p:cNvPr id="38" name="Shape 31"/>
          <p:cNvSpPr/>
          <p:nvPr/>
        </p:nvSpPr>
        <p:spPr>
          <a:xfrm>
            <a:off x="868680" y="5166360"/>
            <a:ext cx="548640" cy="548640"/>
          </a:xfrm>
          <a:prstGeom prst="roundRect">
            <a:avLst>
              <a:gd name="adj" fmla="val 10000"/>
            </a:avLst>
          </a:prstGeom>
          <a:solidFill>
            <a:srgbClr val="1E8449"/>
          </a:solidFill>
          <a:ln/>
          <a:effectLst>
            <a:outerShdw sx="100000" sy="100000" kx="0" ky="0" algn="bl" rotWithShape="0" blurRad="63500" dist="25400" dir="5400000">
              <a:srgbClr val="AAB6CC">
                <a:alpha val="18000"/>
              </a:srgbClr>
            </a:outerShdw>
          </a:effectLst>
        </p:spPr>
      </p:sp>
      <p:pic>
        <p:nvPicPr>
          <p:cNvPr id="39" name="Image 5" descr="/home/claude/cac_deck/assets/icons/book_white.png"/>
          <p:cNvPicPr>
            <a:picLocks noChangeAspect="1"/>
          </p:cNvPicPr>
          <p:nvPr/>
        </p:nvPicPr>
        <p:blipFill>
          <a:blip r:embed="rId6"/>
          <a:stretch>
            <a:fillRect/>
          </a:stretch>
        </p:blipFill>
        <p:spPr>
          <a:xfrm>
            <a:off x="994867" y="5292547"/>
            <a:ext cx="296266" cy="296266"/>
          </a:xfrm>
          <a:prstGeom prst="rect">
            <a:avLst/>
          </a:prstGeom>
        </p:spPr>
      </p:pic>
      <p:sp>
        <p:nvSpPr>
          <p:cNvPr id="40" name="Text 32"/>
          <p:cNvSpPr/>
          <p:nvPr/>
        </p:nvSpPr>
        <p:spPr>
          <a:xfrm>
            <a:off x="1600200" y="4937760"/>
            <a:ext cx="9765792" cy="1005840"/>
          </a:xfrm>
          <a:prstGeom prst="rect">
            <a:avLst/>
          </a:prstGeom>
          <a:noFill/>
          <a:ln/>
        </p:spPr>
        <p:txBody>
          <a:bodyPr wrap="square" rtlCol="0" anchor="ctr"/>
          <a:lstStyle/>
          <a:p>
            <a:pPr indent="0" marL="0">
              <a:buNone/>
            </a:pPr>
            <a:r>
              <a:rPr lang="en-US" sz="1300" b="1" dirty="0">
                <a:solidFill>
                  <a:srgbClr val="0091DA"/>
                </a:solidFill>
                <a:latin typeface="Calibri" pitchFamily="34" charset="0"/>
                <a:ea typeface="Calibri" pitchFamily="34" charset="-122"/>
                <a:cs typeface="Calibri" pitchFamily="34" charset="-120"/>
              </a:rPr>
              <a:t xml:space="preserve">Support.  </a:t>
            </a:r>
            <a:pPr indent="0" marL="0">
              <a:buNone/>
            </a:pPr>
            <a:r>
              <a:rPr lang="en-US" sz="1300" dirty="0">
                <a:solidFill>
                  <a:srgbClr val="D7E1F4"/>
                </a:solidFill>
                <a:latin typeface="Calibri" pitchFamily="34" charset="0"/>
                <a:ea typeface="Calibri" pitchFamily="34" charset="-122"/>
                <a:cs typeface="Calibri" pitchFamily="34" charset="-120"/>
              </a:rPr>
              <a:t>Dossier 3 de la « Boîte à outils de l'Auditeur financier » et outils 17 à 22 — adaptation algérienne.</a:t>
            </a:r>
            <a:endParaRPr lang="en-US" sz="1300" dirty="0"/>
          </a:p>
        </p:txBody>
      </p:sp>
      <p:sp>
        <p:nvSpPr>
          <p:cNvPr id="41" name="Text 33"/>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59657C"/>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42" name="Text 34"/>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59657C"/>
                </a:solidFill>
                <a:latin typeface="Calibri" pitchFamily="34" charset="0"/>
                <a:ea typeface="Calibri" pitchFamily="34" charset="-122"/>
                <a:cs typeface="Calibri" pitchFamily="34" charset="-120"/>
              </a:rPr>
              <a:t>CNCC Algérie</a:t>
            </a:r>
            <a:pPr algn="r" indent="0" marL="0">
              <a:buNone/>
            </a:pPr>
            <a:r>
              <a:rPr lang="en-US" sz="850" dirty="0">
                <a:solidFill>
                  <a:srgbClr val="59657C"/>
                </a:solidFill>
                <a:latin typeface="Calibri" pitchFamily="34" charset="0"/>
                <a:ea typeface="Calibri" pitchFamily="34" charset="-122"/>
                <a:cs typeface="Calibri" pitchFamily="34" charset="-120"/>
              </a:rPr>
              <a:t xml:space="preserve">   ·   89 / 90</a:t>
            </a:r>
            <a:endParaRPr lang="en-US" sz="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0"/>
            <a:ext cx="2542032" cy="2542032"/>
          </a:xfrm>
          <a:prstGeom prst="rect">
            <a:avLst/>
          </a:prstGeom>
          <a:solidFill>
            <a:srgbClr val="00338D"/>
          </a:solidFill>
          <a:ln/>
        </p:spPr>
      </p:sp>
      <p:sp>
        <p:nvSpPr>
          <p:cNvPr id="3" name="Shape 1"/>
          <p:cNvSpPr/>
          <p:nvPr/>
        </p:nvSpPr>
        <p:spPr>
          <a:xfrm>
            <a:off x="10927080" y="2542032"/>
            <a:ext cx="1261872" cy="1261872"/>
          </a:xfrm>
          <a:prstGeom prst="rect">
            <a:avLst/>
          </a:prstGeom>
          <a:solidFill>
            <a:srgbClr val="005EB8"/>
          </a:solidFill>
          <a:ln/>
        </p:spPr>
      </p:sp>
      <p:sp>
        <p:nvSpPr>
          <p:cNvPr id="4" name="Shape 2"/>
          <p:cNvSpPr/>
          <p:nvPr/>
        </p:nvSpPr>
        <p:spPr>
          <a:xfrm>
            <a:off x="9646920" y="4297680"/>
            <a:ext cx="2542032" cy="2560320"/>
          </a:xfrm>
          <a:prstGeom prst="rect">
            <a:avLst/>
          </a:prstGeom>
          <a:solidFill>
            <a:srgbClr val="11264C"/>
          </a:solidFill>
          <a:ln/>
        </p:spPr>
      </p:sp>
      <p:sp>
        <p:nvSpPr>
          <p:cNvPr id="5" name="Shape 3"/>
          <p:cNvSpPr/>
          <p:nvPr/>
        </p:nvSpPr>
        <p:spPr>
          <a:xfrm>
            <a:off x="11155680" y="5120640"/>
            <a:ext cx="1033272" cy="1033272"/>
          </a:xfrm>
          <a:prstGeom prst="rect">
            <a:avLst/>
          </a:prstGeom>
          <a:solidFill>
            <a:srgbClr val="1E8449"/>
          </a:solidFill>
          <a:ln/>
        </p:spPr>
      </p:sp>
      <p:sp>
        <p:nvSpPr>
          <p:cNvPr id="6" name="Text 4"/>
          <p:cNvSpPr/>
          <p:nvPr/>
        </p:nvSpPr>
        <p:spPr>
          <a:xfrm>
            <a:off x="7589520" y="274320"/>
            <a:ext cx="1828800" cy="1828800"/>
          </a:xfrm>
          <a:prstGeom prst="rect">
            <a:avLst/>
          </a:prstGeom>
          <a:noFill/>
          <a:ln/>
        </p:spPr>
        <p:txBody>
          <a:bodyPr wrap="square" rtlCol="0" anchor="t"/>
          <a:lstStyle/>
          <a:p>
            <a:pPr algn="r" indent="0" marL="0">
              <a:buNone/>
            </a:pPr>
            <a:r>
              <a:rPr lang="en-US" sz="15000" b="1" dirty="0">
                <a:solidFill>
                  <a:srgbClr val="16305C"/>
                </a:solidFill>
                <a:latin typeface="Arial" pitchFamily="34" charset="0"/>
                <a:ea typeface="Arial" pitchFamily="34" charset="-122"/>
                <a:cs typeface="Arial" pitchFamily="34" charset="-120"/>
              </a:rPr>
              <a:t>01</a:t>
            </a:r>
            <a:endParaRPr lang="en-US" sz="15000" dirty="0"/>
          </a:p>
        </p:txBody>
      </p:sp>
      <p:sp>
        <p:nvSpPr>
          <p:cNvPr id="7" name="Shape 5"/>
          <p:cNvSpPr/>
          <p:nvPr/>
        </p:nvSpPr>
        <p:spPr>
          <a:xfrm>
            <a:off x="548640" y="1874520"/>
            <a:ext cx="914400" cy="914400"/>
          </a:xfrm>
          <a:prstGeom prst="ellipse">
            <a:avLst/>
          </a:prstGeom>
          <a:solidFill>
            <a:srgbClr val="1E8449"/>
          </a:solidFill>
          <a:ln/>
          <a:effectLst>
            <a:outerShdw sx="100000" sy="100000" kx="0" ky="0" algn="bl" rotWithShape="0" blurRad="63500" dist="25400" dir="5400000">
              <a:srgbClr val="AAB6CC">
                <a:alpha val="18000"/>
              </a:srgbClr>
            </a:outerShdw>
          </a:effectLst>
        </p:spPr>
      </p:sp>
      <p:pic>
        <p:nvPicPr>
          <p:cNvPr id="8" name="Image 0" descr="/home/claude/cac_deck/assets/icons/clipboardCheck_white.png"/>
          <p:cNvPicPr>
            <a:picLocks noChangeAspect="1"/>
          </p:cNvPicPr>
          <p:nvPr/>
        </p:nvPicPr>
        <p:blipFill>
          <a:blip r:embed="rId1"/>
          <a:stretch>
            <a:fillRect/>
          </a:stretch>
        </p:blipFill>
        <p:spPr>
          <a:xfrm>
            <a:off x="768096" y="2093976"/>
            <a:ext cx="475488" cy="475488"/>
          </a:xfrm>
          <a:prstGeom prst="rect">
            <a:avLst/>
          </a:prstGeom>
        </p:spPr>
      </p:pic>
      <p:sp>
        <p:nvSpPr>
          <p:cNvPr id="9" name="Text 6"/>
          <p:cNvSpPr/>
          <p:nvPr/>
        </p:nvSpPr>
        <p:spPr>
          <a:xfrm>
            <a:off x="548640" y="3063240"/>
            <a:ext cx="8686800" cy="365760"/>
          </a:xfrm>
          <a:prstGeom prst="rect">
            <a:avLst/>
          </a:prstGeom>
          <a:noFill/>
          <a:ln/>
        </p:spPr>
        <p:txBody>
          <a:bodyPr wrap="square" rtlCol="0" anchor="ctr"/>
          <a:lstStyle/>
          <a:p>
            <a:pPr indent="0" marL="0">
              <a:buNone/>
            </a:pPr>
            <a:r>
              <a:rPr lang="en-US" sz="1400" b="1" spc="300" kern="0" dirty="0">
                <a:solidFill>
                  <a:srgbClr val="0091DA"/>
                </a:solidFill>
                <a:latin typeface="Arial" pitchFamily="34" charset="0"/>
                <a:ea typeface="Arial" pitchFamily="34" charset="-122"/>
                <a:cs typeface="Arial" pitchFamily="34" charset="-120"/>
              </a:rPr>
              <a:t>SÉQUENCE 08H30 · 15 MIN · PLÉNIÈRE</a:t>
            </a:r>
            <a:endParaRPr lang="en-US" sz="1400" dirty="0"/>
          </a:p>
        </p:txBody>
      </p:sp>
      <p:sp>
        <p:nvSpPr>
          <p:cNvPr id="10" name="Text 7"/>
          <p:cNvSpPr/>
          <p:nvPr/>
        </p:nvSpPr>
        <p:spPr>
          <a:xfrm>
            <a:off x="548640" y="3429000"/>
            <a:ext cx="8778240" cy="1554480"/>
          </a:xfrm>
          <a:prstGeom prst="rect">
            <a:avLst/>
          </a:prstGeom>
          <a:noFill/>
          <a:ln/>
        </p:spPr>
        <p:txBody>
          <a:bodyPr wrap="square" rtlCol="0" anchor="t"/>
          <a:lstStyle/>
          <a:p>
            <a:pPr indent="0" marL="0">
              <a:lnSpc>
                <a:spcPct val="98000"/>
              </a:lnSpc>
              <a:buNone/>
            </a:pPr>
            <a:r>
              <a:rPr lang="en-US" sz="4000" b="1" dirty="0">
                <a:solidFill>
                  <a:srgbClr val="FFFFFF"/>
                </a:solidFill>
                <a:latin typeface="Arial" pitchFamily="34" charset="0"/>
                <a:ea typeface="Arial" pitchFamily="34" charset="-122"/>
                <a:cs typeface="Arial" pitchFamily="34" charset="-120"/>
              </a:rPr>
              <a:t>Reprise du Jour 1</a:t>
            </a:r>
            <a:endParaRPr lang="en-US" sz="4000" dirty="0"/>
          </a:p>
          <a:p>
            <a:pPr indent="0" marL="0">
              <a:lnSpc>
                <a:spcPct val="98000"/>
              </a:lnSpc>
              <a:buNone/>
            </a:pPr>
            <a:r>
              <a:rPr lang="en-US" sz="4000" b="1" dirty="0">
                <a:solidFill>
                  <a:srgbClr val="FFFFFF"/>
                </a:solidFill>
                <a:latin typeface="Arial" pitchFamily="34" charset="0"/>
                <a:ea typeface="Arial" pitchFamily="34" charset="-122"/>
                <a:cs typeface="Arial" pitchFamily="34" charset="-120"/>
              </a:rPr>
              <a:t>&amp; quizz court</a:t>
            </a:r>
            <a:endParaRPr lang="en-US" sz="4000" dirty="0"/>
          </a:p>
        </p:txBody>
      </p:sp>
      <p:pic>
        <p:nvPicPr>
          <p:cNvPr id="11" name="Image 1" descr="/home/claude/cac_deck/assets/icons/quote_sky.png"/>
          <p:cNvPicPr>
            <a:picLocks noChangeAspect="1"/>
          </p:cNvPicPr>
          <p:nvPr/>
        </p:nvPicPr>
        <p:blipFill>
          <a:blip r:embed="rId2"/>
          <a:stretch>
            <a:fillRect/>
          </a:stretch>
        </p:blipFill>
        <p:spPr>
          <a:xfrm>
            <a:off x="548640" y="5166360"/>
            <a:ext cx="292608" cy="292608"/>
          </a:xfrm>
          <a:prstGeom prst="rect">
            <a:avLst/>
          </a:prstGeom>
        </p:spPr>
      </p:pic>
      <p:sp>
        <p:nvSpPr>
          <p:cNvPr id="12" name="Text 8"/>
          <p:cNvSpPr/>
          <p:nvPr/>
        </p:nvSpPr>
        <p:spPr>
          <a:xfrm>
            <a:off x="987552" y="5102352"/>
            <a:ext cx="8046720" cy="822960"/>
          </a:xfrm>
          <a:prstGeom prst="rect">
            <a:avLst/>
          </a:prstGeom>
          <a:noFill/>
          <a:ln/>
        </p:spPr>
        <p:txBody>
          <a:bodyPr wrap="square" rtlCol="0" anchor="t"/>
          <a:lstStyle/>
          <a:p>
            <a:pPr indent="0" marL="0">
              <a:lnSpc>
                <a:spcPct val="105000"/>
              </a:lnSpc>
              <a:buNone/>
            </a:pPr>
            <a:r>
              <a:rPr lang="en-US" sz="1500" i="1" dirty="0">
                <a:solidFill>
                  <a:srgbClr val="C6D4EE"/>
                </a:solidFill>
                <a:latin typeface="Georgia" pitchFamily="34" charset="0"/>
                <a:ea typeface="Georgia" pitchFamily="34" charset="-122"/>
                <a:cs typeface="Georgia" pitchFamily="34" charset="-120"/>
              </a:rPr>
              <a:t>Réactiver les notions structurantes de la veille et bâtir le pont vers la formalisation du dossier d'audit.</a:t>
            </a:r>
            <a:endParaRPr lang="en-US" sz="1500" dirty="0"/>
          </a:p>
        </p:txBody>
      </p:sp>
      <p:sp>
        <p:nvSpPr>
          <p:cNvPr id="13" name="Text 9"/>
          <p:cNvSpPr/>
          <p:nvPr/>
        </p:nvSpPr>
        <p:spPr>
          <a:xfrm>
            <a:off x="548640" y="6510528"/>
            <a:ext cx="8686800" cy="274320"/>
          </a:xfrm>
          <a:prstGeom prst="rect">
            <a:avLst/>
          </a:prstGeom>
          <a:noFill/>
          <a:ln/>
        </p:spPr>
        <p:txBody>
          <a:bodyPr wrap="square" rtlCol="0" anchor="ctr"/>
          <a:lstStyle/>
          <a:p>
            <a:pPr algn="l" indent="0" marL="0">
              <a:buNone/>
            </a:pPr>
            <a:r>
              <a:rPr lang="en-US" sz="850" dirty="0">
                <a:solidFill>
                  <a:srgbClr val="9FB0CE"/>
                </a:solidFill>
                <a:latin typeface="Calibri" pitchFamily="34" charset="0"/>
                <a:ea typeface="Calibri" pitchFamily="34" charset="-122"/>
                <a:cs typeface="Calibri" pitchFamily="34" charset="-120"/>
              </a:rPr>
              <a:t>Formation continue CAC · Jour 2 — Formalisation, dossier d'audit &amp; communication</a:t>
            </a:r>
            <a:endParaRPr lang="en-US" sz="850" dirty="0"/>
          </a:p>
        </p:txBody>
      </p:sp>
      <p:sp>
        <p:nvSpPr>
          <p:cNvPr id="14" name="Text 10"/>
          <p:cNvSpPr/>
          <p:nvPr/>
        </p:nvSpPr>
        <p:spPr>
          <a:xfrm>
            <a:off x="8805672" y="6510528"/>
            <a:ext cx="2834640" cy="274320"/>
          </a:xfrm>
          <a:prstGeom prst="rect">
            <a:avLst/>
          </a:prstGeom>
          <a:noFill/>
          <a:ln/>
        </p:spPr>
        <p:txBody>
          <a:bodyPr wrap="square" rtlCol="0" anchor="ctr"/>
          <a:lstStyle/>
          <a:p>
            <a:pPr algn="r" indent="0" marL="0">
              <a:buNone/>
            </a:pPr>
            <a:r>
              <a:rPr lang="en-US" sz="850" b="1" dirty="0">
                <a:solidFill>
                  <a:srgbClr val="9FB0CE"/>
                </a:solidFill>
                <a:latin typeface="Calibri" pitchFamily="34" charset="0"/>
                <a:ea typeface="Calibri" pitchFamily="34" charset="-122"/>
                <a:cs typeface="Calibri" pitchFamily="34" charset="-120"/>
              </a:rPr>
              <a:t>CNCC Algérie</a:t>
            </a:r>
            <a:pPr algn="r" indent="0" marL="0">
              <a:buNone/>
            </a:pPr>
            <a:r>
              <a:rPr lang="en-US" sz="850" dirty="0">
                <a:solidFill>
                  <a:srgbClr val="9FB0CE"/>
                </a:solidFill>
                <a:latin typeface="Calibri" pitchFamily="34" charset="0"/>
                <a:ea typeface="Calibri" pitchFamily="34" charset="-122"/>
                <a:cs typeface="Calibri" pitchFamily="34" charset="-120"/>
              </a:rPr>
              <a:t xml:space="preserve">   ·   09 / 90</a:t>
            </a:r>
            <a:endParaRPr lang="en-US" sz="85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 90">
    <p:bg>
      <p:bgPr>
        <a:solidFill>
          <a:srgbClr val="0A1F44"/>
        </a:solidFill>
      </p:bgPr>
    </p:bg>
    <p:spTree>
      <p:nvGrpSpPr>
        <p:cNvPr id="1" name=""/>
        <p:cNvGrpSpPr/>
        <p:nvPr/>
      </p:nvGrpSpPr>
      <p:grpSpPr>
        <a:xfrm>
          <a:off x="0" y="0"/>
          <a:ext cx="0" cy="0"/>
          <a:chOff x="0" y="0"/>
          <a:chExt cx="0" cy="0"/>
        </a:xfrm>
      </p:grpSpPr>
      <p:sp>
        <p:nvSpPr>
          <p:cNvPr id="2" name="Shape 0"/>
          <p:cNvSpPr/>
          <p:nvPr/>
        </p:nvSpPr>
        <p:spPr>
          <a:xfrm>
            <a:off x="9646920" y="-457200"/>
            <a:ext cx="2542032" cy="2542032"/>
          </a:xfrm>
          <a:prstGeom prst="rect">
            <a:avLst/>
          </a:prstGeom>
          <a:solidFill>
            <a:srgbClr val="00338D"/>
          </a:solidFill>
          <a:ln/>
        </p:spPr>
      </p:sp>
      <p:sp>
        <p:nvSpPr>
          <p:cNvPr id="3" name="Shape 1"/>
          <p:cNvSpPr/>
          <p:nvPr/>
        </p:nvSpPr>
        <p:spPr>
          <a:xfrm>
            <a:off x="10927080" y="2084832"/>
            <a:ext cx="1261872" cy="1261872"/>
          </a:xfrm>
          <a:prstGeom prst="rect">
            <a:avLst/>
          </a:prstGeom>
          <a:solidFill>
            <a:srgbClr val="005EB8"/>
          </a:solidFill>
          <a:ln/>
        </p:spPr>
      </p:sp>
      <p:sp>
        <p:nvSpPr>
          <p:cNvPr id="4" name="Shape 2"/>
          <p:cNvSpPr/>
          <p:nvPr/>
        </p:nvSpPr>
        <p:spPr>
          <a:xfrm>
            <a:off x="10424160" y="4846320"/>
            <a:ext cx="2377440" cy="2377440"/>
          </a:xfrm>
          <a:prstGeom prst="rect">
            <a:avLst/>
          </a:prstGeom>
          <a:solidFill>
            <a:srgbClr val="1E8449"/>
          </a:solidFill>
          <a:ln/>
        </p:spPr>
      </p:sp>
      <p:sp>
        <p:nvSpPr>
          <p:cNvPr id="5" name="Shape 3"/>
          <p:cNvSpPr/>
          <p:nvPr/>
        </p:nvSpPr>
        <p:spPr>
          <a:xfrm>
            <a:off x="-548640" y="-640080"/>
            <a:ext cx="1737360" cy="1737360"/>
          </a:xfrm>
          <a:prstGeom prst="rect">
            <a:avLst/>
          </a:prstGeom>
          <a:solidFill>
            <a:srgbClr val="005EB8"/>
          </a:solidFill>
          <a:ln/>
        </p:spPr>
      </p:sp>
      <p:sp>
        <p:nvSpPr>
          <p:cNvPr id="6" name="Shape 4"/>
          <p:cNvSpPr/>
          <p:nvPr/>
        </p:nvSpPr>
        <p:spPr>
          <a:xfrm>
            <a:off x="548640" y="640080"/>
            <a:ext cx="2286000" cy="1371600"/>
          </a:xfrm>
          <a:prstGeom prst="rect">
            <a:avLst/>
          </a:prstGeom>
          <a:solidFill>
            <a:srgbClr val="FFFFFF"/>
          </a:solidFill>
          <a:ln/>
          <a:effectLst>
            <a:outerShdw sx="100000" sy="100000" kx="0" ky="0" algn="bl" rotWithShape="0" blurRad="88900" dist="38100" dir="5400000">
              <a:srgbClr val="8696B5">
                <a:alpha val="22000"/>
              </a:srgbClr>
            </a:outerShdw>
          </a:effectLst>
        </p:spPr>
      </p:sp>
      <p:pic>
        <p:nvPicPr>
          <p:cNvPr id="7" name="Image 0" descr="/home/claude/cac_deck/assets/cncc_logo.png"/>
          <p:cNvPicPr>
            <a:picLocks noChangeAspect="1"/>
          </p:cNvPicPr>
          <p:nvPr/>
        </p:nvPicPr>
        <p:blipFill>
          <a:blip r:embed="rId1"/>
          <a:srcRect l="0" r="0" t="0" b="0"/>
          <a:stretch/>
        </p:blipFill>
        <p:spPr>
          <a:xfrm>
            <a:off x="676656" y="768096"/>
            <a:ext cx="2029968" cy="1115568"/>
          </a:xfrm>
          <a:prstGeom prst="rect">
            <a:avLst/>
          </a:prstGeom>
        </p:spPr>
      </p:pic>
      <p:sp>
        <p:nvSpPr>
          <p:cNvPr id="8" name="Text 5"/>
          <p:cNvSpPr/>
          <p:nvPr/>
        </p:nvSpPr>
        <p:spPr>
          <a:xfrm>
            <a:off x="548640" y="2468880"/>
            <a:ext cx="8229600" cy="548640"/>
          </a:xfrm>
          <a:prstGeom prst="rect">
            <a:avLst/>
          </a:prstGeom>
          <a:noFill/>
          <a:ln/>
        </p:spPr>
        <p:txBody>
          <a:bodyPr wrap="square" rtlCol="0" anchor="ctr"/>
          <a:lstStyle/>
          <a:p>
            <a:pPr indent="0" marL="0">
              <a:buNone/>
            </a:pPr>
            <a:r>
              <a:rPr lang="en-US" sz="2000" b="1" spc="500" kern="0" dirty="0">
                <a:solidFill>
                  <a:srgbClr val="0091DA"/>
                </a:solidFill>
                <a:latin typeface="Arial" pitchFamily="34" charset="0"/>
                <a:ea typeface="Arial" pitchFamily="34" charset="-122"/>
                <a:cs typeface="Arial" pitchFamily="34" charset="-120"/>
              </a:rPr>
              <a:t>FIN DU JOUR 2</a:t>
            </a:r>
            <a:endParaRPr lang="en-US" sz="2000" dirty="0"/>
          </a:p>
        </p:txBody>
      </p:sp>
      <p:sp>
        <p:nvSpPr>
          <p:cNvPr id="9" name="Text 6"/>
          <p:cNvSpPr/>
          <p:nvPr/>
        </p:nvSpPr>
        <p:spPr>
          <a:xfrm>
            <a:off x="548640" y="2971800"/>
            <a:ext cx="10058400" cy="1463040"/>
          </a:xfrm>
          <a:prstGeom prst="rect">
            <a:avLst/>
          </a:prstGeom>
          <a:noFill/>
          <a:ln/>
        </p:spPr>
        <p:txBody>
          <a:bodyPr wrap="square" rtlCol="0" anchor="ctr"/>
          <a:lstStyle/>
          <a:p>
            <a:pPr indent="0" marL="0">
              <a:lnSpc>
                <a:spcPct val="96000"/>
              </a:lnSpc>
              <a:buNone/>
            </a:pPr>
            <a:r>
              <a:rPr lang="en-US" sz="4600" b="1" dirty="0">
                <a:solidFill>
                  <a:srgbClr val="FFFFFF"/>
                </a:solidFill>
                <a:latin typeface="Arial" pitchFamily="34" charset="0"/>
                <a:ea typeface="Arial" pitchFamily="34" charset="-122"/>
                <a:cs typeface="Arial" pitchFamily="34" charset="-120"/>
              </a:rPr>
              <a:t>Formaliser, superviser,</a:t>
            </a:r>
            <a:endParaRPr lang="en-US" sz="4600" dirty="0"/>
          </a:p>
          <a:p>
            <a:pPr indent="0" marL="0">
              <a:lnSpc>
                <a:spcPct val="96000"/>
              </a:lnSpc>
              <a:buNone/>
            </a:pPr>
            <a:r>
              <a:rPr lang="en-US" sz="4600" b="1" dirty="0">
                <a:solidFill>
                  <a:srgbClr val="FFFFFF"/>
                </a:solidFill>
                <a:latin typeface="Arial" pitchFamily="34" charset="0"/>
                <a:ea typeface="Arial" pitchFamily="34" charset="-122"/>
                <a:cs typeface="Arial" pitchFamily="34" charset="-120"/>
              </a:rPr>
              <a:t>communiquer.</a:t>
            </a:r>
            <a:endParaRPr lang="en-US" sz="4600" dirty="0"/>
          </a:p>
        </p:txBody>
      </p:sp>
      <p:pic>
        <p:nvPicPr>
          <p:cNvPr id="10" name="Image 1" descr="/home/claude/cac_deck/assets/icons/quote_sky.png"/>
          <p:cNvPicPr>
            <a:picLocks noChangeAspect="1"/>
          </p:cNvPicPr>
          <p:nvPr/>
        </p:nvPicPr>
        <p:blipFill>
          <a:blip r:embed="rId2"/>
          <a:stretch>
            <a:fillRect/>
          </a:stretch>
        </p:blipFill>
        <p:spPr>
          <a:xfrm>
            <a:off x="548640" y="4709160"/>
            <a:ext cx="310896" cy="310896"/>
          </a:xfrm>
          <a:prstGeom prst="rect">
            <a:avLst/>
          </a:prstGeom>
        </p:spPr>
      </p:pic>
      <p:sp>
        <p:nvSpPr>
          <p:cNvPr id="11" name="Text 7"/>
          <p:cNvSpPr/>
          <p:nvPr/>
        </p:nvSpPr>
        <p:spPr>
          <a:xfrm>
            <a:off x="1005840" y="4663440"/>
            <a:ext cx="8686800" cy="822960"/>
          </a:xfrm>
          <a:prstGeom prst="rect">
            <a:avLst/>
          </a:prstGeom>
          <a:noFill/>
          <a:ln/>
        </p:spPr>
        <p:txBody>
          <a:bodyPr wrap="square" rtlCol="0" anchor="t"/>
          <a:lstStyle/>
          <a:p>
            <a:pPr indent="0" marL="0">
              <a:lnSpc>
                <a:spcPct val="105000"/>
              </a:lnSpc>
              <a:buNone/>
            </a:pPr>
            <a:r>
              <a:rPr lang="en-US" sz="1500" i="1" dirty="0">
                <a:solidFill>
                  <a:srgbClr val="D7E1F4"/>
                </a:solidFill>
                <a:latin typeface="Georgia" pitchFamily="34" charset="0"/>
                <a:ea typeface="Georgia" pitchFamily="34" charset="-122"/>
                <a:cs typeface="Georgia" pitchFamily="34" charset="-120"/>
              </a:rPr>
              <a:t>La trace écrite est le socle de la défense de l'opinion — et la première marque du professionnalisme du commissaire aux comptes.</a:t>
            </a:r>
            <a:endParaRPr lang="en-US" sz="1500" dirty="0"/>
          </a:p>
        </p:txBody>
      </p:sp>
      <p:sp>
        <p:nvSpPr>
          <p:cNvPr id="12" name="Shape 8"/>
          <p:cNvSpPr/>
          <p:nvPr/>
        </p:nvSpPr>
        <p:spPr>
          <a:xfrm>
            <a:off x="548640" y="5943600"/>
            <a:ext cx="146304" cy="146304"/>
          </a:xfrm>
          <a:prstGeom prst="rect">
            <a:avLst/>
          </a:prstGeom>
          <a:solidFill>
            <a:srgbClr val="00338D"/>
          </a:solidFill>
          <a:ln/>
        </p:spPr>
      </p:sp>
      <p:sp>
        <p:nvSpPr>
          <p:cNvPr id="13" name="Shape 9"/>
          <p:cNvSpPr/>
          <p:nvPr/>
        </p:nvSpPr>
        <p:spPr>
          <a:xfrm>
            <a:off x="731520" y="5943600"/>
            <a:ext cx="146304" cy="146304"/>
          </a:xfrm>
          <a:prstGeom prst="rect">
            <a:avLst/>
          </a:prstGeom>
          <a:solidFill>
            <a:srgbClr val="0091DA"/>
          </a:solidFill>
          <a:ln/>
        </p:spPr>
      </p:sp>
      <p:sp>
        <p:nvSpPr>
          <p:cNvPr id="14" name="Shape 10"/>
          <p:cNvSpPr/>
          <p:nvPr/>
        </p:nvSpPr>
        <p:spPr>
          <a:xfrm>
            <a:off x="914400" y="5943600"/>
            <a:ext cx="146304" cy="146304"/>
          </a:xfrm>
          <a:prstGeom prst="rect">
            <a:avLst/>
          </a:prstGeom>
          <a:solidFill>
            <a:srgbClr val="1E8449"/>
          </a:solidFill>
          <a:ln/>
        </p:spPr>
      </p:sp>
      <p:sp>
        <p:nvSpPr>
          <p:cNvPr id="15" name="Text 11"/>
          <p:cNvSpPr/>
          <p:nvPr/>
        </p:nvSpPr>
        <p:spPr>
          <a:xfrm>
            <a:off x="1234440" y="5879592"/>
            <a:ext cx="10058400" cy="320040"/>
          </a:xfrm>
          <a:prstGeom prst="rect">
            <a:avLst/>
          </a:prstGeom>
          <a:noFill/>
          <a:ln/>
        </p:spPr>
        <p:txBody>
          <a:bodyPr wrap="square" rtlCol="0" anchor="ctr"/>
          <a:lstStyle/>
          <a:p>
            <a:pPr indent="0" marL="0">
              <a:buNone/>
            </a:pPr>
            <a:r>
              <a:rPr lang="en-US" sz="1050" dirty="0">
                <a:solidFill>
                  <a:srgbClr val="9FB0CE"/>
                </a:solidFill>
                <a:latin typeface="Calibri" pitchFamily="34" charset="0"/>
                <a:ea typeface="Calibri" pitchFamily="34" charset="-122"/>
                <a:cs typeface="Calibri" pitchFamily="34" charset="-120"/>
              </a:rPr>
              <a:t>Chambre Nationale des Commissaires aux Comptes · Programme de formation continue — 42 heures</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90</Slides>
  <Notes>90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90</vt:i4>
      </vt:variant>
    </vt:vector>
  </HeadingPairs>
  <TitlesOfParts>
    <vt:vector size="9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 2 — Formalisation, dossier d'audit et communication</dc:title>
  <dc:subject>PptxGenJS Presentation</dc:subject>
  <dc:creator>CNCC Algérie — Formation continue CAC</dc:creator>
  <cp:lastModifiedBy>CNCC Algérie — Formation continue CAC</cp:lastModifiedBy>
  <cp:revision>1</cp:revision>
  <dcterms:created xsi:type="dcterms:W3CDTF">2026-05-28T14:26:50Z</dcterms:created>
  <dcterms:modified xsi:type="dcterms:W3CDTF">2026-05-28T14:26:50Z</dcterms:modified>
</cp:coreProperties>
</file>